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6" r:id="rId5"/>
    <p:sldId id="277" r:id="rId6"/>
    <p:sldId id="260" r:id="rId7"/>
    <p:sldId id="262" r:id="rId8"/>
    <p:sldId id="279" r:id="rId9"/>
    <p:sldId id="263" r:id="rId10"/>
    <p:sldId id="274" r:id="rId11"/>
    <p:sldId id="264" r:id="rId12"/>
    <p:sldId id="267" r:id="rId13"/>
    <p:sldId id="268" r:id="rId14"/>
    <p:sldId id="269" r:id="rId15"/>
    <p:sldId id="270" r:id="rId16"/>
    <p:sldId id="284" r:id="rId17"/>
    <p:sldId id="285" r:id="rId18"/>
    <p:sldId id="28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9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D53ECC-229B-4167-8E0E-9777C178DA53}" v="5" dt="2024-01-16T04:24:01.4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ukadia, Mihir" userId="c1366018-6fb9-431b-a7f3-bf33090fefcd" providerId="ADAL" clId="{58D53ECC-229B-4167-8E0E-9777C178DA53}"/>
    <pc:docChg chg="undo redo custSel mod modSld">
      <pc:chgData name="Kukadia, Mihir" userId="c1366018-6fb9-431b-a7f3-bf33090fefcd" providerId="ADAL" clId="{58D53ECC-229B-4167-8E0E-9777C178DA53}" dt="2024-01-24T03:52:08.560" v="99" actId="1076"/>
      <pc:docMkLst>
        <pc:docMk/>
      </pc:docMkLst>
      <pc:sldChg chg="addSp modSp mod">
        <pc:chgData name="Kukadia, Mihir" userId="c1366018-6fb9-431b-a7f3-bf33090fefcd" providerId="ADAL" clId="{58D53ECC-229B-4167-8E0E-9777C178DA53}" dt="2024-01-16T04:24:04.212" v="17" actId="1076"/>
        <pc:sldMkLst>
          <pc:docMk/>
          <pc:sldMk cId="692529373" sldId="256"/>
        </pc:sldMkLst>
        <pc:spChg chg="add mod">
          <ac:chgData name="Kukadia, Mihir" userId="c1366018-6fb9-431b-a7f3-bf33090fefcd" providerId="ADAL" clId="{58D53ECC-229B-4167-8E0E-9777C178DA53}" dt="2024-01-16T04:24:04.212" v="17" actId="1076"/>
          <ac:spMkLst>
            <pc:docMk/>
            <pc:sldMk cId="692529373" sldId="256"/>
            <ac:spMk id="3" creationId="{0EBF033F-14B7-F9E2-9497-DCF12C046718}"/>
          </ac:spMkLst>
        </pc:spChg>
      </pc:sldChg>
      <pc:sldChg chg="modSp mod">
        <pc:chgData name="Kukadia, Mihir" userId="c1366018-6fb9-431b-a7f3-bf33090fefcd" providerId="ADAL" clId="{58D53ECC-229B-4167-8E0E-9777C178DA53}" dt="2024-01-24T03:50:46.780" v="59" actId="20577"/>
        <pc:sldMkLst>
          <pc:docMk/>
          <pc:sldMk cId="3698924989" sldId="260"/>
        </pc:sldMkLst>
        <pc:spChg chg="mod">
          <ac:chgData name="Kukadia, Mihir" userId="c1366018-6fb9-431b-a7f3-bf33090fefcd" providerId="ADAL" clId="{58D53ECC-229B-4167-8E0E-9777C178DA53}" dt="2024-01-24T03:50:46.780" v="59" actId="20577"/>
          <ac:spMkLst>
            <pc:docMk/>
            <pc:sldMk cId="3698924989" sldId="260"/>
            <ac:spMk id="30" creationId="{00000000-0000-0000-0000-000000000000}"/>
          </ac:spMkLst>
        </pc:spChg>
      </pc:sldChg>
      <pc:sldChg chg="modSp mod">
        <pc:chgData name="Kukadia, Mihir" userId="c1366018-6fb9-431b-a7f3-bf33090fefcd" providerId="ADAL" clId="{58D53ECC-229B-4167-8E0E-9777C178DA53}" dt="2024-01-24T03:52:08.560" v="99" actId="1076"/>
        <pc:sldMkLst>
          <pc:docMk/>
          <pc:sldMk cId="448760525" sldId="267"/>
        </pc:sldMkLst>
        <pc:spChg chg="mod">
          <ac:chgData name="Kukadia, Mihir" userId="c1366018-6fb9-431b-a7f3-bf33090fefcd" providerId="ADAL" clId="{58D53ECC-229B-4167-8E0E-9777C178DA53}" dt="2024-01-24T03:52:08.560" v="99" actId="1076"/>
          <ac:spMkLst>
            <pc:docMk/>
            <pc:sldMk cId="448760525" sldId="267"/>
            <ac:spMk id="21" creationId="{00000000-0000-0000-0000-000000000000}"/>
          </ac:spMkLst>
        </pc:spChg>
      </pc:sldChg>
      <pc:sldChg chg="modSp mod">
        <pc:chgData name="Kukadia, Mihir" userId="c1366018-6fb9-431b-a7f3-bf33090fefcd" providerId="ADAL" clId="{58D53ECC-229B-4167-8E0E-9777C178DA53}" dt="2024-01-24T03:50:25.738" v="57" actId="20577"/>
        <pc:sldMkLst>
          <pc:docMk/>
          <pc:sldMk cId="2838382849" sldId="276"/>
        </pc:sldMkLst>
        <pc:spChg chg="mod">
          <ac:chgData name="Kukadia, Mihir" userId="c1366018-6fb9-431b-a7f3-bf33090fefcd" providerId="ADAL" clId="{58D53ECC-229B-4167-8E0E-9777C178DA53}" dt="2024-01-24T03:50:25.738" v="57" actId="20577"/>
          <ac:spMkLst>
            <pc:docMk/>
            <pc:sldMk cId="2838382849" sldId="276"/>
            <ac:spMk id="44" creationId="{00000000-0000-0000-0000-000000000000}"/>
          </ac:spMkLst>
        </pc:spChg>
      </pc:sldChg>
      <pc:sldChg chg="addSp modSp mod">
        <pc:chgData name="Kukadia, Mihir" userId="c1366018-6fb9-431b-a7f3-bf33090fefcd" providerId="ADAL" clId="{58D53ECC-229B-4167-8E0E-9777C178DA53}" dt="2024-01-16T04:23:21.118" v="15" actId="14100"/>
        <pc:sldMkLst>
          <pc:docMk/>
          <pc:sldMk cId="2406825264" sldId="286"/>
        </pc:sldMkLst>
        <pc:spChg chg="add mod">
          <ac:chgData name="Kukadia, Mihir" userId="c1366018-6fb9-431b-a7f3-bf33090fefcd" providerId="ADAL" clId="{58D53ECC-229B-4167-8E0E-9777C178DA53}" dt="2024-01-16T04:22:21.221" v="6" actId="1076"/>
          <ac:spMkLst>
            <pc:docMk/>
            <pc:sldMk cId="2406825264" sldId="286"/>
            <ac:spMk id="2" creationId="{380F9104-C0E5-B0D6-5218-CE823ED8585B}"/>
          </ac:spMkLst>
        </pc:spChg>
        <pc:spChg chg="add mod">
          <ac:chgData name="Kukadia, Mihir" userId="c1366018-6fb9-431b-a7f3-bf33090fefcd" providerId="ADAL" clId="{58D53ECC-229B-4167-8E0E-9777C178DA53}" dt="2024-01-16T04:23:15.831" v="14" actId="1076"/>
          <ac:spMkLst>
            <pc:docMk/>
            <pc:sldMk cId="2406825264" sldId="286"/>
            <ac:spMk id="3" creationId="{51A4D2D2-B00E-C5B1-18C4-9F15D99D0B18}"/>
          </ac:spMkLst>
        </pc:spChg>
        <pc:spChg chg="mod">
          <ac:chgData name="Kukadia, Mihir" userId="c1366018-6fb9-431b-a7f3-bf33090fefcd" providerId="ADAL" clId="{58D53ECC-229B-4167-8E0E-9777C178DA53}" dt="2024-01-16T03:54:32.994" v="4" actId="1076"/>
          <ac:spMkLst>
            <pc:docMk/>
            <pc:sldMk cId="2406825264" sldId="286"/>
            <ac:spMk id="4" creationId="{00000000-0000-0000-0000-000000000000}"/>
          </ac:spMkLst>
        </pc:spChg>
        <pc:spChg chg="add mod">
          <ac:chgData name="Kukadia, Mihir" userId="c1366018-6fb9-431b-a7f3-bf33090fefcd" providerId="ADAL" clId="{58D53ECC-229B-4167-8E0E-9777C178DA53}" dt="2024-01-16T04:23:10.410" v="13" actId="1076"/>
          <ac:spMkLst>
            <pc:docMk/>
            <pc:sldMk cId="2406825264" sldId="286"/>
            <ac:spMk id="6" creationId="{4813F210-5939-97D3-D8C4-A2524BCF94E4}"/>
          </ac:spMkLst>
        </pc:spChg>
        <pc:picChg chg="add mod">
          <ac:chgData name="Kukadia, Mihir" userId="c1366018-6fb9-431b-a7f3-bf33090fefcd" providerId="ADAL" clId="{58D53ECC-229B-4167-8E0E-9777C178DA53}" dt="2024-01-16T04:23:21.118" v="15" actId="14100"/>
          <ac:picMkLst>
            <pc:docMk/>
            <pc:sldMk cId="2406825264" sldId="286"/>
            <ac:picMk id="7" creationId="{CEEFAC7A-BD47-5B3A-D207-3DFC2D43C5C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C6313-D27C-4DBC-952C-55F9C404C968}" type="datetimeFigureOut">
              <a:rPr lang="en-IN" smtClean="0"/>
              <a:pPr/>
              <a:t>24-01-2024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24DB9-49F8-479F-88E4-39A4B6A7437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3051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C6313-D27C-4DBC-952C-55F9C404C968}" type="datetimeFigureOut">
              <a:rPr lang="en-IN" smtClean="0"/>
              <a:pPr/>
              <a:t>24-01-2024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24DB9-49F8-479F-88E4-39A4B6A7437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2584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C6313-D27C-4DBC-952C-55F9C404C968}" type="datetimeFigureOut">
              <a:rPr lang="en-IN" smtClean="0"/>
              <a:pPr/>
              <a:t>24-01-2024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24DB9-49F8-479F-88E4-39A4B6A7437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7835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C6313-D27C-4DBC-952C-55F9C404C968}" type="datetimeFigureOut">
              <a:rPr lang="en-IN" smtClean="0"/>
              <a:pPr/>
              <a:t>24-01-2024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24DB9-49F8-479F-88E4-39A4B6A7437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145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C6313-D27C-4DBC-952C-55F9C404C968}" type="datetimeFigureOut">
              <a:rPr lang="en-IN" smtClean="0"/>
              <a:pPr/>
              <a:t>24-01-2024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24DB9-49F8-479F-88E4-39A4B6A7437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0970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C6313-D27C-4DBC-952C-55F9C404C968}" type="datetimeFigureOut">
              <a:rPr lang="en-IN" smtClean="0"/>
              <a:pPr/>
              <a:t>24-01-2024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24DB9-49F8-479F-88E4-39A4B6A7437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5320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C6313-D27C-4DBC-952C-55F9C404C968}" type="datetimeFigureOut">
              <a:rPr lang="en-IN" smtClean="0"/>
              <a:pPr/>
              <a:t>24-01-2024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24DB9-49F8-479F-88E4-39A4B6A7437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8702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C6313-D27C-4DBC-952C-55F9C404C968}" type="datetimeFigureOut">
              <a:rPr lang="en-IN" smtClean="0"/>
              <a:pPr/>
              <a:t>24-01-2024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24DB9-49F8-479F-88E4-39A4B6A7437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109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C6313-D27C-4DBC-952C-55F9C404C968}" type="datetimeFigureOut">
              <a:rPr lang="en-IN" smtClean="0"/>
              <a:pPr/>
              <a:t>24-01-2024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24DB9-49F8-479F-88E4-39A4B6A7437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6381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C6313-D27C-4DBC-952C-55F9C404C968}" type="datetimeFigureOut">
              <a:rPr lang="en-IN" smtClean="0"/>
              <a:pPr/>
              <a:t>24-01-2024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24DB9-49F8-479F-88E4-39A4B6A7437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8383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C6313-D27C-4DBC-952C-55F9C404C968}" type="datetimeFigureOut">
              <a:rPr lang="en-IN" smtClean="0"/>
              <a:pPr/>
              <a:t>24-01-2024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24DB9-49F8-479F-88E4-39A4B6A7437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85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C6313-D27C-4DBC-952C-55F9C404C968}" type="datetimeFigureOut">
              <a:rPr lang="en-IN" smtClean="0"/>
              <a:pPr/>
              <a:t>24-01-2024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24DB9-49F8-479F-88E4-39A4B6A7437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8441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uicc.org/news/globocan-2020-new-global-cancer-data#:~:text=GLOBOCAN%202020%20is%20an%20online,for%20all%20cancer%20sites%20" TargetMode="Externa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hyperlink" Target="https://www.uicc.org/news/globocan-2020-new-global-cancer-data#:~:text=GLOBOCAN%202020%20is%20an%20online,for%20all%20cancer%20sites%20" TargetMode="External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hyperlink" Target="https://www.uicc.org/news/globocan-2020-new-global-cancer-data#:~:text=GLOBOCAN%202020%20is%20an%20online,for%20all%20cancer%20sites%2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6.png"/><Relationship Id="rId10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hyperlink" Target="https://gco.iarc.fr/today/data/factsheets/cancers/39-All-cancers-fact-sheet.pdf" TargetMode="External"/><Relationship Id="rId5" Type="http://schemas.openxmlformats.org/officeDocument/2006/relationships/image" Target="../media/image9.pn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dirindia.org/All_Reports/Report_2020/default.aspx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38/s41572-020-00235-0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718" y="255753"/>
            <a:ext cx="1032355" cy="493394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AE2C4EF-0BE4-64C3-850F-B349AA2DEAA4}"/>
              </a:ext>
            </a:extLst>
          </p:cNvPr>
          <p:cNvGrpSpPr/>
          <p:nvPr/>
        </p:nvGrpSpPr>
        <p:grpSpPr>
          <a:xfrm>
            <a:off x="7459786" y="2637448"/>
            <a:ext cx="3701669" cy="1955247"/>
            <a:chOff x="7459786" y="2637448"/>
            <a:chExt cx="3701669" cy="1955247"/>
          </a:xfrm>
        </p:grpSpPr>
        <p:sp>
          <p:nvSpPr>
            <p:cNvPr id="6" name="TextBox 5"/>
            <p:cNvSpPr txBox="1"/>
            <p:nvPr/>
          </p:nvSpPr>
          <p:spPr>
            <a:xfrm>
              <a:off x="7459786" y="2853369"/>
              <a:ext cx="370166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0070C0"/>
                  </a:solidFill>
                </a:rPr>
                <a:t>Awareness of </a:t>
              </a:r>
              <a:br>
                <a:rPr lang="en-US" sz="4800" b="1" dirty="0">
                  <a:solidFill>
                    <a:srgbClr val="0070C0"/>
                  </a:solidFill>
                </a:rPr>
              </a:br>
              <a:r>
                <a:rPr lang="en-US" sz="4800" b="1" dirty="0">
                  <a:solidFill>
                    <a:srgbClr val="0070C0"/>
                  </a:solidFill>
                </a:rPr>
                <a:t>Lung Cancer</a:t>
              </a:r>
              <a:endParaRPr lang="en-IN" sz="4800" dirty="0">
                <a:solidFill>
                  <a:srgbClr val="0070C0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590622" y="2637448"/>
              <a:ext cx="3393195" cy="4625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B0F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590621" y="4546440"/>
              <a:ext cx="3393195" cy="4625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dirty="0">
                  <a:solidFill>
                    <a:srgbClr val="00B0F0"/>
                  </a:solidFill>
                </a:rPr>
                <a:t>0</a:t>
              </a: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46394"/>
            <a:ext cx="6317576" cy="65394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EBF033F-14B7-F9E2-9497-DCF12C046718}"/>
              </a:ext>
            </a:extLst>
          </p:cNvPr>
          <p:cNvSpPr txBox="1"/>
          <p:nvPr/>
        </p:nvSpPr>
        <p:spPr>
          <a:xfrm>
            <a:off x="9664507" y="6417581"/>
            <a:ext cx="2205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GCMA - </a:t>
            </a:r>
            <a:r>
              <a:rPr lang="en-US" sz="900" b="1" i="0" dirty="0">
                <a:solidFill>
                  <a:srgbClr val="303030"/>
                </a:solidFill>
                <a:effectLst/>
              </a:rPr>
              <a:t>PP-UNP-IND-0251  5</a:t>
            </a:r>
            <a:r>
              <a:rPr lang="en-US" sz="900" b="1" i="0" baseline="30000" dirty="0">
                <a:solidFill>
                  <a:srgbClr val="303030"/>
                </a:solidFill>
                <a:effectLst/>
              </a:rPr>
              <a:t>th</a:t>
            </a:r>
            <a:r>
              <a:rPr lang="en-US" sz="900" b="1" i="0" dirty="0">
                <a:solidFill>
                  <a:srgbClr val="303030"/>
                </a:solidFill>
                <a:effectLst/>
              </a:rPr>
              <a:t> Jan 2024</a:t>
            </a:r>
          </a:p>
          <a:p>
            <a:endParaRPr lang="en-US" sz="900" b="1" dirty="0"/>
          </a:p>
        </p:txBody>
      </p:sp>
    </p:spTree>
    <p:extLst>
      <p:ext uri="{BB962C8B-B14F-4D97-AF65-F5344CB8AC3E}">
        <p14:creationId xmlns:p14="http://schemas.microsoft.com/office/powerpoint/2010/main" val="692529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85590" y="330506"/>
            <a:ext cx="17061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Contents</a:t>
            </a:r>
            <a:endParaRPr lang="en-IN" sz="3200" dirty="0">
              <a:solidFill>
                <a:srgbClr val="0070C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10639" y="915281"/>
            <a:ext cx="855452" cy="45719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147" y="141233"/>
            <a:ext cx="6670357" cy="653358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183DC38-3849-66FD-3A4D-0D34289E5B4D}"/>
              </a:ext>
            </a:extLst>
          </p:cNvPr>
          <p:cNvGrpSpPr/>
          <p:nvPr/>
        </p:nvGrpSpPr>
        <p:grpSpPr>
          <a:xfrm>
            <a:off x="1070517" y="2618037"/>
            <a:ext cx="4035873" cy="1338828"/>
            <a:chOff x="1070517" y="2618037"/>
            <a:chExt cx="4035873" cy="1338828"/>
          </a:xfrm>
        </p:grpSpPr>
        <p:sp>
          <p:nvSpPr>
            <p:cNvPr id="11" name="TextBox 10"/>
            <p:cNvSpPr txBox="1"/>
            <p:nvPr/>
          </p:nvSpPr>
          <p:spPr>
            <a:xfrm>
              <a:off x="1544512" y="2618037"/>
              <a:ext cx="3561878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GB" dirty="0"/>
                <a:t>Burden of Disease- Global and India</a:t>
              </a:r>
            </a:p>
            <a:p>
              <a:pPr>
                <a:lnSpc>
                  <a:spcPct val="150000"/>
                </a:lnSpc>
              </a:pPr>
              <a:r>
                <a:rPr lang="en-GB" dirty="0" err="1"/>
                <a:t>Etiology</a:t>
              </a:r>
              <a:endParaRPr lang="en-GB" dirty="0"/>
            </a:p>
            <a:p>
              <a:pPr>
                <a:lnSpc>
                  <a:spcPct val="150000"/>
                </a:lnSpc>
              </a:pPr>
              <a:r>
                <a:rPr lang="en-GB" dirty="0"/>
                <a:t>Types of lung cancer</a:t>
              </a:r>
              <a:endParaRPr lang="en-IN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070517" y="2763685"/>
              <a:ext cx="78059" cy="119318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4015603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5590" y="330506"/>
            <a:ext cx="61252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srgbClr val="0070C0"/>
                </a:solidFill>
              </a:rPr>
              <a:t>Burden </a:t>
            </a:r>
            <a:r>
              <a:rPr lang="en-US" sz="3200" b="1">
                <a:solidFill>
                  <a:srgbClr val="0070C0"/>
                </a:solidFill>
              </a:rPr>
              <a:t>of Cancer- </a:t>
            </a:r>
            <a:r>
              <a:rPr lang="en-US" sz="3200" b="1" dirty="0">
                <a:solidFill>
                  <a:srgbClr val="0070C0"/>
                </a:solidFill>
              </a:rPr>
              <a:t>Global and India</a:t>
            </a:r>
            <a:endParaRPr lang="en-IN" sz="3200" b="1" dirty="0">
              <a:solidFill>
                <a:srgbClr val="0070C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10639" y="915281"/>
            <a:ext cx="855452" cy="45719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639" y="1394833"/>
            <a:ext cx="4009447" cy="4537965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7911B71-4EFB-3B9F-D9F8-E0C3691A6D36}"/>
              </a:ext>
            </a:extLst>
          </p:cNvPr>
          <p:cNvGrpSpPr/>
          <p:nvPr/>
        </p:nvGrpSpPr>
        <p:grpSpPr>
          <a:xfrm>
            <a:off x="4520086" y="1394833"/>
            <a:ext cx="5355695" cy="1544950"/>
            <a:chOff x="4538949" y="1394833"/>
            <a:chExt cx="5355695" cy="1544950"/>
          </a:xfrm>
        </p:grpSpPr>
        <p:sp>
          <p:nvSpPr>
            <p:cNvPr id="7" name="TextBox 6"/>
            <p:cNvSpPr txBox="1"/>
            <p:nvPr/>
          </p:nvSpPr>
          <p:spPr>
            <a:xfrm>
              <a:off x="6951644" y="1567144"/>
              <a:ext cx="2943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Global cancer burden </a:t>
              </a:r>
              <a:br>
                <a:rPr lang="en-US" dirty="0"/>
              </a:br>
              <a:r>
                <a:rPr lang="en-US" dirty="0"/>
                <a:t>has risen to </a:t>
              </a:r>
              <a:r>
                <a:rPr lang="en-US" b="1" dirty="0"/>
                <a:t>19.3 million </a:t>
              </a:r>
              <a:r>
                <a:rPr lang="en-US" dirty="0"/>
                <a:t>cases and </a:t>
              </a:r>
              <a:r>
                <a:rPr lang="en-US" b="1" dirty="0"/>
                <a:t>10 million cancer deaths</a:t>
              </a:r>
              <a:r>
                <a:rPr lang="en-US" dirty="0"/>
                <a:t> in 2020.</a:t>
              </a:r>
              <a:r>
                <a:rPr lang="en-US" baseline="30000" dirty="0"/>
                <a:t>1</a:t>
              </a:r>
              <a:endParaRPr lang="en-IN" baseline="30000" dirty="0"/>
            </a:p>
          </p:txBody>
        </p:sp>
        <p:sp>
          <p:nvSpPr>
            <p:cNvPr id="16" name="Oval 15"/>
            <p:cNvSpPr/>
            <p:nvPr/>
          </p:nvSpPr>
          <p:spPr>
            <a:xfrm>
              <a:off x="5045168" y="1394833"/>
              <a:ext cx="1544950" cy="1544950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dirty="0"/>
                <a:t>v</a:t>
              </a:r>
            </a:p>
          </p:txBody>
        </p:sp>
        <p:cxnSp>
          <p:nvCxnSpPr>
            <p:cNvPr id="15" name="Straight Connector 14"/>
            <p:cNvCxnSpPr>
              <a:stCxn id="16" idx="2"/>
            </p:cNvCxnSpPr>
            <p:nvPr/>
          </p:nvCxnSpPr>
          <p:spPr>
            <a:xfrm flipH="1">
              <a:off x="4538949" y="2167308"/>
              <a:ext cx="506219" cy="8738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29BCCD6-7710-88C6-F921-E9C9C6B73F86}"/>
              </a:ext>
            </a:extLst>
          </p:cNvPr>
          <p:cNvGrpSpPr/>
          <p:nvPr/>
        </p:nvGrpSpPr>
        <p:grpSpPr>
          <a:xfrm>
            <a:off x="4510654" y="3339665"/>
            <a:ext cx="7004407" cy="2515031"/>
            <a:chOff x="4529517" y="3339665"/>
            <a:chExt cx="7004407" cy="2515031"/>
          </a:xfrm>
        </p:grpSpPr>
        <p:sp>
          <p:nvSpPr>
            <p:cNvPr id="9" name="TextBox 8"/>
            <p:cNvSpPr txBox="1"/>
            <p:nvPr/>
          </p:nvSpPr>
          <p:spPr>
            <a:xfrm>
              <a:off x="6951644" y="3339665"/>
              <a:ext cx="35444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According to International Agency for Research on Cancer (IARC):</a:t>
              </a:r>
              <a:r>
                <a:rPr lang="en-US" b="1" baseline="30000" dirty="0"/>
                <a:t>1</a:t>
              </a:r>
              <a:r>
                <a:rPr lang="en-US" b="1" dirty="0"/>
                <a:t> </a:t>
              </a:r>
              <a:endParaRPr lang="en-IN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951644" y="4100370"/>
              <a:ext cx="4582280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lvl="0" indent="-342900">
                <a:buFont typeface="+mj-lt"/>
                <a:buAutoNum type="arabicPeriod"/>
              </a:pPr>
              <a:r>
                <a:rPr lang="en-US" b="1" dirty="0"/>
                <a:t>Globally</a:t>
              </a:r>
              <a:r>
                <a:rPr lang="en-US" dirty="0"/>
                <a:t> </a:t>
              </a:r>
              <a:r>
                <a:rPr lang="en-US" b="1" dirty="0"/>
                <a:t>1 in 5 people develop cancer</a:t>
              </a:r>
              <a:r>
                <a:rPr lang="en-US" dirty="0"/>
                <a:t> during their lifetime</a:t>
              </a:r>
              <a:endParaRPr lang="en-IN" dirty="0"/>
            </a:p>
            <a:p>
              <a:pPr marL="342900" lvl="0" indent="-342900">
                <a:buFont typeface="+mj-lt"/>
                <a:buAutoNum type="arabicPeriod"/>
              </a:pPr>
              <a:r>
                <a:rPr lang="en-US" b="1" dirty="0"/>
                <a:t>1 in 8 men and 1 in 11 women die </a:t>
              </a:r>
              <a:r>
                <a:rPr lang="en-US" dirty="0"/>
                <a:t>from the disease</a:t>
              </a:r>
              <a:endParaRPr lang="en-IN" dirty="0"/>
            </a:p>
            <a:p>
              <a:pPr marL="342900" lvl="0" indent="-342900">
                <a:buFont typeface="+mj-lt"/>
                <a:buAutoNum type="arabicPeriod"/>
              </a:pPr>
              <a:r>
                <a:rPr lang="en-US" b="1" dirty="0"/>
                <a:t>More than 50 million people </a:t>
              </a:r>
              <a:r>
                <a:rPr lang="en-US" dirty="0"/>
                <a:t>are living within 5 years of a </a:t>
              </a:r>
              <a:r>
                <a:rPr lang="en-US" b="1" dirty="0"/>
                <a:t>past cancer diagnosis</a:t>
              </a:r>
              <a:endParaRPr lang="en-IN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5045168" y="3526130"/>
              <a:ext cx="1544950" cy="1544950"/>
            </a:xfrm>
            <a:prstGeom prst="ellipse">
              <a:avLst/>
            </a:prstGeom>
            <a:blipFill>
              <a:blip r:embed="rId4" cstate="print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7" name="Straight Connector 16"/>
            <p:cNvCxnSpPr/>
            <p:nvPr/>
          </p:nvCxnSpPr>
          <p:spPr>
            <a:xfrm flipH="1">
              <a:off x="4529517" y="4336930"/>
              <a:ext cx="506219" cy="8738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385590" y="6121366"/>
            <a:ext cx="106554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000" dirty="0"/>
              <a:t>1. GLOBOCAN 2020: New Global Cancer Data. </a:t>
            </a:r>
            <a:r>
              <a:rPr lang="en-GB" sz="1000" dirty="0">
                <a:hlinkClick r:id="rId5"/>
              </a:rPr>
              <a:t>https://www.uicc.org/news/globocan-2020-new-global-cancer-data#:~:text=GLOBOCAN%202020%20is%20an%20online,for%20all%20cancer%20sites%20</a:t>
            </a:r>
            <a:br>
              <a:rPr lang="en-GB" sz="1000" dirty="0"/>
            </a:br>
            <a:r>
              <a:rPr lang="en-GB" sz="1000" dirty="0"/>
              <a:t>combined. Access Date: Nov 1, 2023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087840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87549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Rounded Rectangle 32"/>
          <p:cNvSpPr/>
          <p:nvPr/>
        </p:nvSpPr>
        <p:spPr>
          <a:xfrm>
            <a:off x="638319" y="4741727"/>
            <a:ext cx="10842832" cy="94450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rgbClr val="0070C0"/>
                </a:solidFill>
              </a:rPr>
              <a:t>`</a:t>
            </a:r>
          </a:p>
        </p:txBody>
      </p:sp>
      <p:sp>
        <p:nvSpPr>
          <p:cNvPr id="6" name="Rectangle 5"/>
          <p:cNvSpPr/>
          <p:nvPr/>
        </p:nvSpPr>
        <p:spPr>
          <a:xfrm>
            <a:off x="1357296" y="4897185"/>
            <a:ext cx="96115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Among females, lung cancer is the third most diagnosed cancer after breast cancer and 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colorectal cancer.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70467" y="220456"/>
            <a:ext cx="7754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400" b="1" dirty="0">
                <a:solidFill>
                  <a:schemeClr val="bg1"/>
                </a:solidFill>
              </a:rPr>
              <a:t>Estimated number of new cancer cases in 2020, worldwide</a:t>
            </a:r>
            <a:endParaRPr lang="en-IN" sz="2400" b="1" baseline="30000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429877" y="875491"/>
            <a:ext cx="32705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Females, all ages</a:t>
            </a:r>
            <a:r>
              <a:rPr lang="en-US" sz="3200" b="1" baseline="30000" dirty="0">
                <a:solidFill>
                  <a:srgbClr val="0070C0"/>
                </a:solidFill>
              </a:rPr>
              <a:t>1</a:t>
            </a:r>
            <a:endParaRPr lang="en-IN" sz="3200" b="1" baseline="30000" dirty="0">
              <a:solidFill>
                <a:srgbClr val="0070C0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EC34B40-D12D-A44C-8062-8F324EBEEAFD}"/>
              </a:ext>
            </a:extLst>
          </p:cNvPr>
          <p:cNvGrpSpPr/>
          <p:nvPr/>
        </p:nvGrpSpPr>
        <p:grpSpPr>
          <a:xfrm>
            <a:off x="5152642" y="1569558"/>
            <a:ext cx="1757469" cy="429631"/>
            <a:chOff x="5152642" y="1569558"/>
            <a:chExt cx="1757469" cy="429631"/>
          </a:xfrm>
        </p:grpSpPr>
        <p:sp>
          <p:nvSpPr>
            <p:cNvPr id="23" name="TextBox 22"/>
            <p:cNvSpPr txBox="1"/>
            <p:nvPr/>
          </p:nvSpPr>
          <p:spPr>
            <a:xfrm>
              <a:off x="5152642" y="1569558"/>
              <a:ext cx="17574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/>
                <a:t>Total : 9,227,484</a:t>
              </a: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5632009" y="1953470"/>
              <a:ext cx="855452" cy="45719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F974692-A4CC-C714-4D18-E50E4EE87BAB}"/>
              </a:ext>
            </a:extLst>
          </p:cNvPr>
          <p:cNvGrpSpPr/>
          <p:nvPr/>
        </p:nvGrpSpPr>
        <p:grpSpPr>
          <a:xfrm>
            <a:off x="638319" y="2290236"/>
            <a:ext cx="11102232" cy="2227405"/>
            <a:chOff x="638319" y="2290236"/>
            <a:chExt cx="11102232" cy="2227405"/>
          </a:xfrm>
        </p:grpSpPr>
        <p:sp>
          <p:nvSpPr>
            <p:cNvPr id="3" name="Oval 2"/>
            <p:cNvSpPr/>
            <p:nvPr/>
          </p:nvSpPr>
          <p:spPr>
            <a:xfrm>
              <a:off x="666258" y="2359386"/>
              <a:ext cx="1024569" cy="102456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0656" y="2469550"/>
              <a:ext cx="815774" cy="804243"/>
            </a:xfrm>
            <a:prstGeom prst="rect">
              <a:avLst/>
            </a:prstGeom>
          </p:spPr>
        </p:pic>
        <p:sp>
          <p:nvSpPr>
            <p:cNvPr id="9" name="Oval 8"/>
            <p:cNvSpPr/>
            <p:nvPr/>
          </p:nvSpPr>
          <p:spPr>
            <a:xfrm>
              <a:off x="2067238" y="2359384"/>
              <a:ext cx="1024569" cy="102456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" name="Oval 9"/>
            <p:cNvSpPr/>
            <p:nvPr/>
          </p:nvSpPr>
          <p:spPr>
            <a:xfrm>
              <a:off x="3465462" y="2359384"/>
              <a:ext cx="1024569" cy="1024569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" name="Oval 10"/>
            <p:cNvSpPr/>
            <p:nvPr/>
          </p:nvSpPr>
          <p:spPr>
            <a:xfrm>
              <a:off x="4863686" y="2359384"/>
              <a:ext cx="1024569" cy="102456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" name="Oval 11"/>
            <p:cNvSpPr/>
            <p:nvPr/>
          </p:nvSpPr>
          <p:spPr>
            <a:xfrm>
              <a:off x="6261910" y="2359384"/>
              <a:ext cx="1024569" cy="102456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" name="Oval 12"/>
            <p:cNvSpPr/>
            <p:nvPr/>
          </p:nvSpPr>
          <p:spPr>
            <a:xfrm>
              <a:off x="7660134" y="2359383"/>
              <a:ext cx="1024569" cy="102456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4" name="Oval 13"/>
            <p:cNvSpPr/>
            <p:nvPr/>
          </p:nvSpPr>
          <p:spPr>
            <a:xfrm>
              <a:off x="9058358" y="2359383"/>
              <a:ext cx="1024569" cy="102456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" name="Oval 14"/>
            <p:cNvSpPr/>
            <p:nvPr/>
          </p:nvSpPr>
          <p:spPr>
            <a:xfrm>
              <a:off x="10456582" y="2359382"/>
              <a:ext cx="1024569" cy="102456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01985" y="3496315"/>
              <a:ext cx="7918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/>
                <a:t>Breast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33833" y="3496315"/>
              <a:ext cx="12913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 err="1"/>
                <a:t>Colorectum</a:t>
              </a:r>
              <a:endParaRPr lang="en-IN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658587" y="3496315"/>
              <a:ext cx="6383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>
                  <a:solidFill>
                    <a:srgbClr val="0070C0"/>
                  </a:solidFill>
                </a:rPr>
                <a:t>Lung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720569" y="3496315"/>
              <a:ext cx="13108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/>
                <a:t>Cervix uteri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319872" y="3496315"/>
              <a:ext cx="908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/>
                <a:t>Thyroid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551958" y="3496315"/>
              <a:ext cx="13568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/>
                <a:t>Corpus uteri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079236" y="3496315"/>
              <a:ext cx="10159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/>
                <a:t>Stomach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205772" y="3496314"/>
              <a:ext cx="15347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/>
                <a:t>Other Cancers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8319" y="3871310"/>
              <a:ext cx="111921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dirty="0"/>
                <a:t>2,261,419</a:t>
              </a:r>
            </a:p>
            <a:p>
              <a:pPr algn="ctr"/>
              <a:r>
                <a:rPr lang="en-IN" b="1" dirty="0">
                  <a:solidFill>
                    <a:srgbClr val="0070C0"/>
                  </a:solidFill>
                </a:rPr>
                <a:t>(24.5%)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107278" y="3871310"/>
              <a:ext cx="94448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dirty="0"/>
                <a:t>865,630</a:t>
              </a:r>
            </a:p>
            <a:p>
              <a:pPr algn="ctr"/>
              <a:r>
                <a:rPr lang="en-IN" b="1" dirty="0">
                  <a:solidFill>
                    <a:srgbClr val="0070C0"/>
                  </a:solidFill>
                </a:rPr>
                <a:t>(9.4%)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505501" y="3871310"/>
              <a:ext cx="94448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dirty="0"/>
                <a:t>770,828</a:t>
              </a:r>
            </a:p>
            <a:p>
              <a:pPr algn="ctr"/>
              <a:r>
                <a:rPr lang="en-IN" b="1" dirty="0">
                  <a:solidFill>
                    <a:srgbClr val="0070C0"/>
                  </a:solidFill>
                </a:rPr>
                <a:t>(8.4%)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903728" y="3871310"/>
              <a:ext cx="94448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dirty="0"/>
                <a:t>604,127</a:t>
              </a:r>
            </a:p>
            <a:p>
              <a:pPr algn="ctr"/>
              <a:r>
                <a:rPr lang="en-IN" b="1" dirty="0">
                  <a:solidFill>
                    <a:srgbClr val="0070C0"/>
                  </a:solidFill>
                </a:rPr>
                <a:t>(6.5%)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301951" y="3871310"/>
              <a:ext cx="94448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dirty="0"/>
                <a:t>448,915</a:t>
              </a:r>
            </a:p>
            <a:p>
              <a:pPr algn="ctr"/>
              <a:r>
                <a:rPr lang="en-IN" b="1" dirty="0">
                  <a:solidFill>
                    <a:srgbClr val="0070C0"/>
                  </a:solidFill>
                </a:rPr>
                <a:t>(4.9%)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758137" y="3871310"/>
              <a:ext cx="94448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dirty="0"/>
                <a:t>417,367</a:t>
              </a:r>
            </a:p>
            <a:p>
              <a:pPr algn="ctr"/>
              <a:r>
                <a:rPr lang="en-IN" b="1" dirty="0">
                  <a:solidFill>
                    <a:srgbClr val="0070C0"/>
                  </a:solidFill>
                </a:rPr>
                <a:t>(4.5%)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9114984" y="3871310"/>
              <a:ext cx="94448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dirty="0"/>
                <a:t>369,580</a:t>
              </a:r>
            </a:p>
            <a:p>
              <a:pPr algn="ctr"/>
              <a:r>
                <a:rPr lang="en-IN" b="1" dirty="0">
                  <a:solidFill>
                    <a:srgbClr val="0070C0"/>
                  </a:solidFill>
                </a:rPr>
                <a:t>(4%)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0413555" y="3871309"/>
              <a:ext cx="111921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dirty="0"/>
                <a:t>3,489,618</a:t>
              </a:r>
            </a:p>
            <a:p>
              <a:pPr algn="ctr"/>
              <a:r>
                <a:rPr lang="en-IN" b="1" dirty="0">
                  <a:solidFill>
                    <a:srgbClr val="0070C0"/>
                  </a:solidFill>
                </a:rPr>
                <a:t>(37.8%)</a:t>
              </a:r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9653" y="2415998"/>
              <a:ext cx="920229" cy="907222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746" y="2400591"/>
              <a:ext cx="1071128" cy="1055988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9872" y="2446936"/>
              <a:ext cx="908647" cy="895804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3290" y="2415998"/>
              <a:ext cx="998255" cy="984145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9135" y="2290236"/>
              <a:ext cx="1136172" cy="1120113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2897" y="2398148"/>
              <a:ext cx="993307" cy="979267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5775" y="2448594"/>
              <a:ext cx="854102" cy="842030"/>
            </a:xfrm>
            <a:prstGeom prst="rect">
              <a:avLst/>
            </a:prstGeom>
          </p:spPr>
        </p:pic>
      </p:grpSp>
      <p:sp>
        <p:nvSpPr>
          <p:cNvPr id="44" name="Rectangle 43"/>
          <p:cNvSpPr/>
          <p:nvPr/>
        </p:nvSpPr>
        <p:spPr>
          <a:xfrm>
            <a:off x="554475" y="5830850"/>
            <a:ext cx="111860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000" dirty="0"/>
              <a:t> </a:t>
            </a:r>
          </a:p>
          <a:p>
            <a:pPr>
              <a:lnSpc>
                <a:spcPct val="120000"/>
              </a:lnSpc>
            </a:pPr>
            <a:r>
              <a:rPr lang="en-GB" sz="1000" dirty="0"/>
              <a:t>1. GLOBOCAN 2020: New Global Cancer Data. </a:t>
            </a:r>
            <a:r>
              <a:rPr lang="en-GB" sz="1000" dirty="0">
                <a:hlinkClick r:id="rId10"/>
              </a:rPr>
              <a:t>https://www.uicc.org/news/globocan-2020-new-global-cancer-data#:~:text=GLOBOCAN%202020%20is%20an%20online,for%20all%20cancer%20sites%20</a:t>
            </a:r>
            <a:br>
              <a:rPr lang="en-GB" sz="1000" dirty="0"/>
            </a:br>
            <a:r>
              <a:rPr lang="en-GB" sz="1000" dirty="0"/>
              <a:t>combined. Access Date: Nov 1, 2023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838382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0" y="0"/>
            <a:ext cx="12192000" cy="87549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Rounded Rectangle 32"/>
          <p:cNvSpPr/>
          <p:nvPr/>
        </p:nvSpPr>
        <p:spPr>
          <a:xfrm>
            <a:off x="638319" y="4605682"/>
            <a:ext cx="10894453" cy="86884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rgbClr val="0070C0"/>
                </a:solidFill>
              </a:rPr>
              <a:t>`</a:t>
            </a:r>
          </a:p>
        </p:txBody>
      </p:sp>
      <p:sp>
        <p:nvSpPr>
          <p:cNvPr id="6" name="Rectangle 5"/>
          <p:cNvSpPr/>
          <p:nvPr/>
        </p:nvSpPr>
        <p:spPr>
          <a:xfrm>
            <a:off x="1412514" y="4704611"/>
            <a:ext cx="96115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Lung cancer and prostate cancer are the most common among men, together accounting for nearly one-third of all male cancers.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444935" y="877090"/>
            <a:ext cx="32705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Males, all ages</a:t>
            </a:r>
            <a:r>
              <a:rPr lang="en-US" sz="3200" b="1" baseline="30000" dirty="0">
                <a:solidFill>
                  <a:srgbClr val="0070C0"/>
                </a:solidFill>
              </a:rPr>
              <a:t>1</a:t>
            </a:r>
            <a:endParaRPr lang="en-IN" sz="3200" b="1" baseline="30000" dirty="0">
              <a:solidFill>
                <a:srgbClr val="0070C0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1C41C88-34E6-B62A-4077-236470BCC46F}"/>
              </a:ext>
            </a:extLst>
          </p:cNvPr>
          <p:cNvGrpSpPr/>
          <p:nvPr/>
        </p:nvGrpSpPr>
        <p:grpSpPr>
          <a:xfrm>
            <a:off x="5109190" y="1571157"/>
            <a:ext cx="1874489" cy="429631"/>
            <a:chOff x="5109190" y="1571157"/>
            <a:chExt cx="1874489" cy="429631"/>
          </a:xfrm>
        </p:grpSpPr>
        <p:sp>
          <p:nvSpPr>
            <p:cNvPr id="23" name="TextBox 22"/>
            <p:cNvSpPr txBox="1"/>
            <p:nvPr/>
          </p:nvSpPr>
          <p:spPr>
            <a:xfrm>
              <a:off x="5109190" y="1571157"/>
              <a:ext cx="18744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/>
                <a:t>Total : 10,065,305</a:t>
              </a: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5647067" y="1955069"/>
              <a:ext cx="855452" cy="45719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2270467" y="220456"/>
            <a:ext cx="7754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>
                <a:solidFill>
                  <a:schemeClr val="bg1"/>
                </a:solidFill>
              </a:rPr>
              <a:t>Estimated number of new cancer cases in 2020, worldwide</a:t>
            </a:r>
            <a:endParaRPr lang="en-IN" sz="2400" b="1" baseline="30000" dirty="0">
              <a:solidFill>
                <a:schemeClr val="bg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54476" y="5841895"/>
            <a:ext cx="11186076" cy="467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000" dirty="0"/>
              <a:t>1. GLOBOCAN 2020: New Global Cancer Data. </a:t>
            </a:r>
            <a:r>
              <a:rPr lang="en-GB" sz="1000" dirty="0">
                <a:hlinkClick r:id="rId2"/>
              </a:rPr>
              <a:t>https://www.uicc.org/news/globocan-2020-new-global-cancer-data#:~:text=GLOBOCAN%202020%20is%20an%20online,for%20all%20cancer%20sites%20</a:t>
            </a:r>
            <a:br>
              <a:rPr lang="en-GB" sz="1000" dirty="0"/>
            </a:br>
            <a:r>
              <a:rPr lang="en-GB" sz="1000" dirty="0"/>
              <a:t>combined. Access Date: Nov 1, 2023</a:t>
            </a:r>
            <a:endParaRPr lang="en-US" sz="1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29A0C6-53F1-70B5-7788-C2BCA097951F}"/>
              </a:ext>
            </a:extLst>
          </p:cNvPr>
          <p:cNvGrpSpPr/>
          <p:nvPr/>
        </p:nvGrpSpPr>
        <p:grpSpPr>
          <a:xfrm>
            <a:off x="638319" y="2255792"/>
            <a:ext cx="11102233" cy="2216477"/>
            <a:chOff x="638319" y="2255792"/>
            <a:chExt cx="11102233" cy="2216477"/>
          </a:xfrm>
        </p:grpSpPr>
        <p:sp>
          <p:nvSpPr>
            <p:cNvPr id="3" name="Oval 2"/>
            <p:cNvSpPr/>
            <p:nvPr/>
          </p:nvSpPr>
          <p:spPr>
            <a:xfrm>
              <a:off x="666259" y="2314014"/>
              <a:ext cx="1024569" cy="1024569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" name="Oval 8"/>
            <p:cNvSpPr/>
            <p:nvPr/>
          </p:nvSpPr>
          <p:spPr>
            <a:xfrm>
              <a:off x="2067239" y="2314012"/>
              <a:ext cx="1024569" cy="102456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" name="Oval 9"/>
            <p:cNvSpPr/>
            <p:nvPr/>
          </p:nvSpPr>
          <p:spPr>
            <a:xfrm>
              <a:off x="3465463" y="2314012"/>
              <a:ext cx="1024569" cy="102456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" name="Oval 10"/>
            <p:cNvSpPr/>
            <p:nvPr/>
          </p:nvSpPr>
          <p:spPr>
            <a:xfrm>
              <a:off x="4863687" y="2314012"/>
              <a:ext cx="1024569" cy="102456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" name="Oval 11"/>
            <p:cNvSpPr/>
            <p:nvPr/>
          </p:nvSpPr>
          <p:spPr>
            <a:xfrm>
              <a:off x="6261911" y="2314012"/>
              <a:ext cx="1024569" cy="102456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" name="Oval 12"/>
            <p:cNvSpPr/>
            <p:nvPr/>
          </p:nvSpPr>
          <p:spPr>
            <a:xfrm>
              <a:off x="7660135" y="2314011"/>
              <a:ext cx="1024569" cy="102456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4" name="Oval 13"/>
            <p:cNvSpPr/>
            <p:nvPr/>
          </p:nvSpPr>
          <p:spPr>
            <a:xfrm>
              <a:off x="9058359" y="2314011"/>
              <a:ext cx="1024569" cy="102456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" name="Oval 14"/>
            <p:cNvSpPr/>
            <p:nvPr/>
          </p:nvSpPr>
          <p:spPr>
            <a:xfrm>
              <a:off x="10456583" y="2314010"/>
              <a:ext cx="1024569" cy="102456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78770" y="3450943"/>
              <a:ext cx="6383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>
                  <a:solidFill>
                    <a:srgbClr val="0070C0"/>
                  </a:solidFill>
                </a:rPr>
                <a:t>Lung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88717" y="3450943"/>
              <a:ext cx="9816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/>
                <a:t>Prostate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332058" y="3450943"/>
              <a:ext cx="12913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 err="1"/>
                <a:t>Colorectum</a:t>
              </a:r>
              <a:endParaRPr lang="en-IN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867982" y="3450943"/>
              <a:ext cx="10159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/>
                <a:t>Stomach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452891" y="3450943"/>
              <a:ext cx="6426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/>
                <a:t>Liver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766154" y="3450943"/>
              <a:ext cx="9284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/>
                <a:t>Bladder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909801" y="3450943"/>
              <a:ext cx="13548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/>
                <a:t>Oesophagus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205773" y="3450942"/>
              <a:ext cx="15347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/>
                <a:t>Other Cancers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8319" y="3825938"/>
              <a:ext cx="11192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dirty="0"/>
                <a:t>1,435,943</a:t>
              </a:r>
            </a:p>
            <a:p>
              <a:pPr algn="ctr"/>
              <a:r>
                <a:rPr lang="en-IN" b="1" dirty="0">
                  <a:solidFill>
                    <a:srgbClr val="0070C0"/>
                  </a:solidFill>
                </a:rPr>
                <a:t>(14.3%)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019915" y="3825938"/>
              <a:ext cx="11192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dirty="0"/>
                <a:t>1,414,259</a:t>
              </a:r>
            </a:p>
            <a:p>
              <a:pPr algn="ctr"/>
              <a:r>
                <a:rPr lang="en-IN" b="1" dirty="0">
                  <a:solidFill>
                    <a:srgbClr val="0070C0"/>
                  </a:solidFill>
                </a:rPr>
                <a:t>(14.1%)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418138" y="3825938"/>
              <a:ext cx="11192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dirty="0"/>
                <a:t>1,065,960</a:t>
              </a:r>
            </a:p>
            <a:p>
              <a:pPr algn="ctr"/>
              <a:r>
                <a:rPr lang="en-IN" b="1" dirty="0">
                  <a:solidFill>
                    <a:srgbClr val="0070C0"/>
                  </a:solidFill>
                </a:rPr>
                <a:t>(10.6%)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874875" y="3825938"/>
              <a:ext cx="100219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dirty="0"/>
                <a:t>719,523,</a:t>
              </a:r>
            </a:p>
            <a:p>
              <a:pPr algn="ctr"/>
              <a:r>
                <a:rPr lang="en-IN" b="1" dirty="0">
                  <a:solidFill>
                    <a:srgbClr val="0070C0"/>
                  </a:solidFill>
                </a:rPr>
                <a:t>(7.1%)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301952" y="3825938"/>
              <a:ext cx="94448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dirty="0"/>
                <a:t>632,320</a:t>
              </a:r>
            </a:p>
            <a:p>
              <a:pPr algn="ctr"/>
              <a:r>
                <a:rPr lang="en-IN" b="1" dirty="0">
                  <a:solidFill>
                    <a:srgbClr val="0070C0"/>
                  </a:solidFill>
                </a:rPr>
                <a:t>(6.3%)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758138" y="3825938"/>
              <a:ext cx="94448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dirty="0"/>
                <a:t>440,864</a:t>
              </a:r>
            </a:p>
            <a:p>
              <a:pPr algn="ctr"/>
              <a:r>
                <a:rPr lang="en-IN" b="1" dirty="0">
                  <a:solidFill>
                    <a:srgbClr val="0070C0"/>
                  </a:solidFill>
                </a:rPr>
                <a:t>(4.4%)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9114985" y="3825938"/>
              <a:ext cx="94448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dirty="0"/>
                <a:t>418,350</a:t>
              </a:r>
            </a:p>
            <a:p>
              <a:pPr algn="ctr"/>
              <a:r>
                <a:rPr lang="en-IN" b="1" dirty="0">
                  <a:solidFill>
                    <a:srgbClr val="0070C0"/>
                  </a:solidFill>
                </a:rPr>
                <a:t>(4.2%)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0413555" y="3825937"/>
              <a:ext cx="11192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dirty="0"/>
                <a:t>3,938,086</a:t>
              </a:r>
            </a:p>
            <a:p>
              <a:pPr algn="ctr"/>
              <a:r>
                <a:rPr lang="en-IN" b="1" dirty="0">
                  <a:solidFill>
                    <a:srgbClr val="0070C0"/>
                  </a:solidFill>
                </a:rPr>
                <a:t>(39.1%)</a:t>
              </a:r>
            </a:p>
          </p:txBody>
        </p:sp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1042" y="2255792"/>
              <a:ext cx="1136172" cy="1120113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2898" y="2352776"/>
              <a:ext cx="993307" cy="979267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5252" y="2410897"/>
              <a:ext cx="866516" cy="854269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4707" y="2362238"/>
              <a:ext cx="920229" cy="907222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5701" y="2332697"/>
              <a:ext cx="1020304" cy="1005882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9600" y="2425566"/>
              <a:ext cx="845638" cy="833685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7428" y="2337725"/>
              <a:ext cx="1008574" cy="994318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874" y="2401564"/>
              <a:ext cx="854102" cy="8420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1523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690827" y="1217950"/>
            <a:ext cx="8021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Number of deaths in 2020, both sexes, all ages</a:t>
            </a:r>
            <a:endParaRPr lang="en-IN" sz="3200" b="1" baseline="30000" dirty="0">
              <a:solidFill>
                <a:srgbClr val="0070C0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C308FD-6CCB-B54E-37B3-A7B991D08CCC}"/>
              </a:ext>
            </a:extLst>
          </p:cNvPr>
          <p:cNvGrpSpPr/>
          <p:nvPr/>
        </p:nvGrpSpPr>
        <p:grpSpPr>
          <a:xfrm>
            <a:off x="643128" y="2574575"/>
            <a:ext cx="10838023" cy="3432546"/>
            <a:chOff x="643128" y="2574575"/>
            <a:chExt cx="10838023" cy="3432546"/>
          </a:xfrm>
        </p:grpSpPr>
        <p:sp>
          <p:nvSpPr>
            <p:cNvPr id="10" name="Oval 9"/>
            <p:cNvSpPr/>
            <p:nvPr/>
          </p:nvSpPr>
          <p:spPr>
            <a:xfrm>
              <a:off x="666258" y="2632797"/>
              <a:ext cx="1024569" cy="1024569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" name="Oval 10"/>
            <p:cNvSpPr/>
            <p:nvPr/>
          </p:nvSpPr>
          <p:spPr>
            <a:xfrm>
              <a:off x="2067238" y="2632795"/>
              <a:ext cx="1024569" cy="102456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" name="Oval 11"/>
            <p:cNvSpPr/>
            <p:nvPr/>
          </p:nvSpPr>
          <p:spPr>
            <a:xfrm>
              <a:off x="3465462" y="2632795"/>
              <a:ext cx="1024569" cy="102456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" name="Oval 12"/>
            <p:cNvSpPr/>
            <p:nvPr/>
          </p:nvSpPr>
          <p:spPr>
            <a:xfrm>
              <a:off x="4863686" y="2632795"/>
              <a:ext cx="1024569" cy="102456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4" name="Oval 13"/>
            <p:cNvSpPr/>
            <p:nvPr/>
          </p:nvSpPr>
          <p:spPr>
            <a:xfrm>
              <a:off x="6261910" y="2632795"/>
              <a:ext cx="1024569" cy="102456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" name="Oval 14"/>
            <p:cNvSpPr/>
            <p:nvPr/>
          </p:nvSpPr>
          <p:spPr>
            <a:xfrm>
              <a:off x="7660134" y="2632794"/>
              <a:ext cx="1024569" cy="102456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6" name="Oval 15"/>
            <p:cNvSpPr/>
            <p:nvPr/>
          </p:nvSpPr>
          <p:spPr>
            <a:xfrm>
              <a:off x="9058358" y="2632794"/>
              <a:ext cx="1024569" cy="102456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7" name="Oval 16"/>
            <p:cNvSpPr/>
            <p:nvPr/>
          </p:nvSpPr>
          <p:spPr>
            <a:xfrm>
              <a:off x="10456582" y="2632793"/>
              <a:ext cx="1024569" cy="102456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78769" y="3769726"/>
              <a:ext cx="6383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>
                  <a:solidFill>
                    <a:srgbClr val="0070C0"/>
                  </a:solidFill>
                </a:rPr>
                <a:t>Lung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933834" y="3769726"/>
              <a:ext cx="12913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 err="1"/>
                <a:t>Colorectum</a:t>
              </a:r>
              <a:endParaRPr lang="en-IN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629989" y="3769726"/>
              <a:ext cx="695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/>
                <a:t>Liver 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867981" y="3769726"/>
              <a:ext cx="10159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/>
                <a:t>Stomach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378255" y="3769726"/>
              <a:ext cx="7918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/>
                <a:t>Breast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552952" y="3769726"/>
              <a:ext cx="13548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/>
                <a:t>Oesophagus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068819" y="3769726"/>
              <a:ext cx="10368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/>
                <a:t>Pancreas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0478058" y="3769726"/>
              <a:ext cx="9816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/>
                <a:t>Prostate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43128" y="4144721"/>
              <a:ext cx="11095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dirty="0"/>
                <a:t>1,796,144</a:t>
              </a:r>
            </a:p>
            <a:p>
              <a:pPr algn="ctr"/>
              <a:r>
                <a:rPr lang="en-IN" b="1" dirty="0">
                  <a:solidFill>
                    <a:srgbClr val="0070C0"/>
                  </a:solidFill>
                </a:rPr>
                <a:t>(18%)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083233" y="4144721"/>
              <a:ext cx="99257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dirty="0"/>
                <a:t>935,173 </a:t>
              </a:r>
            </a:p>
            <a:p>
              <a:pPr algn="ctr"/>
              <a:r>
                <a:rPr lang="en-IN" b="1" dirty="0">
                  <a:solidFill>
                    <a:srgbClr val="0070C0"/>
                  </a:solidFill>
                </a:rPr>
                <a:t>(9.4%)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507905" y="4144721"/>
              <a:ext cx="9396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dirty="0"/>
                <a:t>830,180</a:t>
              </a:r>
              <a:br>
                <a:rPr lang="en-IN" dirty="0"/>
              </a:br>
              <a:r>
                <a:rPr lang="en-IN" b="1" dirty="0">
                  <a:solidFill>
                    <a:srgbClr val="0070C0"/>
                  </a:solidFill>
                </a:rPr>
                <a:t>(8.3%)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903728" y="4144721"/>
              <a:ext cx="94448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dirty="0"/>
                <a:t>768,793</a:t>
              </a:r>
              <a:br>
                <a:rPr lang="en-IN" dirty="0"/>
              </a:br>
              <a:r>
                <a:rPr lang="en-IN" b="1" dirty="0">
                  <a:solidFill>
                    <a:srgbClr val="0070C0"/>
                  </a:solidFill>
                </a:rPr>
                <a:t>(7.7%)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304355" y="4144721"/>
              <a:ext cx="93968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dirty="0"/>
                <a:t>684,996</a:t>
              </a:r>
              <a:br>
                <a:rPr lang="en-IN" dirty="0"/>
              </a:br>
              <a:r>
                <a:rPr lang="en-IN" b="1" dirty="0">
                  <a:solidFill>
                    <a:srgbClr val="0070C0"/>
                  </a:solidFill>
                </a:rPr>
                <a:t>(6.9%)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760541" y="4144721"/>
              <a:ext cx="9396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dirty="0"/>
                <a:t>544,076</a:t>
              </a:r>
              <a:br>
                <a:rPr lang="en-IN" dirty="0"/>
              </a:br>
              <a:r>
                <a:rPr lang="en-IN" b="1" dirty="0">
                  <a:solidFill>
                    <a:srgbClr val="0070C0"/>
                  </a:solidFill>
                </a:rPr>
                <a:t>(5.5%)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9117388" y="4144721"/>
              <a:ext cx="9396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dirty="0"/>
                <a:t>466,003</a:t>
              </a:r>
              <a:br>
                <a:rPr lang="en-IN" dirty="0"/>
              </a:br>
              <a:r>
                <a:rPr lang="en-IN" b="1" dirty="0">
                  <a:solidFill>
                    <a:srgbClr val="0070C0"/>
                  </a:solidFill>
                </a:rPr>
                <a:t>(4.7%)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0500918" y="4144720"/>
              <a:ext cx="94449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dirty="0"/>
                <a:t>375,304</a:t>
              </a:r>
              <a:br>
                <a:rPr lang="en-IN" dirty="0"/>
              </a:br>
              <a:r>
                <a:rPr lang="en-IN" b="1" dirty="0">
                  <a:solidFill>
                    <a:srgbClr val="0070C0"/>
                  </a:solidFill>
                </a:rPr>
                <a:t>(3.8%)</a:t>
              </a: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873" y="2720347"/>
              <a:ext cx="854102" cy="842030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2591" y="5027854"/>
              <a:ext cx="993307" cy="979267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5607" y="2714227"/>
              <a:ext cx="866516" cy="854269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6652" y="2681020"/>
              <a:ext cx="920229" cy="907222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2287" y="2658250"/>
              <a:ext cx="1020304" cy="1005882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6129" y="2657578"/>
              <a:ext cx="1008574" cy="994318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1041" y="2574575"/>
              <a:ext cx="1136172" cy="1120113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4364" y="2732509"/>
              <a:ext cx="815774" cy="804243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5314905" y="5148156"/>
              <a:ext cx="15347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/>
                <a:t>Other Cancers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332233" y="5470784"/>
              <a:ext cx="18966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dirty="0"/>
                <a:t>3,557,464 </a:t>
              </a:r>
              <a:r>
                <a:rPr lang="en-IN" b="1" dirty="0">
                  <a:solidFill>
                    <a:srgbClr val="0070C0"/>
                  </a:solidFill>
                </a:rPr>
                <a:t>(35.7%)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9248" y="2647534"/>
              <a:ext cx="1042042" cy="1027313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D9221A5-4DAC-7BC2-F1CE-12E09BE5CE32}"/>
              </a:ext>
            </a:extLst>
          </p:cNvPr>
          <p:cNvGrpSpPr/>
          <p:nvPr/>
        </p:nvGrpSpPr>
        <p:grpSpPr>
          <a:xfrm>
            <a:off x="4776999" y="1842969"/>
            <a:ext cx="2508765" cy="429631"/>
            <a:chOff x="4776999" y="1842969"/>
            <a:chExt cx="2508765" cy="429631"/>
          </a:xfrm>
        </p:grpSpPr>
        <p:sp>
          <p:nvSpPr>
            <p:cNvPr id="45" name="TextBox 44"/>
            <p:cNvSpPr txBox="1"/>
            <p:nvPr/>
          </p:nvSpPr>
          <p:spPr>
            <a:xfrm>
              <a:off x="4776999" y="1842969"/>
              <a:ext cx="25087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/>
                <a:t>Total : 9,958, 133 deaths</a:t>
              </a:r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5632009" y="2226881"/>
              <a:ext cx="855452" cy="45719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47" name="Rectangle 46"/>
          <p:cNvSpPr/>
          <p:nvPr/>
        </p:nvSpPr>
        <p:spPr>
          <a:xfrm>
            <a:off x="0" y="0"/>
            <a:ext cx="12192000" cy="87549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8" name="TextBox 47"/>
          <p:cNvSpPr txBox="1"/>
          <p:nvPr/>
        </p:nvSpPr>
        <p:spPr>
          <a:xfrm>
            <a:off x="201881" y="199880"/>
            <a:ext cx="11990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However, Lung cancer remains the leading cause of cancer deaths in both sexes and all ages.</a:t>
            </a:r>
            <a:r>
              <a:rPr lang="en-US" sz="2400" b="1" baseline="30000" dirty="0">
                <a:solidFill>
                  <a:schemeClr val="bg1"/>
                </a:solidFill>
              </a:rPr>
              <a:t> 1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54475" y="6127733"/>
            <a:ext cx="11186076" cy="26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000" dirty="0"/>
              <a:t>1. All </a:t>
            </a:r>
            <a:r>
              <a:rPr lang="en-GB" sz="1000" dirty="0" err="1"/>
              <a:t>cancers.Source</a:t>
            </a:r>
            <a:r>
              <a:rPr lang="en-GB" sz="1000" dirty="0"/>
              <a:t> </a:t>
            </a:r>
            <a:r>
              <a:rPr lang="en-GB" sz="1000" dirty="0" err="1"/>
              <a:t>Globocan</a:t>
            </a:r>
            <a:r>
              <a:rPr lang="en-GB" sz="1000" dirty="0"/>
              <a:t> 2020. Available from </a:t>
            </a:r>
            <a:r>
              <a:rPr lang="en-GB" sz="1000" dirty="0">
                <a:hlinkClick r:id="rId11"/>
              </a:rPr>
              <a:t>https://gco.iarc.fr/today/data/factsheets/cancers/39-All-cancers-fact-sheet.pdf</a:t>
            </a:r>
            <a:r>
              <a:rPr lang="en-GB" sz="1000" dirty="0"/>
              <a:t> [Accessed on January 2024]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698924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0"/>
            <a:ext cx="12192000" cy="87549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7000"/>
                    </a14:imgEffect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622" y="1360592"/>
            <a:ext cx="7955499" cy="49206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03338" y="201764"/>
            <a:ext cx="27943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Lung Cancer - Global</a:t>
            </a:r>
            <a:endParaRPr lang="en-IN" sz="2400" dirty="0">
              <a:solidFill>
                <a:schemeClr val="bg1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6F32CC9-E910-BC9A-ED81-C64014E19616}"/>
              </a:ext>
            </a:extLst>
          </p:cNvPr>
          <p:cNvGrpSpPr/>
          <p:nvPr/>
        </p:nvGrpSpPr>
        <p:grpSpPr>
          <a:xfrm>
            <a:off x="923437" y="1039517"/>
            <a:ext cx="10826730" cy="4424358"/>
            <a:chOff x="923437" y="1039517"/>
            <a:chExt cx="10826730" cy="442435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9E1C8A6-5E0E-C85F-3893-59101A0A3412}"/>
                </a:ext>
              </a:extLst>
            </p:cNvPr>
            <p:cNvGrpSpPr/>
            <p:nvPr/>
          </p:nvGrpSpPr>
          <p:grpSpPr>
            <a:xfrm>
              <a:off x="6063566" y="1039517"/>
              <a:ext cx="5643920" cy="1288479"/>
              <a:chOff x="6063566" y="1039517"/>
              <a:chExt cx="5643920" cy="1288479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7326800" y="1360592"/>
                <a:ext cx="438068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GB" b="1" dirty="0">
                    <a:solidFill>
                      <a:srgbClr val="0070C0"/>
                    </a:solidFill>
                  </a:rPr>
                  <a:t>1</a:t>
                </a:r>
                <a:r>
                  <a:rPr lang="en-GB" b="1" baseline="30000" dirty="0">
                    <a:solidFill>
                      <a:srgbClr val="0070C0"/>
                    </a:solidFill>
                  </a:rPr>
                  <a:t>st</a:t>
                </a:r>
                <a:r>
                  <a:rPr lang="en-GB" b="1" dirty="0">
                    <a:solidFill>
                      <a:srgbClr val="0070C0"/>
                    </a:solidFill>
                  </a:rPr>
                  <a:t> most diagnosed </a:t>
                </a:r>
                <a:r>
                  <a:rPr lang="en-GB" dirty="0"/>
                  <a:t>cancer type </a:t>
                </a:r>
                <a:r>
                  <a:rPr lang="en-GB" b="1" dirty="0">
                    <a:solidFill>
                      <a:srgbClr val="0070C0"/>
                    </a:solidFill>
                  </a:rPr>
                  <a:t>among men </a:t>
                </a:r>
                <a:br>
                  <a:rPr lang="en-GB" b="1" dirty="0">
                    <a:solidFill>
                      <a:srgbClr val="0070C0"/>
                    </a:solidFill>
                  </a:rPr>
                </a:br>
                <a:r>
                  <a:rPr lang="en-GB" dirty="0"/>
                  <a:t>and </a:t>
                </a:r>
                <a:r>
                  <a:rPr lang="en-GB" b="1" dirty="0">
                    <a:solidFill>
                      <a:srgbClr val="0070C0"/>
                    </a:solidFill>
                  </a:rPr>
                  <a:t>2</a:t>
                </a:r>
                <a:r>
                  <a:rPr lang="en-GB" b="1" baseline="30000" dirty="0">
                    <a:solidFill>
                      <a:srgbClr val="0070C0"/>
                    </a:solidFill>
                  </a:rPr>
                  <a:t>nd</a:t>
                </a:r>
                <a:r>
                  <a:rPr lang="en-GB" b="1" dirty="0">
                    <a:solidFill>
                      <a:srgbClr val="0070C0"/>
                    </a:solidFill>
                  </a:rPr>
                  <a:t> most among women.</a:t>
                </a:r>
                <a:r>
                  <a:rPr lang="en-US" baseline="30000" dirty="0"/>
                  <a:t>1,2</a:t>
                </a:r>
                <a:endParaRPr lang="en-IN" dirty="0"/>
              </a:p>
            </p:txBody>
          </p:sp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63566" y="1039517"/>
                <a:ext cx="1306952" cy="1288479"/>
              </a:xfrm>
              <a:prstGeom prst="rect">
                <a:avLst/>
              </a:prstGeom>
            </p:spPr>
          </p:pic>
        </p:grpSp>
        <p:sp>
          <p:nvSpPr>
            <p:cNvPr id="14" name="Rectangle 13"/>
            <p:cNvSpPr/>
            <p:nvPr/>
          </p:nvSpPr>
          <p:spPr>
            <a:xfrm>
              <a:off x="1988116" y="1392249"/>
              <a:ext cx="299428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GB" b="1" dirty="0">
                  <a:solidFill>
                    <a:srgbClr val="0070C0"/>
                  </a:solidFill>
                </a:rPr>
                <a:t>Highest mortality </a:t>
              </a:r>
              <a:r>
                <a:rPr lang="en-GB" dirty="0"/>
                <a:t>among </a:t>
              </a:r>
              <a:br>
                <a:rPr lang="en-GB" dirty="0"/>
              </a:br>
              <a:r>
                <a:rPr lang="en-GB" dirty="0"/>
                <a:t>36 cancer types considered.</a:t>
              </a:r>
              <a:r>
                <a:rPr lang="en-GB" baseline="30000" dirty="0"/>
                <a:t>1,2</a:t>
              </a:r>
              <a:endParaRPr lang="en-IN" baseline="30000" dirty="0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9BC7FFA-603E-9E81-756E-8D0B9BB55B46}"/>
                </a:ext>
              </a:extLst>
            </p:cNvPr>
            <p:cNvGrpSpPr/>
            <p:nvPr/>
          </p:nvGrpSpPr>
          <p:grpSpPr>
            <a:xfrm>
              <a:off x="923437" y="2359655"/>
              <a:ext cx="4016023" cy="1150509"/>
              <a:chOff x="923437" y="2359655"/>
              <a:chExt cx="4016023" cy="1150509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2024238" y="2537807"/>
                <a:ext cx="2915222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dirty="0"/>
                  <a:t>Mortality is associated with </a:t>
                </a:r>
                <a:br>
                  <a:rPr lang="en-US" dirty="0"/>
                </a:br>
                <a:r>
                  <a:rPr lang="en-US" b="1" dirty="0">
                    <a:solidFill>
                      <a:srgbClr val="0070C0"/>
                    </a:solidFill>
                  </a:rPr>
                  <a:t>later stages of malignancy</a:t>
                </a:r>
                <a:br>
                  <a:rPr lang="en-US" dirty="0"/>
                </a:br>
                <a:r>
                  <a:rPr lang="en-US" dirty="0"/>
                  <a:t>and late diagnosis.</a:t>
                </a:r>
                <a:r>
                  <a:rPr lang="en-US" baseline="30000" dirty="0"/>
                  <a:t>3,4,7</a:t>
                </a:r>
                <a:r>
                  <a:rPr lang="en-US" dirty="0"/>
                  <a:t> </a:t>
                </a:r>
                <a:endParaRPr lang="en-IN" dirty="0"/>
              </a:p>
            </p:txBody>
          </p:sp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3437" y="2359655"/>
                <a:ext cx="1167004" cy="1150509"/>
              </a:xfrm>
              <a:prstGeom prst="rect">
                <a:avLst/>
              </a:prstGeom>
            </p:spPr>
          </p:pic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C64974B-C978-352B-91FE-28D3F9CF46DD}"/>
                </a:ext>
              </a:extLst>
            </p:cNvPr>
            <p:cNvGrpSpPr/>
            <p:nvPr/>
          </p:nvGrpSpPr>
          <p:grpSpPr>
            <a:xfrm>
              <a:off x="935986" y="3554180"/>
              <a:ext cx="4623621" cy="1909695"/>
              <a:chOff x="935986" y="3554180"/>
              <a:chExt cx="4623621" cy="1909695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988116" y="3709549"/>
                <a:ext cx="3571491" cy="17543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dirty="0"/>
                  <a:t>During the 1980s in the US, the </a:t>
                </a:r>
                <a:br>
                  <a:rPr lang="en-US" dirty="0"/>
                </a:br>
                <a:r>
                  <a:rPr lang="en-US" b="1" dirty="0">
                    <a:solidFill>
                      <a:srgbClr val="0070C0"/>
                    </a:solidFill>
                  </a:rPr>
                  <a:t>lung cancer incidence level </a:t>
                </a:r>
                <a:r>
                  <a:rPr lang="en-US" dirty="0"/>
                  <a:t>reached </a:t>
                </a:r>
                <a:br>
                  <a:rPr lang="en-US" dirty="0"/>
                </a:br>
                <a:r>
                  <a:rPr lang="en-US" dirty="0"/>
                  <a:t>a plateau </a:t>
                </a:r>
                <a:r>
                  <a:rPr lang="en-US" b="1" dirty="0">
                    <a:solidFill>
                      <a:srgbClr val="0070C0"/>
                    </a:solidFill>
                  </a:rPr>
                  <a:t>for men and has steadily </a:t>
                </a:r>
                <a:br>
                  <a:rPr lang="en-US" b="1" dirty="0">
                    <a:solidFill>
                      <a:srgbClr val="0070C0"/>
                    </a:solidFill>
                  </a:rPr>
                </a:br>
                <a:r>
                  <a:rPr lang="en-US" b="1" dirty="0">
                    <a:solidFill>
                      <a:srgbClr val="0070C0"/>
                    </a:solidFill>
                  </a:rPr>
                  <a:t>declined.</a:t>
                </a:r>
                <a:r>
                  <a:rPr lang="en-US" baseline="30000" dirty="0"/>
                  <a:t>5  </a:t>
                </a:r>
                <a:r>
                  <a:rPr lang="en-US" dirty="0"/>
                  <a:t>However, the </a:t>
                </a:r>
                <a:r>
                  <a:rPr lang="en-US" b="1" dirty="0">
                    <a:solidFill>
                      <a:srgbClr val="0070C0"/>
                    </a:solidFill>
                  </a:rPr>
                  <a:t>growing </a:t>
                </a:r>
                <a:br>
                  <a:rPr lang="en-US" b="1" dirty="0">
                    <a:solidFill>
                      <a:srgbClr val="0070C0"/>
                    </a:solidFill>
                  </a:rPr>
                </a:br>
                <a:r>
                  <a:rPr lang="en-US" b="1" dirty="0">
                    <a:solidFill>
                      <a:srgbClr val="0070C0"/>
                    </a:solidFill>
                  </a:rPr>
                  <a:t>number of cases in women is </a:t>
                </a:r>
                <a:br>
                  <a:rPr lang="en-US" b="1" dirty="0">
                    <a:solidFill>
                      <a:srgbClr val="0070C0"/>
                    </a:solidFill>
                  </a:rPr>
                </a:br>
                <a:r>
                  <a:rPr lang="en-US" b="1" dirty="0">
                    <a:solidFill>
                      <a:srgbClr val="0070C0"/>
                    </a:solidFill>
                  </a:rPr>
                  <a:t>alarming</a:t>
                </a:r>
                <a:r>
                  <a:rPr lang="en-US" dirty="0"/>
                  <a:t>.</a:t>
                </a:r>
                <a:r>
                  <a:rPr lang="en-US" baseline="30000" dirty="0"/>
                  <a:t>3,6</a:t>
                </a:r>
                <a:endParaRPr lang="en-IN" dirty="0"/>
              </a:p>
            </p:txBody>
          </p:sp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5986" y="3554180"/>
                <a:ext cx="1076831" cy="1061611"/>
              </a:xfrm>
              <a:prstGeom prst="rect">
                <a:avLst/>
              </a:prstGeom>
            </p:spPr>
          </p:pic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39C4B91-8D0D-8F99-4CA7-5E6D9D08C023}"/>
                </a:ext>
              </a:extLst>
            </p:cNvPr>
            <p:cNvGrpSpPr/>
            <p:nvPr/>
          </p:nvGrpSpPr>
          <p:grpSpPr>
            <a:xfrm>
              <a:off x="6039765" y="2492022"/>
              <a:ext cx="5710402" cy="1477328"/>
              <a:chOff x="6039765" y="2492022"/>
              <a:chExt cx="5710402" cy="1477328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7346717" y="2492022"/>
                <a:ext cx="4403450" cy="14773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dirty="0"/>
                  <a:t>In 2020, based on data from 185 countries, </a:t>
                </a:r>
                <a:br>
                  <a:rPr lang="en-US" dirty="0"/>
                </a:br>
                <a:r>
                  <a:rPr lang="en-US" dirty="0"/>
                  <a:t>the approximate number of diagnosed cases </a:t>
                </a:r>
                <a:br>
                  <a:rPr lang="en-US" dirty="0"/>
                </a:br>
                <a:r>
                  <a:rPr lang="en-US" dirty="0"/>
                  <a:t>was estimated at </a:t>
                </a:r>
                <a:r>
                  <a:rPr lang="en-US" b="1" dirty="0">
                    <a:solidFill>
                      <a:srgbClr val="0070C0"/>
                    </a:solidFill>
                  </a:rPr>
                  <a:t>2,206,771 (11.4% of all </a:t>
                </a:r>
                <a:br>
                  <a:rPr lang="en-US" b="1" dirty="0">
                    <a:solidFill>
                      <a:srgbClr val="0070C0"/>
                    </a:solidFill>
                  </a:rPr>
                </a:br>
                <a:r>
                  <a:rPr lang="en-US" b="1" dirty="0">
                    <a:solidFill>
                      <a:srgbClr val="0070C0"/>
                    </a:solidFill>
                  </a:rPr>
                  <a:t>cancers)</a:t>
                </a:r>
                <a:r>
                  <a:rPr lang="en-US" dirty="0"/>
                  <a:t>, while mortality was</a:t>
                </a:r>
                <a:r>
                  <a:rPr lang="en-US" b="1" dirty="0">
                    <a:solidFill>
                      <a:srgbClr val="0070C0"/>
                    </a:solidFill>
                  </a:rPr>
                  <a:t> </a:t>
                </a:r>
                <a:br>
                  <a:rPr lang="en-US" b="1" dirty="0">
                    <a:solidFill>
                      <a:srgbClr val="0070C0"/>
                    </a:solidFill>
                  </a:rPr>
                </a:br>
                <a:r>
                  <a:rPr lang="en-US" b="1" dirty="0">
                    <a:solidFill>
                      <a:srgbClr val="0070C0"/>
                    </a:solidFill>
                  </a:rPr>
                  <a:t>1,796,144 (18.0%).</a:t>
                </a:r>
                <a:r>
                  <a:rPr lang="en-US" baseline="30000" dirty="0"/>
                  <a:t>2</a:t>
                </a:r>
                <a:endParaRPr lang="en-IN" dirty="0"/>
              </a:p>
            </p:txBody>
          </p:sp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39765" y="2502334"/>
                <a:ext cx="1298860" cy="1280502"/>
              </a:xfrm>
              <a:prstGeom prst="rect">
                <a:avLst/>
              </a:prstGeom>
            </p:spPr>
          </p:pic>
        </p:grpSp>
      </p:grpSp>
      <p:sp>
        <p:nvSpPr>
          <p:cNvPr id="8" name="TextBox 7"/>
          <p:cNvSpPr txBox="1"/>
          <p:nvPr/>
        </p:nvSpPr>
        <p:spPr>
          <a:xfrm>
            <a:off x="475013" y="5641862"/>
            <a:ext cx="1129895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dirty="0"/>
              <a:t>1. Bray F. et al. Global cancer statistics 2018. CA Cancer J. </a:t>
            </a:r>
            <a:r>
              <a:rPr lang="en-US" sz="1000" dirty="0" err="1"/>
              <a:t>Clin</a:t>
            </a:r>
            <a:r>
              <a:rPr lang="en-US" sz="1000" dirty="0"/>
              <a:t>. 2018;68:394–424. </a:t>
            </a:r>
            <a:r>
              <a:rPr lang="en-US" sz="1000" dirty="0" err="1"/>
              <a:t>doi</a:t>
            </a:r>
            <a:r>
              <a:rPr lang="en-US" sz="1000" dirty="0"/>
              <a:t>: 10.3322/caac.21492. 2. Sung H. et al. Global Cancer Statistics 2020. CA Cancer J. </a:t>
            </a:r>
            <a:r>
              <a:rPr lang="en-US" sz="1000" dirty="0" err="1"/>
              <a:t>Clin</a:t>
            </a:r>
            <a:r>
              <a:rPr lang="en-US" sz="1000" dirty="0"/>
              <a:t>. 2021;71:209–249. </a:t>
            </a:r>
            <a:r>
              <a:rPr lang="en-US" sz="1000" dirty="0" err="1"/>
              <a:t>doi</a:t>
            </a:r>
            <a:r>
              <a:rPr lang="en-US" sz="1000" dirty="0"/>
              <a:t>: 10.3322/caac.21660.</a:t>
            </a:r>
            <a:endParaRPr lang="en-IN" sz="1000" dirty="0"/>
          </a:p>
          <a:p>
            <a:pPr lvl="0"/>
            <a:r>
              <a:rPr lang="en-US" sz="1000" dirty="0"/>
              <a:t>3. Meza R. et al. Lung cancer trends in the United States, 1973-2010. </a:t>
            </a:r>
            <a:r>
              <a:rPr lang="en-US" sz="1000" dirty="0" err="1"/>
              <a:t>PLoS</a:t>
            </a:r>
            <a:r>
              <a:rPr lang="en-US" sz="1000" dirty="0"/>
              <a:t> ONE. 2015;10:e0121323. </a:t>
            </a:r>
            <a:r>
              <a:rPr lang="en-US" sz="1000" dirty="0" err="1"/>
              <a:t>doi</a:t>
            </a:r>
            <a:r>
              <a:rPr lang="en-US" sz="1000" dirty="0"/>
              <a:t>: 10.1371/journal.pone.0121323. 4. Chen V.W. et al. Stage and clinical factors for lung cancer. Cancer. 2014;120:3781–3792. </a:t>
            </a:r>
            <a:r>
              <a:rPr lang="en-US" sz="1000" dirty="0" err="1"/>
              <a:t>doi</a:t>
            </a:r>
            <a:r>
              <a:rPr lang="en-US" sz="1000" dirty="0"/>
              <a:t>: 10.1002/cncr.29045. 5. Thun M.J. et al. 50-Year trends in smoking-related mortality in the US. N. Engl. J. Med. 2013;368:351–364. </a:t>
            </a:r>
            <a:r>
              <a:rPr lang="en-US" sz="1000" dirty="0" err="1"/>
              <a:t>doi</a:t>
            </a:r>
            <a:r>
              <a:rPr lang="en-US" sz="1000" dirty="0"/>
              <a:t>: 10.1056/NEJMsa1211127. 6. </a:t>
            </a:r>
            <a:r>
              <a:rPr lang="en-US" sz="1000" dirty="0" err="1"/>
              <a:t>Lortet-Tieulent</a:t>
            </a:r>
            <a:r>
              <a:rPr lang="en-US" sz="1000" dirty="0"/>
              <a:t> J. et al. Convergence of tobacco-related cancer rates in Europe, 1988–2010. Eur. J. Cancer. 2015;51:1144–1163. </a:t>
            </a:r>
            <a:r>
              <a:rPr lang="en-US" sz="1000" dirty="0" err="1"/>
              <a:t>doi</a:t>
            </a:r>
            <a:r>
              <a:rPr lang="en-US" sz="1000" dirty="0"/>
              <a:t>: 10.1016/j.ejca.2013.10.014. 7. </a:t>
            </a:r>
            <a:r>
              <a:rPr lang="en-GB" sz="1000" dirty="0"/>
              <a:t>He, </a:t>
            </a:r>
            <a:r>
              <a:rPr lang="en-GB" sz="1000" dirty="0" err="1"/>
              <a:t>Siyi</a:t>
            </a:r>
            <a:r>
              <a:rPr lang="en-GB" sz="1000" dirty="0"/>
              <a:t> et al. “Survival of 7,311 lung cancer patients by pathological stage and histological classification: a </a:t>
            </a:r>
            <a:r>
              <a:rPr lang="en-GB" sz="1000" dirty="0" err="1"/>
              <a:t>multicenter</a:t>
            </a:r>
            <a:r>
              <a:rPr lang="en-GB" sz="1000" dirty="0"/>
              <a:t> hospital-based study in China.” Translational lung cancer research vol. 11,8 (2022): 1591-1605. doi:10.21037/tlcr-22-240</a:t>
            </a:r>
            <a:endParaRPr lang="en-IN" sz="10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160" y="1207975"/>
            <a:ext cx="1045173" cy="103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40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87549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94" y="430712"/>
            <a:ext cx="10874510" cy="67260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678071" y="199879"/>
            <a:ext cx="27943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Lung Cancer - Global</a:t>
            </a:r>
            <a:endParaRPr lang="en-IN" sz="2400" dirty="0">
              <a:solidFill>
                <a:schemeClr val="bg1"/>
              </a:solidFill>
            </a:endParaRPr>
          </a:p>
        </p:txBody>
      </p:sp>
      <p:pic>
        <p:nvPicPr>
          <p:cNvPr id="7" name="Picture 6" descr="An external file that holds a picture, illustration, etc.&#10;Object name is cancers-13-04705-g002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3214" y="1106324"/>
            <a:ext cx="11104068" cy="305499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08436" y="4811135"/>
            <a:ext cx="111040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The number of people diagnosed with lung cancer per 100,000 inhabitants. (a) Incidence among women concerning world regions in 2002–2020; (b) Incidence among men concerning world regions in 2002–2020. </a:t>
            </a:r>
            <a:r>
              <a:rPr lang="en-US" sz="2000" b="1" baseline="30000" dirty="0"/>
              <a:t>1</a:t>
            </a:r>
            <a:endParaRPr lang="en-IN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417676" y="5942215"/>
            <a:ext cx="11209606" cy="449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00" dirty="0"/>
              <a:t>1. </a:t>
            </a:r>
            <a:r>
              <a:rPr lang="en-IN" sz="1000" dirty="0" err="1"/>
              <a:t>Rodak</a:t>
            </a:r>
            <a:r>
              <a:rPr lang="en-IN" sz="1000" dirty="0"/>
              <a:t> O, </a:t>
            </a:r>
            <a:r>
              <a:rPr lang="en-IN" sz="1000" dirty="0" err="1"/>
              <a:t>Peris-Díaz</a:t>
            </a:r>
            <a:r>
              <a:rPr lang="en-IN" sz="1000" dirty="0"/>
              <a:t> MD, </a:t>
            </a:r>
            <a:r>
              <a:rPr lang="en-IN" sz="1000" dirty="0" err="1"/>
              <a:t>Olbromski</a:t>
            </a:r>
            <a:r>
              <a:rPr lang="en-IN" sz="1000" dirty="0"/>
              <a:t> M, </a:t>
            </a:r>
            <a:r>
              <a:rPr lang="en-IN" sz="1000" dirty="0" err="1"/>
              <a:t>Podhorska-Okołów</a:t>
            </a:r>
            <a:r>
              <a:rPr lang="en-IN" sz="1000" dirty="0"/>
              <a:t> M, </a:t>
            </a:r>
            <a:r>
              <a:rPr lang="en-IN" sz="1000" dirty="0" err="1"/>
              <a:t>Dzięgiel</a:t>
            </a:r>
            <a:r>
              <a:rPr lang="en-IN" sz="1000" dirty="0"/>
              <a:t> P. Current Landscape of Non-Small Cell Lung Cancer: Epidemiology, Histological Classification, Targeted Therapies, and Immunotherapy. Cancers (Basel). 2021 Sep 20;13(18):4705. </a:t>
            </a:r>
            <a:r>
              <a:rPr lang="en-IN" sz="1000" dirty="0" err="1"/>
              <a:t>doi</a:t>
            </a:r>
            <a:r>
              <a:rPr lang="en-IN" sz="1000" dirty="0"/>
              <a:t>: 10.3390/cancers13184705. PMID: 34572931; PMCID: PMC8470525.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02816" y="4293964"/>
            <a:ext cx="87153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000" dirty="0"/>
              <a:t>Adapted from </a:t>
            </a:r>
            <a:r>
              <a:rPr lang="en-IN" sz="1000" dirty="0" err="1"/>
              <a:t>Rodak</a:t>
            </a:r>
            <a:r>
              <a:rPr lang="en-IN" sz="1000" dirty="0"/>
              <a:t> O et al. (2021). Non-Small Cell Lung Cancer: Epidemiology, Classification, Therapies. Cancers (Basel), 13(18), 4705. </a:t>
            </a:r>
            <a:r>
              <a:rPr lang="en-IN" sz="1000" dirty="0" err="1"/>
              <a:t>doi</a:t>
            </a:r>
            <a:r>
              <a:rPr lang="en-IN" sz="1000" dirty="0"/>
              <a:t>: [DOI]. PMID: 34572931. </a:t>
            </a:r>
          </a:p>
        </p:txBody>
      </p:sp>
    </p:spTree>
    <p:extLst>
      <p:ext uri="{BB962C8B-B14F-4D97-AF65-F5344CB8AC3E}">
        <p14:creationId xmlns:p14="http://schemas.microsoft.com/office/powerpoint/2010/main" val="324476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87549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Rounded Rectangle 18"/>
          <p:cNvSpPr/>
          <p:nvPr/>
        </p:nvSpPr>
        <p:spPr>
          <a:xfrm>
            <a:off x="1656197" y="1056809"/>
            <a:ext cx="4722570" cy="4750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4645421" y="220338"/>
            <a:ext cx="2605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Lung Cancer - India</a:t>
            </a:r>
            <a:endParaRPr lang="en-IN" sz="2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5493" y="2148865"/>
            <a:ext cx="428201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Incidence of lung cancer </a:t>
            </a:r>
            <a: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2020</a:t>
            </a:r>
            <a:r>
              <a:rPr lang="en-US" sz="18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n-IN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dirty="0">
                <a:solidFill>
                  <a:srgbClr val="0070C0"/>
                </a:solidFill>
              </a:rPr>
              <a:t>New cases- 98,278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55B7DD2-2687-98EE-1CCF-F15761319637}"/>
              </a:ext>
            </a:extLst>
          </p:cNvPr>
          <p:cNvGrpSpPr/>
          <p:nvPr/>
        </p:nvGrpSpPr>
        <p:grpSpPr>
          <a:xfrm>
            <a:off x="454895" y="1056809"/>
            <a:ext cx="5756875" cy="475013"/>
            <a:chOff x="454895" y="1056809"/>
            <a:chExt cx="5756875" cy="475013"/>
          </a:xfrm>
        </p:grpSpPr>
        <p:sp>
          <p:nvSpPr>
            <p:cNvPr id="6" name="Rounded Rectangle 5"/>
            <p:cNvSpPr/>
            <p:nvPr/>
          </p:nvSpPr>
          <p:spPr>
            <a:xfrm>
              <a:off x="454895" y="1056809"/>
              <a:ext cx="1306286" cy="475013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61025" y="1103105"/>
              <a:ext cx="10951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Incidence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867311" y="1109649"/>
              <a:ext cx="434445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dirty="0"/>
                <a:t>4th most common cancer diagnosed in India</a:t>
              </a:r>
              <a:endParaRPr lang="en-IN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B362C25-E4D7-D5F9-A40B-61F449089438}"/>
              </a:ext>
            </a:extLst>
          </p:cNvPr>
          <p:cNvGrpSpPr/>
          <p:nvPr/>
        </p:nvGrpSpPr>
        <p:grpSpPr>
          <a:xfrm>
            <a:off x="699280" y="3024471"/>
            <a:ext cx="4764584" cy="1796321"/>
            <a:chOff x="760373" y="2389535"/>
            <a:chExt cx="4764584" cy="1796321"/>
          </a:xfrm>
        </p:grpSpPr>
        <p:sp>
          <p:nvSpPr>
            <p:cNvPr id="2" name="Rectangle 1"/>
            <p:cNvSpPr/>
            <p:nvPr/>
          </p:nvSpPr>
          <p:spPr>
            <a:xfrm>
              <a:off x="1476310" y="3432139"/>
              <a:ext cx="404864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/>
                <a:t>New cases in Females - </a:t>
              </a:r>
              <a:r>
                <a:rPr lang="en-US" b="1" dirty="0"/>
                <a:t>26,490</a:t>
              </a:r>
              <a:endParaRPr lang="en-US" dirty="0"/>
            </a:p>
            <a:p>
              <a:pPr lvl="0"/>
              <a:r>
                <a:rPr lang="en-US" dirty="0"/>
                <a:t>Distant metastasis at diagnosis - </a:t>
              </a:r>
              <a:r>
                <a:rPr lang="en-US" b="1" dirty="0"/>
                <a:t>47.6%</a:t>
              </a:r>
              <a:endParaRPr lang="en-IN" b="1" dirty="0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052" y="2389535"/>
              <a:ext cx="815548" cy="804021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453426" y="2468379"/>
              <a:ext cx="38341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New cases in males - </a:t>
              </a:r>
              <a:r>
                <a:rPr lang="en-US" b="1" dirty="0"/>
                <a:t>71,788</a:t>
              </a:r>
            </a:p>
            <a:p>
              <a:r>
                <a:rPr lang="en-US" dirty="0"/>
                <a:t>Distant metastasis at diagnosis - </a:t>
              </a:r>
              <a:r>
                <a:rPr lang="en-US" b="1" dirty="0"/>
                <a:t>44.0%</a:t>
              </a:r>
              <a:endParaRPr lang="en-IN" b="1" dirty="0"/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373" y="3324755"/>
              <a:ext cx="873446" cy="861101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>
            <a:off x="476633" y="5842337"/>
            <a:ext cx="11298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00" dirty="0"/>
              <a:t>1. Singh N, Agrawal S, </a:t>
            </a:r>
            <a:r>
              <a:rPr lang="en-US" sz="1000" dirty="0" err="1"/>
              <a:t>Jiwnani</a:t>
            </a:r>
            <a:r>
              <a:rPr lang="en-US" sz="1000" dirty="0"/>
              <a:t> S, Khosla D, Malik PS, Mohan A, </a:t>
            </a:r>
            <a:r>
              <a:rPr lang="en-US" sz="1000" dirty="0" err="1"/>
              <a:t>Penumadu</a:t>
            </a:r>
            <a:r>
              <a:rPr lang="en-US" sz="1000" dirty="0"/>
              <a:t> P, Prasad KT. Lung Cancer in India. J </a:t>
            </a:r>
            <a:r>
              <a:rPr lang="en-US" sz="1000" dirty="0" err="1"/>
              <a:t>Thorac</a:t>
            </a:r>
            <a:r>
              <a:rPr lang="en-US" sz="1000" dirty="0"/>
              <a:t> </a:t>
            </a:r>
            <a:r>
              <a:rPr lang="en-US" sz="1000" dirty="0" err="1"/>
              <a:t>Oncol</a:t>
            </a:r>
            <a:r>
              <a:rPr lang="en-US" sz="1000" dirty="0"/>
              <a:t>. 2021 Aug;16(8):1250-1266. </a:t>
            </a:r>
            <a:r>
              <a:rPr lang="en-US" sz="1000" dirty="0" err="1"/>
              <a:t>doi</a:t>
            </a:r>
            <a:r>
              <a:rPr lang="en-US" sz="1000" dirty="0"/>
              <a:t>: 10.1016/j.jtho.2021.02.004. PMID: 34304854.  https://www.ncdirindia.org/All_Reports/Report_2020/default.aspx, accessed on 9th Oct 2023. </a:t>
            </a:r>
            <a:r>
              <a:rPr lang="en-GB" sz="1000" dirty="0"/>
              <a:t>2. </a:t>
            </a:r>
            <a:r>
              <a:rPr lang="en-IN" sz="1000" dirty="0"/>
              <a:t>Noronha V, </a:t>
            </a:r>
            <a:r>
              <a:rPr lang="en-IN" sz="1000" dirty="0" err="1"/>
              <a:t>Pinninti</a:t>
            </a:r>
            <a:r>
              <a:rPr lang="en-IN" sz="1000" dirty="0"/>
              <a:t> R, </a:t>
            </a:r>
            <a:r>
              <a:rPr lang="en-IN" sz="1000" dirty="0" err="1"/>
              <a:t>Patil</a:t>
            </a:r>
            <a:r>
              <a:rPr lang="en-IN" sz="1000" dirty="0"/>
              <a:t> VM, Joshi A, </a:t>
            </a:r>
            <a:r>
              <a:rPr lang="en-IN" sz="1000" dirty="0" err="1"/>
              <a:t>Prabhash</a:t>
            </a:r>
            <a:r>
              <a:rPr lang="en-IN" sz="1000" dirty="0"/>
              <a:t> K. Lung cancer in the Indian subcontinent. South Asian J Cancer. 2016 Jul-Sep;5(3):95-103. </a:t>
            </a:r>
            <a:r>
              <a:rPr lang="en-IN" sz="1000" dirty="0" err="1"/>
              <a:t>doi</a:t>
            </a:r>
            <a:r>
              <a:rPr lang="en-IN" sz="1000" dirty="0"/>
              <a:t>: 10.4103/2278-330X.187571. PMID: 27606290; PMCID: PMC4991146.</a:t>
            </a:r>
            <a:endParaRPr lang="en-US" sz="1000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6495277" y="1697485"/>
            <a:ext cx="0" cy="40283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6926926" y="1071015"/>
            <a:ext cx="1306286" cy="475013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TextBox 32"/>
          <p:cNvSpPr txBox="1"/>
          <p:nvPr/>
        </p:nvSpPr>
        <p:spPr>
          <a:xfrm>
            <a:off x="7037613" y="1137056"/>
            <a:ext cx="1084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Mortality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80069" y="2148865"/>
            <a:ext cx="39053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Among Indian </a:t>
            </a:r>
            <a:r>
              <a:rPr lang="en-GB" b="1" dirty="0"/>
              <a:t>males</a:t>
            </a:r>
            <a:r>
              <a:rPr lang="en-GB" dirty="0"/>
              <a:t>, lung cancer was the most common cause of </a:t>
            </a:r>
            <a:r>
              <a:rPr lang="en-GB" b="1" dirty="0"/>
              <a:t>cancer mortality at 48,697</a:t>
            </a:r>
            <a:r>
              <a:rPr lang="en-GB" dirty="0"/>
              <a:t>; the estimated lung cancer mortality among Indian </a:t>
            </a:r>
            <a:r>
              <a:rPr lang="en-GB" b="1" dirty="0"/>
              <a:t>females</a:t>
            </a:r>
            <a:r>
              <a:rPr lang="en-GB" dirty="0"/>
              <a:t> was </a:t>
            </a:r>
            <a:r>
              <a:rPr lang="en-GB" b="1" dirty="0"/>
              <a:t>15,062</a:t>
            </a:r>
            <a:r>
              <a:rPr lang="en-GB" dirty="0"/>
              <a:t> (ranking seventh in terms of cancer-related mortality in Indian women behind breast, cervix, colorectal, ovary, stomach, and lip/oral cavity cancer).</a:t>
            </a:r>
            <a:r>
              <a:rPr lang="en-GB" baseline="30000" dirty="0"/>
              <a:t>2</a:t>
            </a:r>
            <a:endParaRPr lang="en-IN" baseline="30000" dirty="0"/>
          </a:p>
          <a:p>
            <a:endParaRPr lang="en-IN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722" y="2050821"/>
            <a:ext cx="967903" cy="954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038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0" y="0"/>
            <a:ext cx="12192000" cy="87549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extBox 3"/>
          <p:cNvSpPr txBox="1"/>
          <p:nvPr/>
        </p:nvSpPr>
        <p:spPr>
          <a:xfrm>
            <a:off x="4512302" y="187208"/>
            <a:ext cx="2605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Lung Cancer - India</a:t>
            </a:r>
            <a:endParaRPr lang="en-IN" sz="2400" dirty="0">
              <a:solidFill>
                <a:schemeClr val="bg1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00F0985-0C83-1725-9D1D-EAF7F72E67E8}"/>
              </a:ext>
            </a:extLst>
          </p:cNvPr>
          <p:cNvGrpSpPr/>
          <p:nvPr/>
        </p:nvGrpSpPr>
        <p:grpSpPr>
          <a:xfrm>
            <a:off x="1599463" y="1566068"/>
            <a:ext cx="3021578" cy="1288222"/>
            <a:chOff x="1599463" y="1566068"/>
            <a:chExt cx="3021578" cy="1288222"/>
          </a:xfrm>
        </p:grpSpPr>
        <p:sp>
          <p:nvSpPr>
            <p:cNvPr id="3" name="TextBox 2"/>
            <p:cNvSpPr txBox="1"/>
            <p:nvPr/>
          </p:nvSpPr>
          <p:spPr>
            <a:xfrm>
              <a:off x="2972320" y="1746294"/>
              <a:ext cx="15760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5400" b="1" dirty="0">
                  <a:solidFill>
                    <a:srgbClr val="0070C0"/>
                  </a:solidFill>
                </a:rPr>
                <a:t>5.9%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2972320" y="2484958"/>
              <a:ext cx="16487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dirty="0"/>
                <a:t>of all cancers. </a:t>
              </a:r>
              <a:r>
                <a:rPr lang="en-IN" baseline="30000" dirty="0"/>
                <a:t>1</a:t>
              </a:r>
              <a:r>
                <a:rPr lang="en-IN" dirty="0"/>
                <a:t> 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972320" y="1566068"/>
              <a:ext cx="14148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dirty="0"/>
                <a:t>Accounts for 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9463" y="1566068"/>
              <a:ext cx="1306155" cy="1287695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F956437-F07F-8995-F35E-2D94B42B68B0}"/>
              </a:ext>
            </a:extLst>
          </p:cNvPr>
          <p:cNvGrpSpPr/>
          <p:nvPr/>
        </p:nvGrpSpPr>
        <p:grpSpPr>
          <a:xfrm>
            <a:off x="7466070" y="1580108"/>
            <a:ext cx="2180051" cy="1555547"/>
            <a:chOff x="7466070" y="1580108"/>
            <a:chExt cx="2180051" cy="1555547"/>
          </a:xfrm>
        </p:grpSpPr>
        <p:sp>
          <p:nvSpPr>
            <p:cNvPr id="13" name="TextBox 12"/>
            <p:cNvSpPr txBox="1"/>
            <p:nvPr/>
          </p:nvSpPr>
          <p:spPr>
            <a:xfrm>
              <a:off x="7466070" y="1760806"/>
              <a:ext cx="15760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5400" b="1" dirty="0">
                  <a:solidFill>
                    <a:srgbClr val="0070C0"/>
                  </a:solidFill>
                </a:rPr>
                <a:t>8.1%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536184" y="2489324"/>
              <a:ext cx="210993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dirty="0"/>
                <a:t>of all cancer-related </a:t>
              </a:r>
              <a:br>
                <a:rPr lang="en-IN" dirty="0"/>
              </a:br>
              <a:r>
                <a:rPr lang="en-IN" dirty="0"/>
                <a:t>deaths. </a:t>
              </a:r>
              <a:r>
                <a:rPr lang="en-IN" baseline="30000" dirty="0"/>
                <a:t>1</a:t>
              </a:r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536184" y="1580108"/>
              <a:ext cx="14148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dirty="0"/>
                <a:t>Accounts for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4389CA2-3616-C930-8C66-A5E6F1BE15D9}"/>
              </a:ext>
            </a:extLst>
          </p:cNvPr>
          <p:cNvGrpSpPr/>
          <p:nvPr/>
        </p:nvGrpSpPr>
        <p:grpSpPr>
          <a:xfrm>
            <a:off x="1413859" y="3862913"/>
            <a:ext cx="4046559" cy="1548387"/>
            <a:chOff x="1413859" y="3862913"/>
            <a:chExt cx="4046559" cy="1548387"/>
          </a:xfrm>
        </p:grpSpPr>
        <p:sp>
          <p:nvSpPr>
            <p:cNvPr id="28" name="Rectangle 27"/>
            <p:cNvSpPr/>
            <p:nvPr/>
          </p:nvSpPr>
          <p:spPr>
            <a:xfrm>
              <a:off x="2731408" y="4317418"/>
              <a:ext cx="1428596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sz="5400" b="1" dirty="0">
                  <a:solidFill>
                    <a:srgbClr val="0070C0"/>
                  </a:solidFill>
                </a:rPr>
                <a:t>20:1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768866" y="5041968"/>
              <a:ext cx="199811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dirty="0"/>
                <a:t>in various studies. </a:t>
              </a:r>
              <a:r>
                <a:rPr lang="en-IN" baseline="30000" dirty="0"/>
                <a:t>2</a:t>
              </a:r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758525" y="3926245"/>
              <a:ext cx="270189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dirty="0"/>
                <a:t>The smoker to non-smoker</a:t>
              </a:r>
              <a:br>
                <a:rPr lang="en-IN" dirty="0"/>
              </a:br>
              <a:r>
                <a:rPr lang="en-IN" dirty="0"/>
                <a:t>ratio is high up to</a:t>
              </a:r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3859" y="3862913"/>
              <a:ext cx="1410879" cy="1390937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4E763D7-70FD-4796-E152-8D01E1B0E0C0}"/>
              </a:ext>
            </a:extLst>
          </p:cNvPr>
          <p:cNvGrpSpPr/>
          <p:nvPr/>
        </p:nvGrpSpPr>
        <p:grpSpPr>
          <a:xfrm>
            <a:off x="6362095" y="3837463"/>
            <a:ext cx="3824347" cy="1588223"/>
            <a:chOff x="6362095" y="3837463"/>
            <a:chExt cx="3824347" cy="1588223"/>
          </a:xfrm>
        </p:grpSpPr>
        <p:sp>
          <p:nvSpPr>
            <p:cNvPr id="32" name="Rectangle 31"/>
            <p:cNvSpPr/>
            <p:nvPr/>
          </p:nvSpPr>
          <p:spPr>
            <a:xfrm>
              <a:off x="7502426" y="4331804"/>
              <a:ext cx="886781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sz="5400" b="1" dirty="0">
                  <a:solidFill>
                    <a:srgbClr val="0070C0"/>
                  </a:solidFill>
                </a:rPr>
                <a:t>40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539884" y="5056354"/>
              <a:ext cx="12069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dirty="0"/>
                <a:t>Years ago.</a:t>
              </a:r>
              <a:r>
                <a:rPr lang="en-IN" baseline="30000" dirty="0"/>
                <a:t>2</a:t>
              </a:r>
              <a:endParaRPr lang="en-US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539884" y="3926804"/>
              <a:ext cx="2646558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dirty="0"/>
                <a:t>Demographic pattern </a:t>
              </a:r>
              <a:br>
                <a:rPr lang="en-GB" dirty="0"/>
              </a:br>
              <a:r>
                <a:rPr lang="en-GB" dirty="0"/>
                <a:t>resembles Western trends</a:t>
              </a:r>
              <a:endParaRPr lang="en-IN" dirty="0"/>
            </a:p>
          </p:txBody>
        </p:sp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2095" y="3837463"/>
              <a:ext cx="1231008" cy="1213609"/>
            </a:xfrm>
            <a:prstGeom prst="rect">
              <a:avLst/>
            </a:prstGeom>
          </p:spPr>
        </p:pic>
      </p:grpSp>
      <p:cxnSp>
        <p:nvCxnSpPr>
          <p:cNvPr id="38" name="Straight Connector 37"/>
          <p:cNvCxnSpPr/>
          <p:nvPr/>
        </p:nvCxnSpPr>
        <p:spPr>
          <a:xfrm>
            <a:off x="578337" y="3367257"/>
            <a:ext cx="111015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869111" y="1418262"/>
            <a:ext cx="0" cy="20817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5869111" y="3363614"/>
            <a:ext cx="5668" cy="20817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731791" y="5814122"/>
            <a:ext cx="10794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00" dirty="0"/>
              <a:t>1. Singh N, Agrawal S, </a:t>
            </a:r>
            <a:r>
              <a:rPr lang="en-US" sz="1000" dirty="0" err="1"/>
              <a:t>Jiwnani</a:t>
            </a:r>
            <a:r>
              <a:rPr lang="en-US" sz="1000" dirty="0"/>
              <a:t> S, Khosla D, Malik PS, Mohan A, </a:t>
            </a:r>
            <a:r>
              <a:rPr lang="en-US" sz="1000" dirty="0" err="1"/>
              <a:t>Penumadu</a:t>
            </a:r>
            <a:r>
              <a:rPr lang="en-US" sz="1000" dirty="0"/>
              <a:t> P, Prasad KT. Lung Cancer in India. J </a:t>
            </a:r>
            <a:r>
              <a:rPr lang="en-US" sz="1000" dirty="0" err="1"/>
              <a:t>Thorac</a:t>
            </a:r>
            <a:r>
              <a:rPr lang="en-US" sz="1000" dirty="0"/>
              <a:t> </a:t>
            </a:r>
            <a:r>
              <a:rPr lang="en-US" sz="1000" dirty="0" err="1"/>
              <a:t>Oncol</a:t>
            </a:r>
            <a:r>
              <a:rPr lang="en-US" sz="1000" dirty="0"/>
              <a:t>. 2021 Aug;16(8):1250-1266. </a:t>
            </a:r>
            <a:r>
              <a:rPr lang="en-US" sz="1000" dirty="0" err="1"/>
              <a:t>doi</a:t>
            </a:r>
            <a:r>
              <a:rPr lang="en-US" sz="1000" dirty="0"/>
              <a:t>: 10.1016/j.jtho.2021.02.004. PMID: 34304854. https://www.ncdirindia.org/All_Reports/Report_2020/default.aspx, accessed on 9th Oct 2023. 2. </a:t>
            </a:r>
            <a:r>
              <a:rPr lang="en-IN" sz="1000" dirty="0" err="1"/>
              <a:t>Manjunath</a:t>
            </a:r>
            <a:r>
              <a:rPr lang="en-IN" sz="1000" dirty="0"/>
              <a:t> SN, </a:t>
            </a:r>
            <a:r>
              <a:rPr lang="en-IN" sz="1000" dirty="0" err="1"/>
              <a:t>Madhavabhi</a:t>
            </a:r>
            <a:r>
              <a:rPr lang="en-IN" sz="1000" dirty="0"/>
              <a:t> IV, Sarkar MS et. al </a:t>
            </a:r>
            <a:r>
              <a:rPr lang="en-US" sz="1000" dirty="0"/>
              <a:t>"Risk Factor Profile of Lung Cancer Patients: A Study from the Himalayan State of Indian Subcontinent." Asian Pacific Journal of Cancer Care 7.2 (2022): 239-246</a:t>
            </a:r>
            <a:endParaRPr lang="en-IN" sz="1000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248" y="1614298"/>
            <a:ext cx="1199522" cy="1182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85590" y="330506"/>
            <a:ext cx="15540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srgbClr val="0070C0"/>
                </a:solidFill>
              </a:rPr>
              <a:t>Etiology</a:t>
            </a:r>
            <a:endParaRPr lang="en-IN" sz="3200" b="1" dirty="0">
              <a:solidFill>
                <a:srgbClr val="0070C0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10639" y="915281"/>
            <a:ext cx="855452" cy="45719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1366091" y="1126968"/>
            <a:ext cx="4344782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Tobacco use is the leading cause of lung cancer; </a:t>
            </a:r>
            <a:r>
              <a:rPr lang="en-GB" b="1" dirty="0"/>
              <a:t>55% of lung cancer deaths in women</a:t>
            </a:r>
            <a:r>
              <a:rPr lang="en-GB" dirty="0"/>
              <a:t> and over </a:t>
            </a:r>
            <a:r>
              <a:rPr lang="en-GB" b="1" dirty="0"/>
              <a:t>70% of lung cancer deaths in men</a:t>
            </a:r>
            <a:r>
              <a:rPr lang="en-GB" dirty="0"/>
              <a:t> are due to smoking.</a:t>
            </a:r>
            <a:r>
              <a:rPr lang="en-GB" baseline="30000" dirty="0"/>
              <a:t>2</a:t>
            </a:r>
            <a:endParaRPr lang="en-IN" b="1" baseline="30000" dirty="0"/>
          </a:p>
          <a:p>
            <a:endParaRPr lang="en-GB" b="1" dirty="0"/>
          </a:p>
          <a:p>
            <a:r>
              <a:rPr lang="en-GB" b="1" dirty="0"/>
              <a:t>The impact </a:t>
            </a:r>
            <a:r>
              <a:rPr lang="en-GB" dirty="0"/>
              <a:t>of </a:t>
            </a:r>
            <a:r>
              <a:rPr lang="en-GB" b="1" dirty="0"/>
              <a:t>cigarette smoking</a:t>
            </a:r>
            <a:r>
              <a:rPr lang="en-GB" dirty="0"/>
              <a:t> is significantly </a:t>
            </a:r>
            <a:r>
              <a:rPr lang="en-GB" b="1" dirty="0"/>
              <a:t>greater than other factors </a:t>
            </a:r>
            <a:r>
              <a:rPr lang="en-GB" dirty="0"/>
              <a:t>in causing lung cancer.</a:t>
            </a:r>
            <a:r>
              <a:rPr lang="en-GB" baseline="30000" dirty="0"/>
              <a:t>1</a:t>
            </a:r>
          </a:p>
          <a:p>
            <a:endParaRPr lang="en-GB" dirty="0"/>
          </a:p>
          <a:p>
            <a:r>
              <a:rPr lang="en-GB" dirty="0"/>
              <a:t>Cigarette smoking was believed more important than occupational exposures in the causation of lung cancer in the general population.</a:t>
            </a:r>
            <a:r>
              <a:rPr lang="en-GB" baseline="30000" dirty="0"/>
              <a:t>1</a:t>
            </a:r>
            <a:endParaRPr lang="en-IN" baseline="30000" dirty="0"/>
          </a:p>
          <a:p>
            <a:endParaRPr lang="en-GB" b="1" baseline="30000" dirty="0"/>
          </a:p>
        </p:txBody>
      </p:sp>
      <p:sp>
        <p:nvSpPr>
          <p:cNvPr id="21" name="TextBox 20"/>
          <p:cNvSpPr txBox="1"/>
          <p:nvPr/>
        </p:nvSpPr>
        <p:spPr>
          <a:xfrm>
            <a:off x="7169062" y="1137067"/>
            <a:ext cx="41302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Cigar and pipe smoking are </a:t>
            </a:r>
            <a:r>
              <a:rPr lang="en-GB" b="1" dirty="0"/>
              <a:t>linked to higher lung cancer risk, though less than cigarettes</a:t>
            </a:r>
            <a:r>
              <a:rPr lang="en-GB" dirty="0"/>
              <a:t>.</a:t>
            </a:r>
            <a:r>
              <a:rPr lang="en-GB" baseline="30000" dirty="0"/>
              <a:t>3</a:t>
            </a:r>
            <a:endParaRPr lang="en-IN" b="1" baseline="30000" dirty="0"/>
          </a:p>
        </p:txBody>
      </p:sp>
      <p:sp>
        <p:nvSpPr>
          <p:cNvPr id="15" name="Rectangle 14"/>
          <p:cNvSpPr/>
          <p:nvPr/>
        </p:nvSpPr>
        <p:spPr>
          <a:xfrm>
            <a:off x="636278" y="5604142"/>
            <a:ext cx="107946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20000"/>
              </a:lnSpc>
              <a:buAutoNum type="arabicPeriod"/>
            </a:pPr>
            <a:r>
              <a:rPr lang="en-US" sz="1000" dirty="0"/>
              <a:t>U.S. Public Health Service, office of the Surgeon General: The health consequences of smoking. National Clearinghouse for Smoking Health. 1972. 2. </a:t>
            </a:r>
            <a:r>
              <a:rPr lang="en-IN" sz="1000" dirty="0"/>
              <a:t>O'Keeffe LM, Taylor G, Huxley RR, Mitchell P, Woodward M, Peters SAE. Smoking as a risk factor for lung cancer in women and men: a systematic review and meta-analysis. BMJ Open. 2018 Oct 3;8(10):e021611. </a:t>
            </a:r>
            <a:r>
              <a:rPr lang="en-IN" sz="1000" dirty="0" err="1"/>
              <a:t>doi</a:t>
            </a:r>
            <a:r>
              <a:rPr lang="en-IN" sz="1000" dirty="0"/>
              <a:t>: 10.1136/bmjopen-2018-021611. PMID: 30287668; PMCID: PMC6194454 3. </a:t>
            </a:r>
            <a:r>
              <a:rPr lang="en-US" sz="1000" dirty="0"/>
              <a:t>Shapiro JA, Jacobs EJ, Thun MJ. Cigar smoking in men and risk of death from tobacco-related cancers. J Natl Cancer Inst. 2000;92(4):333–337. 4. </a:t>
            </a:r>
            <a:r>
              <a:rPr lang="en-GB" sz="1000" dirty="0"/>
              <a:t>Singh, T., Kaur, A., </a:t>
            </a:r>
            <a:r>
              <a:rPr lang="en-GB" sz="1000" dirty="0" err="1"/>
              <a:t>Katyal</a:t>
            </a:r>
            <a:r>
              <a:rPr lang="en-GB" sz="1000" dirty="0"/>
              <a:t>, S.K. et al. Exploring the relationship between air quality index and lung cancer mortality in India: predictive </a:t>
            </a:r>
            <a:r>
              <a:rPr lang="en-GB" sz="1000" dirty="0" err="1"/>
              <a:t>modeling</a:t>
            </a:r>
            <a:r>
              <a:rPr lang="en-GB" sz="1000" dirty="0"/>
              <a:t> and impact assessment. </a:t>
            </a:r>
            <a:r>
              <a:rPr lang="en-GB" sz="1000" dirty="0" err="1"/>
              <a:t>Sci</a:t>
            </a:r>
            <a:r>
              <a:rPr lang="en-GB" sz="1000" dirty="0"/>
              <a:t> Rep 13, 20256 (2023). https://doi.org/10.1038/s41598-023-47705-5 </a:t>
            </a:r>
            <a:endParaRPr lang="en-US" sz="1000" dirty="0"/>
          </a:p>
        </p:txBody>
      </p:sp>
      <p:sp>
        <p:nvSpPr>
          <p:cNvPr id="16" name="TextBox 15"/>
          <p:cNvSpPr txBox="1"/>
          <p:nvPr/>
        </p:nvSpPr>
        <p:spPr>
          <a:xfrm>
            <a:off x="7169062" y="2093607"/>
            <a:ext cx="42618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 large prospective study of more than 130,000 men over 12 years showed that </a:t>
            </a:r>
            <a:r>
              <a:rPr lang="en-GB" b="1" dirty="0"/>
              <a:t>cigar smokers have a relative risk of lung cancer of 5.1 compared with non–cigar smokers.</a:t>
            </a:r>
            <a:r>
              <a:rPr lang="en-GB" b="1" baseline="30000" dirty="0"/>
              <a:t>3</a:t>
            </a:r>
            <a:endParaRPr lang="en-IN" b="1" baseline="30000" dirty="0"/>
          </a:p>
        </p:txBody>
      </p:sp>
      <p:sp>
        <p:nvSpPr>
          <p:cNvPr id="17" name="Rounded Rectangle 16"/>
          <p:cNvSpPr/>
          <p:nvPr/>
        </p:nvSpPr>
        <p:spPr>
          <a:xfrm>
            <a:off x="510639" y="5053629"/>
            <a:ext cx="11096862" cy="51730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816441" y="5143383"/>
            <a:ext cx="106144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solidFill>
                  <a:schemeClr val="bg1"/>
                </a:solidFill>
              </a:rPr>
              <a:t>IARC identifies tobacco-specific N-nitrosamines (TSNAs) as key carcinogens in lung carcinoma, formed during tobacco processing and smoking.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16" y="1222609"/>
            <a:ext cx="699683" cy="68979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240" y="1253836"/>
            <a:ext cx="699682" cy="68979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69062" y="3781043"/>
            <a:ext cx="4434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Air pollution has been linked to lung cancer</a:t>
            </a:r>
            <a:r>
              <a:rPr lang="en-GB" dirty="0"/>
              <a:t>. There are almost </a:t>
            </a:r>
            <a:r>
              <a:rPr lang="en-GB" b="1" dirty="0"/>
              <a:t>67,000 cases</a:t>
            </a:r>
            <a:r>
              <a:rPr lang="en-GB" dirty="0"/>
              <a:t> which are registered per year of</a:t>
            </a:r>
            <a:r>
              <a:rPr lang="en-GB" b="1" dirty="0"/>
              <a:t> lung cancer</a:t>
            </a:r>
            <a:r>
              <a:rPr lang="en-GB" dirty="0"/>
              <a:t> which is caused by </a:t>
            </a:r>
            <a:r>
              <a:rPr lang="en-GB" b="1" dirty="0"/>
              <a:t>high level of air pollution</a:t>
            </a:r>
            <a:r>
              <a:rPr lang="en-GB" dirty="0"/>
              <a:t> in India.</a:t>
            </a:r>
            <a:r>
              <a:rPr lang="en-GB" baseline="30000" dirty="0"/>
              <a:t>4</a:t>
            </a:r>
            <a:endParaRPr lang="en-IN" b="1" baseline="30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801" y="3873200"/>
            <a:ext cx="694121" cy="68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310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0" y="0"/>
            <a:ext cx="12192000" cy="87549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3584421" y="193971"/>
            <a:ext cx="5248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Etiology of lung cancer - Indian scenario</a:t>
            </a:r>
            <a:endParaRPr lang="en-IN" sz="24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02" y="876539"/>
            <a:ext cx="11942285" cy="3166873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EFEFADBD-2CE0-3845-C641-D04C8BB32BC1}"/>
              </a:ext>
            </a:extLst>
          </p:cNvPr>
          <p:cNvGrpSpPr/>
          <p:nvPr/>
        </p:nvGrpSpPr>
        <p:grpSpPr>
          <a:xfrm>
            <a:off x="586041" y="2588964"/>
            <a:ext cx="2633031" cy="3538119"/>
            <a:chOff x="586041" y="2588964"/>
            <a:chExt cx="2633031" cy="3538119"/>
          </a:xfrm>
        </p:grpSpPr>
        <p:sp>
          <p:nvSpPr>
            <p:cNvPr id="41" name="Rounded Rectangle 40"/>
            <p:cNvSpPr/>
            <p:nvPr/>
          </p:nvSpPr>
          <p:spPr>
            <a:xfrm>
              <a:off x="586041" y="2588964"/>
              <a:ext cx="2633031" cy="3538119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effectLst>
              <a:reflection stA="16000" endPos="650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B0F0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913717" y="2803096"/>
              <a:ext cx="197768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b="1" dirty="0"/>
                <a:t>The prevalence of smoking </a:t>
              </a:r>
              <a:r>
                <a:rPr lang="en-IN" dirty="0"/>
                <a:t>in patients with lung cancer is nearly </a:t>
              </a:r>
              <a:r>
                <a:rPr lang="en-IN" b="1" dirty="0"/>
                <a:t>80%.</a:t>
              </a:r>
              <a:r>
                <a:rPr lang="en-IN" baseline="30000" dirty="0"/>
                <a:t>1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091659D-4101-2FC9-7E2D-C12190E5F03C}"/>
              </a:ext>
            </a:extLst>
          </p:cNvPr>
          <p:cNvGrpSpPr/>
          <p:nvPr/>
        </p:nvGrpSpPr>
        <p:grpSpPr>
          <a:xfrm>
            <a:off x="3416838" y="2588964"/>
            <a:ext cx="2633031" cy="3538119"/>
            <a:chOff x="3416838" y="2588964"/>
            <a:chExt cx="2633031" cy="3538119"/>
          </a:xfrm>
        </p:grpSpPr>
        <p:sp>
          <p:nvSpPr>
            <p:cNvPr id="44" name="Rounded Rectangle 43"/>
            <p:cNvSpPr/>
            <p:nvPr/>
          </p:nvSpPr>
          <p:spPr>
            <a:xfrm>
              <a:off x="3416838" y="2588964"/>
              <a:ext cx="2633031" cy="3538119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effectLst>
              <a:reflection stA="16000" endPos="650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B0F0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744513" y="2803096"/>
              <a:ext cx="2140097" cy="3323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Since early 1990s, </a:t>
              </a:r>
              <a:r>
                <a:rPr lang="en-IN" b="1" dirty="0"/>
                <a:t>mortality from lung cancer fell among men while it increased among women </a:t>
              </a:r>
              <a:r>
                <a:rPr lang="en-IN" dirty="0"/>
                <a:t>and is only now peaking among women, reflecting changing patterns of tobacco use over the past 30 years.</a:t>
              </a:r>
              <a:r>
                <a:rPr lang="en-IN" baseline="30000" dirty="0"/>
                <a:t>2</a:t>
              </a:r>
            </a:p>
            <a:p>
              <a:pPr>
                <a:buFont typeface="Arial" pitchFamily="34" charset="0"/>
                <a:buChar char="•"/>
              </a:pPr>
              <a:endParaRPr lang="en-IN" baseline="30000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46E8D4D-6304-F567-2CF5-4AA3A4E0BD04}"/>
              </a:ext>
            </a:extLst>
          </p:cNvPr>
          <p:cNvGrpSpPr/>
          <p:nvPr/>
        </p:nvGrpSpPr>
        <p:grpSpPr>
          <a:xfrm>
            <a:off x="6247635" y="2588964"/>
            <a:ext cx="2633031" cy="3538119"/>
            <a:chOff x="6247635" y="2588964"/>
            <a:chExt cx="2633031" cy="3538119"/>
          </a:xfrm>
        </p:grpSpPr>
        <p:sp>
          <p:nvSpPr>
            <p:cNvPr id="47" name="Rounded Rectangle 46"/>
            <p:cNvSpPr/>
            <p:nvPr/>
          </p:nvSpPr>
          <p:spPr>
            <a:xfrm>
              <a:off x="6247635" y="2588964"/>
              <a:ext cx="2633031" cy="3538119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effectLst>
              <a:reflection stA="16000" endPos="650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B0F0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575311" y="2803096"/>
              <a:ext cx="1977680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Well known factors- Smoking, environmental </a:t>
              </a:r>
              <a:r>
                <a:rPr lang="en-IN" b="1" dirty="0"/>
                <a:t>tobacco smoke exposure </a:t>
              </a:r>
              <a:r>
                <a:rPr lang="en-IN" dirty="0"/>
                <a:t>(ETS) and </a:t>
              </a:r>
              <a:r>
                <a:rPr lang="en-IN" b="1" dirty="0"/>
                <a:t>indoor pollution.</a:t>
              </a:r>
              <a:r>
                <a:rPr lang="en-IN" b="1" baseline="30000" dirty="0"/>
                <a:t>2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8BB0886-5F3F-F9DB-EF0F-69E07FE10142}"/>
              </a:ext>
            </a:extLst>
          </p:cNvPr>
          <p:cNvGrpSpPr/>
          <p:nvPr/>
        </p:nvGrpSpPr>
        <p:grpSpPr>
          <a:xfrm>
            <a:off x="9078432" y="2592197"/>
            <a:ext cx="2633031" cy="3538119"/>
            <a:chOff x="9078432" y="2592197"/>
            <a:chExt cx="2633031" cy="3538119"/>
          </a:xfrm>
        </p:grpSpPr>
        <p:sp>
          <p:nvSpPr>
            <p:cNvPr id="50" name="Rounded Rectangle 49"/>
            <p:cNvSpPr/>
            <p:nvPr/>
          </p:nvSpPr>
          <p:spPr>
            <a:xfrm>
              <a:off x="9078432" y="2592197"/>
              <a:ext cx="2633031" cy="3538119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effectLst>
              <a:reflection stA="16000" endPos="650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B0F0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406108" y="2806329"/>
              <a:ext cx="1977680" cy="3139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Other factors- </a:t>
              </a:r>
              <a:r>
                <a:rPr lang="en-IN" b="1" dirty="0"/>
                <a:t>environmental exposure </a:t>
              </a:r>
              <a:r>
                <a:rPr lang="en-IN" dirty="0"/>
                <a:t>to arsenic and radon, petroleum exposure, alcohol consumption, hormone use, HIV infection, religion, geography, race etc.</a:t>
              </a:r>
              <a:r>
                <a:rPr lang="en-IN" baseline="30000" dirty="0"/>
                <a:t>2</a:t>
              </a:r>
              <a:endParaRPr lang="en-US" dirty="0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586041" y="6159782"/>
            <a:ext cx="107946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en-IN" sz="1000" dirty="0"/>
              <a:t>Singh N, Agrawal S, </a:t>
            </a:r>
            <a:r>
              <a:rPr lang="en-IN" sz="1000" dirty="0" err="1"/>
              <a:t>Jiwnani</a:t>
            </a:r>
            <a:r>
              <a:rPr lang="en-IN" sz="1000" dirty="0"/>
              <a:t> S, Khosla D, Malik PS, Mohan A, </a:t>
            </a:r>
            <a:r>
              <a:rPr lang="en-IN" sz="1000" dirty="0" err="1"/>
              <a:t>Penumadu</a:t>
            </a:r>
            <a:r>
              <a:rPr lang="en-IN" sz="1000" dirty="0"/>
              <a:t> P, Prasad KT. Lung Cancer in India. J </a:t>
            </a:r>
            <a:r>
              <a:rPr lang="en-IN" sz="1000" dirty="0" err="1"/>
              <a:t>Thorac</a:t>
            </a:r>
            <a:r>
              <a:rPr lang="en-IN" sz="1000" dirty="0"/>
              <a:t> </a:t>
            </a:r>
            <a:r>
              <a:rPr lang="en-IN" sz="1000" dirty="0" err="1"/>
              <a:t>Oncol</a:t>
            </a:r>
            <a:r>
              <a:rPr lang="en-IN" sz="1000" dirty="0"/>
              <a:t>. 2021 Aug;16(8):1250-1266. </a:t>
            </a:r>
            <a:r>
              <a:rPr lang="en-IN" sz="1000" dirty="0" err="1"/>
              <a:t>doi</a:t>
            </a:r>
            <a:r>
              <a:rPr lang="en-IN" sz="1000" dirty="0"/>
              <a:t>: 10.1016/j.jtho.2021.02.004. PMID: 34304854.</a:t>
            </a:r>
            <a:r>
              <a:rPr lang="en-US" sz="1000" dirty="0"/>
              <a:t> </a:t>
            </a:r>
          </a:p>
          <a:p>
            <a:pPr marL="228600" indent="-228600">
              <a:buAutoNum type="arabicPeriod"/>
            </a:pPr>
            <a:r>
              <a:rPr lang="da-DK" sz="1000" dirty="0"/>
              <a:t>Manjunath SN, Madabhavi IV, Sarkar MS et al.</a:t>
            </a:r>
            <a:r>
              <a:rPr lang="en-IN" sz="1000" dirty="0"/>
              <a:t>. "Risk Factor Profile of Lung Cancer Patients: A Study from the Himalayan State of Indian Subcontinent." Asian Pacific Journal of Cancer Care 7.2 (2022): 239-246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48760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5590" y="330506"/>
            <a:ext cx="36383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Types of lung cancer</a:t>
            </a:r>
            <a:endParaRPr lang="en-IN" sz="3200" b="1" dirty="0">
              <a:solidFill>
                <a:srgbClr val="0070C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10639" y="915281"/>
            <a:ext cx="855452" cy="45719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ounded Rectangle 9"/>
          <p:cNvSpPr/>
          <p:nvPr/>
        </p:nvSpPr>
        <p:spPr>
          <a:xfrm>
            <a:off x="1820520" y="1891705"/>
            <a:ext cx="2599981" cy="83728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Precursor lesions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553706" y="1891705"/>
            <a:ext cx="2599981" cy="83728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Adenocarcinoma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0519" y="3286770"/>
            <a:ext cx="2599981" cy="83728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Squamous cell carcinoma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553705" y="3286770"/>
            <a:ext cx="2599981" cy="83728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Small cell carcinoma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684069" y="4767331"/>
            <a:ext cx="2599981" cy="83728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Other rare types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86040" y="6018415"/>
            <a:ext cx="11323193" cy="26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IN" sz="1000" dirty="0"/>
              <a:t>1. </a:t>
            </a:r>
            <a:r>
              <a:rPr lang="en-GB" sz="1000" dirty="0"/>
              <a:t>Lu L, Xu H. An Update on the Classification of Lung and Pleural </a:t>
            </a:r>
            <a:r>
              <a:rPr lang="en-GB" sz="1000" dirty="0" err="1"/>
              <a:t>Tumors</a:t>
            </a:r>
            <a:r>
              <a:rPr lang="en-GB" sz="1000" dirty="0"/>
              <a:t>. J </a:t>
            </a:r>
            <a:r>
              <a:rPr lang="en-GB" sz="1000" dirty="0" err="1"/>
              <a:t>Clin</a:t>
            </a:r>
            <a:r>
              <a:rPr lang="en-GB" sz="1000" dirty="0"/>
              <a:t> </a:t>
            </a:r>
            <a:r>
              <a:rPr lang="en-GB" sz="1000" dirty="0" err="1"/>
              <a:t>Transl</a:t>
            </a:r>
            <a:r>
              <a:rPr lang="en-GB" sz="1000" dirty="0"/>
              <a:t> </a:t>
            </a:r>
            <a:r>
              <a:rPr lang="en-GB" sz="1000" dirty="0" err="1"/>
              <a:t>Pathol</a:t>
            </a:r>
            <a:r>
              <a:rPr lang="en-GB" sz="1000" dirty="0"/>
              <a:t>. 2023;3(2):106-113. </a:t>
            </a:r>
            <a:r>
              <a:rPr lang="en-GB" sz="1000" dirty="0" err="1"/>
              <a:t>doi</a:t>
            </a:r>
            <a:r>
              <a:rPr lang="en-GB" sz="1000" dirty="0"/>
              <a:t>: 10.14218/JCTP.2023.00008.</a:t>
            </a:r>
            <a:endParaRPr lang="en-US" sz="1000" dirty="0"/>
          </a:p>
        </p:txBody>
      </p:sp>
      <p:sp>
        <p:nvSpPr>
          <p:cNvPr id="2" name="Oval 1"/>
          <p:cNvSpPr/>
          <p:nvPr/>
        </p:nvSpPr>
        <p:spPr>
          <a:xfrm>
            <a:off x="4927612" y="2005070"/>
            <a:ext cx="2118982" cy="211898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/>
          <p:cNvSpPr txBox="1"/>
          <p:nvPr/>
        </p:nvSpPr>
        <p:spPr>
          <a:xfrm>
            <a:off x="5080933" y="2587507"/>
            <a:ext cx="18881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Types of </a:t>
            </a:r>
            <a:br>
              <a:rPr lang="en-US" sz="2800" b="1" dirty="0"/>
            </a:br>
            <a:r>
              <a:rPr lang="en-US" sz="2800" b="1" dirty="0"/>
              <a:t>lung cancer</a:t>
            </a:r>
            <a:endParaRPr lang="en-IN" sz="2800" b="1" dirty="0"/>
          </a:p>
        </p:txBody>
      </p:sp>
      <p:sp>
        <p:nvSpPr>
          <p:cNvPr id="30" name="Right Arrow 29"/>
          <p:cNvSpPr/>
          <p:nvPr/>
        </p:nvSpPr>
        <p:spPr>
          <a:xfrm rot="20201892">
            <a:off x="7034708" y="2357190"/>
            <a:ext cx="478323" cy="1414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Right Arrow 30"/>
          <p:cNvSpPr/>
          <p:nvPr/>
        </p:nvSpPr>
        <p:spPr>
          <a:xfrm rot="12654186">
            <a:off x="4489665" y="2333239"/>
            <a:ext cx="478323" cy="1414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Right Arrow 31"/>
          <p:cNvSpPr/>
          <p:nvPr/>
        </p:nvSpPr>
        <p:spPr>
          <a:xfrm rot="1422432">
            <a:off x="7044889" y="3555145"/>
            <a:ext cx="478323" cy="1414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Right Arrow 32"/>
          <p:cNvSpPr/>
          <p:nvPr/>
        </p:nvSpPr>
        <p:spPr>
          <a:xfrm rot="9255317">
            <a:off x="4474627" y="3576258"/>
            <a:ext cx="478323" cy="1414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Right Arrow 33"/>
          <p:cNvSpPr/>
          <p:nvPr/>
        </p:nvSpPr>
        <p:spPr>
          <a:xfrm rot="5400000">
            <a:off x="5747941" y="4369231"/>
            <a:ext cx="478323" cy="1414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640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C:\Users\91968\Pictures\Screenshots\Indian Histo scenario.png"/>
          <p:cNvPicPr/>
          <p:nvPr/>
        </p:nvPicPr>
        <p:blipFill rotWithShape="1">
          <a:blip r:embed="rId2"/>
          <a:srcRect l="2048" t="14429" r="5827" b="22643"/>
          <a:stretch/>
        </p:blipFill>
        <p:spPr bwMode="auto">
          <a:xfrm>
            <a:off x="1595116" y="1389412"/>
            <a:ext cx="8977745" cy="361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595116" y="1328016"/>
            <a:ext cx="8977745" cy="63318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extBox 3"/>
          <p:cNvSpPr txBox="1"/>
          <p:nvPr/>
        </p:nvSpPr>
        <p:spPr>
          <a:xfrm>
            <a:off x="6682395" y="1397628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>
                <a:solidFill>
                  <a:schemeClr val="bg1"/>
                </a:solidFill>
              </a:rPr>
              <a:t>Males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233" y="1369338"/>
            <a:ext cx="966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>
                <a:solidFill>
                  <a:schemeClr val="bg1"/>
                </a:solidFill>
              </a:rPr>
              <a:t>Females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14533" y="162548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43389" y="1646501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17627" y="162920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46483" y="1650221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92765" y="1532562"/>
            <a:ext cx="3211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>
                <a:solidFill>
                  <a:schemeClr val="bg1"/>
                </a:solidFill>
              </a:rPr>
              <a:t>Broad Histological Classification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95115" y="5060907"/>
            <a:ext cx="89777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34.4 % and 52.8% of cancer lung patients were histologically classified as adenocarcinomas among males and females, respectively. 23.5% males and 11.5% females had squamous cell carcinomas of lung cancer.</a:t>
            </a:r>
            <a:endParaRPr lang="en-IN" dirty="0"/>
          </a:p>
        </p:txBody>
      </p:sp>
      <p:sp>
        <p:nvSpPr>
          <p:cNvPr id="17" name="Rectangle 16"/>
          <p:cNvSpPr/>
          <p:nvPr/>
        </p:nvSpPr>
        <p:spPr>
          <a:xfrm>
            <a:off x="516361" y="6224802"/>
            <a:ext cx="10056500" cy="26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IN" sz="1000" dirty="0"/>
              <a:t>1.</a:t>
            </a:r>
            <a:r>
              <a:rPr lang="en-US" sz="1000" dirty="0"/>
              <a:t> ICMR. Report of National Cancer </a:t>
            </a:r>
            <a:r>
              <a:rPr lang="en-US" sz="1000" dirty="0" err="1"/>
              <a:t>REgistry</a:t>
            </a:r>
            <a:r>
              <a:rPr lang="en-US" sz="1000" dirty="0"/>
              <a:t> </a:t>
            </a:r>
            <a:r>
              <a:rPr lang="en-US" sz="1000" dirty="0" err="1"/>
              <a:t>Programme</a:t>
            </a:r>
            <a:r>
              <a:rPr lang="en-US" sz="1000" dirty="0"/>
              <a:t> 2020.</a:t>
            </a:r>
            <a:r>
              <a:rPr lang="en-IN" sz="1000" dirty="0"/>
              <a:t> </a:t>
            </a:r>
            <a:r>
              <a:rPr lang="en-GB" sz="1000" u="sng" dirty="0">
                <a:hlinkClick r:id="rId3"/>
              </a:rPr>
              <a:t>https://www.ncdirindia.org/All_Reports/Report_2020/default.aspx</a:t>
            </a:r>
            <a:r>
              <a:rPr lang="en-GB" sz="1000" dirty="0"/>
              <a:t>, accessed on 9th Oct 2023</a:t>
            </a:r>
            <a:endParaRPr lang="en-US" sz="1000" dirty="0"/>
          </a:p>
        </p:txBody>
      </p:sp>
      <p:sp>
        <p:nvSpPr>
          <p:cNvPr id="18" name="Rectangle 17"/>
          <p:cNvSpPr/>
          <p:nvPr/>
        </p:nvSpPr>
        <p:spPr>
          <a:xfrm>
            <a:off x="0" y="0"/>
            <a:ext cx="12192000" cy="87549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TextBox 18"/>
          <p:cNvSpPr txBox="1"/>
          <p:nvPr/>
        </p:nvSpPr>
        <p:spPr>
          <a:xfrm>
            <a:off x="303631" y="44494"/>
            <a:ext cx="115847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Number and relative proportion of broad histological classification of lung cancer- As per the report of National Cancer Registry Programme (ICMR-NCDIR), Bengaluru, India 2020</a:t>
            </a:r>
            <a:r>
              <a:rPr lang="en-US" b="1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kern="100" baseline="30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n-IN" sz="2400" b="1" baseline="30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326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0" y="0"/>
            <a:ext cx="12192000" cy="87549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772958" y="1053427"/>
            <a:ext cx="27593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</a:rPr>
              <a:t>Adenocarcinoma</a:t>
            </a:r>
            <a:r>
              <a:rPr lang="en-US" sz="2400" b="1" baseline="30000" dirty="0">
                <a:solidFill>
                  <a:srgbClr val="00B0F0"/>
                </a:solidFill>
              </a:rPr>
              <a:t>1,2,3</a:t>
            </a:r>
            <a:endParaRPr lang="en-IN" sz="2400" b="1" baseline="30000" dirty="0">
              <a:solidFill>
                <a:srgbClr val="00B0F0"/>
              </a:solidFill>
            </a:endParaRPr>
          </a:p>
        </p:txBody>
      </p:sp>
      <p:pic>
        <p:nvPicPr>
          <p:cNvPr id="6" name="Picture 5" descr="Imag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757" y="1866244"/>
            <a:ext cx="4430197" cy="389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4277979" y="142166"/>
            <a:ext cx="36360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Types of lung cancer</a:t>
            </a:r>
            <a:endParaRPr lang="en-IN" sz="3200" b="1" dirty="0"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45CA8F4-2301-A635-4BA3-DA0A3215A08A}"/>
              </a:ext>
            </a:extLst>
          </p:cNvPr>
          <p:cNvGrpSpPr/>
          <p:nvPr/>
        </p:nvGrpSpPr>
        <p:grpSpPr>
          <a:xfrm>
            <a:off x="4642296" y="1866244"/>
            <a:ext cx="6710513" cy="1256806"/>
            <a:chOff x="4642296" y="1866244"/>
            <a:chExt cx="6710513" cy="1256806"/>
          </a:xfrm>
        </p:grpSpPr>
        <p:sp>
          <p:nvSpPr>
            <p:cNvPr id="4" name="Pentagon 3"/>
            <p:cNvSpPr/>
            <p:nvPr/>
          </p:nvSpPr>
          <p:spPr>
            <a:xfrm rot="10800000">
              <a:off x="4642296" y="1866244"/>
              <a:ext cx="6710513" cy="1256806"/>
            </a:xfrm>
            <a:prstGeom prst="homePlat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312955" y="2065100"/>
              <a:ext cx="572390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Adenocarcinoma is the most common type of lung cancer, accounting for approximately half of all lung cancer cases in contemporary series</a:t>
              </a:r>
              <a:endParaRPr lang="en-IN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36C3A94-0D13-2454-3B70-08B057683E8A}"/>
              </a:ext>
            </a:extLst>
          </p:cNvPr>
          <p:cNvGrpSpPr/>
          <p:nvPr/>
        </p:nvGrpSpPr>
        <p:grpSpPr>
          <a:xfrm>
            <a:off x="4642296" y="3187287"/>
            <a:ext cx="6710513" cy="1256806"/>
            <a:chOff x="4642296" y="3187287"/>
            <a:chExt cx="6710513" cy="1256806"/>
          </a:xfrm>
        </p:grpSpPr>
        <p:sp>
          <p:nvSpPr>
            <p:cNvPr id="18" name="Pentagon 17"/>
            <p:cNvSpPr/>
            <p:nvPr/>
          </p:nvSpPr>
          <p:spPr>
            <a:xfrm rot="10800000">
              <a:off x="4642296" y="3187287"/>
              <a:ext cx="6710513" cy="1256806"/>
            </a:xfrm>
            <a:prstGeom prst="homePlat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12956" y="3354025"/>
              <a:ext cx="599076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It is frequently seen in non-smokers and former smokers, and it's more common in women compared to other lung cancer subtypes</a:t>
              </a:r>
              <a:endParaRPr lang="en-IN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179E8D1-7F8B-C967-D132-401D8EF79159}"/>
              </a:ext>
            </a:extLst>
          </p:cNvPr>
          <p:cNvGrpSpPr/>
          <p:nvPr/>
        </p:nvGrpSpPr>
        <p:grpSpPr>
          <a:xfrm>
            <a:off x="4642296" y="4508329"/>
            <a:ext cx="6710513" cy="1256806"/>
            <a:chOff x="4642296" y="4508329"/>
            <a:chExt cx="6710513" cy="1256806"/>
          </a:xfrm>
        </p:grpSpPr>
        <p:sp>
          <p:nvSpPr>
            <p:cNvPr id="20" name="Pentagon 19"/>
            <p:cNvSpPr/>
            <p:nvPr/>
          </p:nvSpPr>
          <p:spPr>
            <a:xfrm rot="10800000">
              <a:off x="4642296" y="4508329"/>
              <a:ext cx="6710513" cy="1256806"/>
            </a:xfrm>
            <a:prstGeom prst="homePlat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312954" y="4644448"/>
              <a:ext cx="583078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Patients with advanced lung adenocarcinoma and other non-small carcinomas should undergo testing for driver mutations, including EGFR and ALK </a:t>
              </a:r>
              <a:r>
                <a:rPr lang="en-US" dirty="0">
                  <a:solidFill>
                    <a:schemeClr val="bg1"/>
                  </a:solidFill>
                </a:rPr>
                <a:t>alterations</a:t>
              </a:r>
              <a:endParaRPr lang="en-IN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Rectangle 29"/>
          <p:cNvSpPr/>
          <p:nvPr/>
        </p:nvSpPr>
        <p:spPr>
          <a:xfrm>
            <a:off x="540110" y="5963992"/>
            <a:ext cx="111095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20000"/>
              </a:lnSpc>
              <a:buAutoNum type="arabicPeriod"/>
            </a:pPr>
            <a:r>
              <a:rPr lang="en-IN" sz="1000" dirty="0" err="1"/>
              <a:t>Dubin</a:t>
            </a:r>
            <a:r>
              <a:rPr lang="en-IN" sz="1000" dirty="0"/>
              <a:t> S, Griffin D. Lung Cancer in Non-Smokers. Mo Med. 2020 Jul-Aug;117(4):375-379. PMID: 32848276; PMCID: PMC7431055. 2. </a:t>
            </a:r>
            <a:r>
              <a:rPr lang="en-US" sz="1000" dirty="0" err="1"/>
              <a:t>UpToDate.Pathology</a:t>
            </a:r>
            <a:r>
              <a:rPr lang="en-US" sz="1000" dirty="0"/>
              <a:t> of lung malignancies. https://www.uptodate.com/contents/pathology-of-lung-malignancies. Access Date: Nov 2, 2023 3. </a:t>
            </a:r>
            <a:r>
              <a:rPr lang="en-IN" sz="1000" dirty="0" err="1"/>
              <a:t>Kawase</a:t>
            </a:r>
            <a:r>
              <a:rPr lang="en-IN" sz="1000" dirty="0"/>
              <a:t> A, Yoshida J, Ishii G et. al. "Differences Between Squamous Cell Carcinoma and Adenocarcinoma of the Lung: Are Adenocarcinoma and Squamous Cell Carcinoma </a:t>
            </a:r>
            <a:r>
              <a:rPr lang="en-IN" sz="1000" dirty="0" err="1"/>
              <a:t>Prognostically</a:t>
            </a:r>
            <a:r>
              <a:rPr lang="en-IN" sz="1000" dirty="0"/>
              <a:t> Equal?" Japanese Journal of Clinical Oncology, vol. 42, no. 3, March 2012, pp. 189-195.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917202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72958" y="1053427"/>
            <a:ext cx="3616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</a:rPr>
              <a:t>Squamous cell carcinoma</a:t>
            </a:r>
            <a:r>
              <a:rPr lang="en-US" sz="2400" b="1" baseline="30000" dirty="0">
                <a:solidFill>
                  <a:srgbClr val="00B0F0"/>
                </a:solidFill>
              </a:rPr>
              <a:t>1</a:t>
            </a:r>
            <a:endParaRPr lang="en-IN" sz="2400" b="1" baseline="30000" dirty="0">
              <a:solidFill>
                <a:srgbClr val="00B0F0"/>
              </a:solidFill>
            </a:endParaRPr>
          </a:p>
        </p:txBody>
      </p:sp>
      <p:pic>
        <p:nvPicPr>
          <p:cNvPr id="29" name="Picture 28" descr="Imag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757" y="1866244"/>
            <a:ext cx="4430197" cy="389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F711059-CE86-34DC-1A14-8ED095F03239}"/>
              </a:ext>
            </a:extLst>
          </p:cNvPr>
          <p:cNvGrpSpPr/>
          <p:nvPr/>
        </p:nvGrpSpPr>
        <p:grpSpPr>
          <a:xfrm>
            <a:off x="4642296" y="1866244"/>
            <a:ext cx="6710513" cy="1256806"/>
            <a:chOff x="4642296" y="1866244"/>
            <a:chExt cx="6710513" cy="1256806"/>
          </a:xfrm>
        </p:grpSpPr>
        <p:sp>
          <p:nvSpPr>
            <p:cNvPr id="32" name="Pentagon 31"/>
            <p:cNvSpPr/>
            <p:nvPr/>
          </p:nvSpPr>
          <p:spPr>
            <a:xfrm rot="10800000">
              <a:off x="4642296" y="1866244"/>
              <a:ext cx="6710513" cy="1256806"/>
            </a:xfrm>
            <a:prstGeom prst="homePlat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312954" y="2143385"/>
              <a:ext cx="57239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Squamous cell carcinoma is strongly associated with history of cigarette smoking </a:t>
              </a:r>
              <a:endParaRPr lang="en-IN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10349AE-D9AF-CFF5-8B1A-97552378689F}"/>
              </a:ext>
            </a:extLst>
          </p:cNvPr>
          <p:cNvGrpSpPr/>
          <p:nvPr/>
        </p:nvGrpSpPr>
        <p:grpSpPr>
          <a:xfrm>
            <a:off x="4642296" y="3187287"/>
            <a:ext cx="6710513" cy="1256806"/>
            <a:chOff x="4642296" y="3187287"/>
            <a:chExt cx="6710513" cy="1256806"/>
          </a:xfrm>
        </p:grpSpPr>
        <p:sp>
          <p:nvSpPr>
            <p:cNvPr id="34" name="Pentagon 33"/>
            <p:cNvSpPr/>
            <p:nvPr/>
          </p:nvSpPr>
          <p:spPr>
            <a:xfrm rot="10800000">
              <a:off x="4642296" y="3187287"/>
              <a:ext cx="6710513" cy="1256806"/>
            </a:xfrm>
            <a:prstGeom prst="homePlat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312956" y="3312852"/>
              <a:ext cx="58307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Most squamous cell carcinomas (60 to 80%) arise in the proximal portions of the tracheobronchial tree through a squamous metaplasia-dysplasia-carcinoma in situ sequence</a:t>
              </a:r>
              <a:endParaRPr lang="en-IN" dirty="0">
                <a:solidFill>
                  <a:schemeClr val="bg1"/>
                </a:solidFill>
              </a:endParaRPr>
            </a:p>
          </p:txBody>
        </p:sp>
      </p:grpSp>
      <p:sp>
        <p:nvSpPr>
          <p:cNvPr id="38" name="Rectangle 37"/>
          <p:cNvSpPr/>
          <p:nvPr/>
        </p:nvSpPr>
        <p:spPr>
          <a:xfrm>
            <a:off x="540110" y="5963992"/>
            <a:ext cx="11109583" cy="26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20000"/>
              </a:lnSpc>
              <a:buFontTx/>
              <a:buAutoNum type="arabicPeriod"/>
            </a:pPr>
            <a:r>
              <a:rPr lang="en-US" sz="1000" dirty="0" err="1"/>
              <a:t>UpToDate.Pathology</a:t>
            </a:r>
            <a:r>
              <a:rPr lang="en-US" sz="1000" dirty="0"/>
              <a:t> of lung </a:t>
            </a:r>
            <a:r>
              <a:rPr lang="en-US" sz="1000" dirty="0" err="1"/>
              <a:t>malignancies.https</a:t>
            </a:r>
            <a:r>
              <a:rPr lang="en-US" sz="1000" dirty="0"/>
              <a:t>://www.uptodate.com/contents/pathology-of-lung-malignancies. Access Date: Nov 2, 2023</a:t>
            </a:r>
          </a:p>
        </p:txBody>
      </p:sp>
      <p:sp>
        <p:nvSpPr>
          <p:cNvPr id="39" name="Rectangle 38"/>
          <p:cNvSpPr/>
          <p:nvPr/>
        </p:nvSpPr>
        <p:spPr>
          <a:xfrm>
            <a:off x="0" y="0"/>
            <a:ext cx="12192000" cy="87549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0" name="Rectangle 39"/>
          <p:cNvSpPr/>
          <p:nvPr/>
        </p:nvSpPr>
        <p:spPr>
          <a:xfrm>
            <a:off x="4277979" y="142166"/>
            <a:ext cx="36360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Types of lung cancer</a:t>
            </a:r>
            <a:endParaRPr lang="en-IN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07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958" y="1866242"/>
            <a:ext cx="5110443" cy="389889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2958" y="1053427"/>
            <a:ext cx="3593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</a:rPr>
              <a:t>Small cell carcinoma (SCC)</a:t>
            </a:r>
            <a:r>
              <a:rPr lang="en-US" sz="2400" b="1" baseline="30000" dirty="0">
                <a:solidFill>
                  <a:srgbClr val="00B0F0"/>
                </a:solidFill>
              </a:rPr>
              <a:t>1</a:t>
            </a:r>
            <a:endParaRPr lang="en-IN" sz="2400" b="1" baseline="30000" dirty="0">
              <a:solidFill>
                <a:srgbClr val="00B0F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A04F095-9045-A93D-6F1D-EE9F205BEF03}"/>
              </a:ext>
            </a:extLst>
          </p:cNvPr>
          <p:cNvGrpSpPr/>
          <p:nvPr/>
        </p:nvGrpSpPr>
        <p:grpSpPr>
          <a:xfrm>
            <a:off x="4642296" y="1866244"/>
            <a:ext cx="6710513" cy="1256806"/>
            <a:chOff x="4642296" y="1866244"/>
            <a:chExt cx="6710513" cy="1256806"/>
          </a:xfrm>
        </p:grpSpPr>
        <p:sp>
          <p:nvSpPr>
            <p:cNvPr id="22" name="Pentagon 21"/>
            <p:cNvSpPr/>
            <p:nvPr/>
          </p:nvSpPr>
          <p:spPr>
            <a:xfrm rot="10800000">
              <a:off x="4642296" y="1866244"/>
              <a:ext cx="6710513" cy="1256806"/>
            </a:xfrm>
            <a:prstGeom prst="homePlat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312954" y="2032982"/>
              <a:ext cx="603985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Round / oval blue cells with minimal cytoplasm; usually small to medium sized; Nuclear features: finely dispersed chromatin, no distinct nucleoli, </a:t>
              </a:r>
              <a:r>
                <a:rPr lang="en-GB" dirty="0" err="1">
                  <a:solidFill>
                    <a:schemeClr val="bg1"/>
                  </a:solidFill>
                </a:rPr>
                <a:t>molding</a:t>
              </a:r>
              <a:r>
                <a:rPr lang="en-GB" dirty="0">
                  <a:solidFill>
                    <a:schemeClr val="bg1"/>
                  </a:solidFill>
                </a:rPr>
                <a:t>, smudging, high mitotic rate</a:t>
              </a:r>
              <a:endParaRPr lang="en-IN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13C3CD7-3DEB-C5DC-3B0B-FD31005F7B73}"/>
              </a:ext>
            </a:extLst>
          </p:cNvPr>
          <p:cNvGrpSpPr/>
          <p:nvPr/>
        </p:nvGrpSpPr>
        <p:grpSpPr>
          <a:xfrm>
            <a:off x="4642296" y="3187287"/>
            <a:ext cx="6710513" cy="1256806"/>
            <a:chOff x="4642296" y="3187287"/>
            <a:chExt cx="6710513" cy="1256806"/>
          </a:xfrm>
        </p:grpSpPr>
        <p:sp>
          <p:nvSpPr>
            <p:cNvPr id="24" name="Pentagon 23"/>
            <p:cNvSpPr/>
            <p:nvPr/>
          </p:nvSpPr>
          <p:spPr>
            <a:xfrm rot="10800000">
              <a:off x="4642296" y="3187287"/>
              <a:ext cx="6710513" cy="1256806"/>
            </a:xfrm>
            <a:prstGeom prst="homePlat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312956" y="3638119"/>
              <a:ext cx="58307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High association with smoking</a:t>
              </a:r>
              <a:endParaRPr lang="en-IN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6F40370-70ED-D92A-C251-B5D4FCE848F9}"/>
              </a:ext>
            </a:extLst>
          </p:cNvPr>
          <p:cNvGrpSpPr/>
          <p:nvPr/>
        </p:nvGrpSpPr>
        <p:grpSpPr>
          <a:xfrm>
            <a:off x="4642296" y="4508329"/>
            <a:ext cx="6710513" cy="1256806"/>
            <a:chOff x="4642296" y="4508329"/>
            <a:chExt cx="6710513" cy="1256806"/>
          </a:xfrm>
        </p:grpSpPr>
        <p:sp>
          <p:nvSpPr>
            <p:cNvPr id="29" name="Pentagon 28"/>
            <p:cNvSpPr/>
            <p:nvPr/>
          </p:nvSpPr>
          <p:spPr>
            <a:xfrm rot="10800000">
              <a:off x="4642296" y="4508329"/>
              <a:ext cx="6710513" cy="1256806"/>
            </a:xfrm>
            <a:prstGeom prst="homePlat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312954" y="4952066"/>
              <a:ext cx="58307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Significant difference in treatment compared to other types</a:t>
              </a:r>
              <a:endParaRPr lang="en-IN" dirty="0">
                <a:solidFill>
                  <a:schemeClr val="bg1"/>
                </a:solidFill>
              </a:endParaRPr>
            </a:p>
          </p:txBody>
        </p:sp>
      </p:grpSp>
      <p:sp>
        <p:nvSpPr>
          <p:cNvPr id="34" name="Rectangle 33"/>
          <p:cNvSpPr/>
          <p:nvPr/>
        </p:nvSpPr>
        <p:spPr>
          <a:xfrm>
            <a:off x="0" y="0"/>
            <a:ext cx="12192000" cy="87549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Rectangle 34"/>
          <p:cNvSpPr/>
          <p:nvPr/>
        </p:nvSpPr>
        <p:spPr>
          <a:xfrm>
            <a:off x="4277979" y="142166"/>
            <a:ext cx="36360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Types of lung cancer</a:t>
            </a:r>
            <a:endParaRPr lang="en-IN" sz="3200" b="1" dirty="0">
              <a:solidFill>
                <a:schemeClr val="bg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40110" y="5963992"/>
            <a:ext cx="11109583" cy="26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20000"/>
              </a:lnSpc>
              <a:buFontTx/>
              <a:buAutoNum type="arabicPeriod"/>
            </a:pPr>
            <a:r>
              <a:rPr lang="en-IN" sz="1000" dirty="0" err="1"/>
              <a:t>Rudin</a:t>
            </a:r>
            <a:r>
              <a:rPr lang="en-IN" sz="1000" dirty="0"/>
              <a:t>, C.M., </a:t>
            </a:r>
            <a:r>
              <a:rPr lang="en-IN" sz="1000" dirty="0" err="1"/>
              <a:t>Brambilla</a:t>
            </a:r>
            <a:r>
              <a:rPr lang="en-IN" sz="1000" dirty="0"/>
              <a:t>, E., </a:t>
            </a:r>
            <a:r>
              <a:rPr lang="en-IN" sz="1000" dirty="0" err="1"/>
              <a:t>Faivre</a:t>
            </a:r>
            <a:r>
              <a:rPr lang="en-IN" sz="1000" dirty="0"/>
              <a:t>-Finn, C. et al. Small-cell lung cancer. Nat Rev Dis Primers 7, 3 (2021). </a:t>
            </a:r>
            <a:r>
              <a:rPr lang="en-IN" sz="1000" dirty="0">
                <a:hlinkClick r:id="rId3"/>
              </a:rPr>
              <a:t>https://doi.org/10.1038/s41572-020-00235-0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19724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4852" y="605343"/>
            <a:ext cx="11413864" cy="510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IN" sz="900" dirty="0"/>
              <a:t>GLOBOCAN 2020: New Global Cancer Data. https://www.uicc.org/news/globocan-2020-new-global-cancer-data#:~:text=GLOBOCAN%202020%20is%20an%20online,for%20all%20cancer%20sites%20</a:t>
            </a:r>
            <a:br>
              <a:rPr lang="en-IN" sz="900" dirty="0"/>
            </a:br>
            <a:r>
              <a:rPr lang="en-IN" sz="900" dirty="0"/>
              <a:t>combined. Access Date: Nov 1, 2023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IN" sz="900" dirty="0"/>
              <a:t>All </a:t>
            </a:r>
            <a:r>
              <a:rPr lang="en-IN" sz="900" dirty="0" err="1"/>
              <a:t>cancers.Source</a:t>
            </a:r>
            <a:r>
              <a:rPr lang="en-IN" sz="900" dirty="0"/>
              <a:t> </a:t>
            </a:r>
            <a:r>
              <a:rPr lang="en-IN" sz="900" dirty="0" err="1"/>
              <a:t>Globocan</a:t>
            </a:r>
            <a:r>
              <a:rPr lang="en-IN" sz="900" dirty="0"/>
              <a:t> 2020. Available from https://gco.iarc.fr/today/data/factsheets/cancers/39-All-cancers-fact-sheet.pdf [Accessed on January 2024]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IN" sz="900" dirty="0"/>
              <a:t>Bray F. et al. Global cancer statistics 2018. CA Cancer J. </a:t>
            </a:r>
            <a:r>
              <a:rPr lang="en-IN" sz="900" dirty="0" err="1"/>
              <a:t>Clin</a:t>
            </a:r>
            <a:r>
              <a:rPr lang="en-IN" sz="900" dirty="0"/>
              <a:t>. 2018;68:394–424. </a:t>
            </a:r>
            <a:r>
              <a:rPr lang="en-IN" sz="900" dirty="0" err="1"/>
              <a:t>doi</a:t>
            </a:r>
            <a:r>
              <a:rPr lang="en-IN" sz="900" dirty="0"/>
              <a:t>: 10.3322/caac.21492. 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IN" sz="900" dirty="0"/>
              <a:t>Sung H. et al. Global Cancer Statistics 2020. CA Cancer J. </a:t>
            </a:r>
            <a:r>
              <a:rPr lang="en-IN" sz="900" dirty="0" err="1"/>
              <a:t>Clin</a:t>
            </a:r>
            <a:r>
              <a:rPr lang="en-IN" sz="900" dirty="0"/>
              <a:t>. 2021;71:209–249. </a:t>
            </a:r>
            <a:r>
              <a:rPr lang="en-IN" sz="900" dirty="0" err="1"/>
              <a:t>doi</a:t>
            </a:r>
            <a:r>
              <a:rPr lang="en-IN" sz="900" dirty="0"/>
              <a:t>: 10.3322/caac.21660.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IN" sz="900" dirty="0"/>
              <a:t>Meza R. et al. Lung cancer trends in the United States, 1973-2010. </a:t>
            </a:r>
            <a:r>
              <a:rPr lang="en-IN" sz="900" dirty="0" err="1"/>
              <a:t>PLoS</a:t>
            </a:r>
            <a:r>
              <a:rPr lang="en-IN" sz="900" dirty="0"/>
              <a:t> ONE. 2015;10:e0121323. </a:t>
            </a:r>
            <a:r>
              <a:rPr lang="en-IN" sz="900" dirty="0" err="1"/>
              <a:t>doi</a:t>
            </a:r>
            <a:r>
              <a:rPr lang="en-IN" sz="900" dirty="0"/>
              <a:t>: 10.1371/journal.pone.0121323. 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IN" sz="900" dirty="0"/>
              <a:t>Chen V.W. et al. Stage and clinical factors for lung cancer. Cancer. 2014;120:3781–3792. </a:t>
            </a:r>
            <a:r>
              <a:rPr lang="en-IN" sz="900" dirty="0" err="1"/>
              <a:t>doi</a:t>
            </a:r>
            <a:r>
              <a:rPr lang="en-IN" sz="900" dirty="0"/>
              <a:t>: 10.1002/cncr.29045. 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IN" sz="900" dirty="0"/>
              <a:t>Thun M.J. et al. 50-Year trends in smoking-related mortality in the US. N. Engl. J. Med. 2013;368:351–364. </a:t>
            </a:r>
            <a:r>
              <a:rPr lang="en-IN" sz="900" dirty="0" err="1"/>
              <a:t>doi</a:t>
            </a:r>
            <a:r>
              <a:rPr lang="en-IN" sz="900" dirty="0"/>
              <a:t>: 10.1056/NEJMsa1211127. 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IN" sz="900" dirty="0" err="1"/>
              <a:t>Lortet-Tieulent</a:t>
            </a:r>
            <a:r>
              <a:rPr lang="en-IN" sz="900" dirty="0"/>
              <a:t> J. et al. Convergence of tobacco-related cancer rates in Europe, 1988–2010. Eur. J. Cancer. 2015;51:1144–1163. </a:t>
            </a:r>
            <a:r>
              <a:rPr lang="en-IN" sz="900" dirty="0" err="1"/>
              <a:t>doi</a:t>
            </a:r>
            <a:r>
              <a:rPr lang="en-IN" sz="900" dirty="0"/>
              <a:t>: 10.1016/j.ejca.2013.10.014. 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IN" sz="900" dirty="0"/>
              <a:t>He, </a:t>
            </a:r>
            <a:r>
              <a:rPr lang="en-IN" sz="900" dirty="0" err="1"/>
              <a:t>Siyi</a:t>
            </a:r>
            <a:r>
              <a:rPr lang="en-IN" sz="900" dirty="0"/>
              <a:t> et al. “Survival of 7,311 lung cancer patients by pathological stage and histological classification: a </a:t>
            </a:r>
            <a:r>
              <a:rPr lang="en-IN" sz="900" dirty="0" err="1"/>
              <a:t>multicenter</a:t>
            </a:r>
            <a:r>
              <a:rPr lang="en-IN" sz="900" dirty="0"/>
              <a:t> hospital-based study in China.” Translational lung cancer research vol. 11,8 (2022): 1591-1605. doi:10.21037/tlcr-22-240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IN" sz="900" dirty="0" err="1"/>
              <a:t>Rodak</a:t>
            </a:r>
            <a:r>
              <a:rPr lang="en-IN" sz="900" dirty="0"/>
              <a:t> O, </a:t>
            </a:r>
            <a:r>
              <a:rPr lang="en-IN" sz="900" dirty="0" err="1"/>
              <a:t>Peris-Díaz</a:t>
            </a:r>
            <a:r>
              <a:rPr lang="en-IN" sz="900" dirty="0"/>
              <a:t> MD, </a:t>
            </a:r>
            <a:r>
              <a:rPr lang="en-IN" sz="900" dirty="0" err="1"/>
              <a:t>Olbromski</a:t>
            </a:r>
            <a:r>
              <a:rPr lang="en-IN" sz="900" dirty="0"/>
              <a:t> M, </a:t>
            </a:r>
            <a:r>
              <a:rPr lang="en-IN" sz="900" dirty="0" err="1"/>
              <a:t>Podhorska-Okołów</a:t>
            </a:r>
            <a:r>
              <a:rPr lang="en-IN" sz="900" dirty="0"/>
              <a:t> M, </a:t>
            </a:r>
            <a:r>
              <a:rPr lang="en-IN" sz="900" dirty="0" err="1"/>
              <a:t>Dzięgiel</a:t>
            </a:r>
            <a:r>
              <a:rPr lang="en-IN" sz="900" dirty="0"/>
              <a:t> P. Current Landscape of Non-Small Cell Lung Cancer: Epidemiology, Histological Classification, Targeted Therapies, and Immunotherapy. Cancers (Basel). 2021 Sep 20;13(18):4705. </a:t>
            </a:r>
            <a:r>
              <a:rPr lang="en-IN" sz="900" dirty="0" err="1"/>
              <a:t>doi</a:t>
            </a:r>
            <a:r>
              <a:rPr lang="en-IN" sz="900" dirty="0"/>
              <a:t>: 10.3390/cancers13184705. PMID: 34572931; PMCID: PMC8470525.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IN" sz="900" dirty="0"/>
              <a:t>Singh N, Agrawal S, </a:t>
            </a:r>
            <a:r>
              <a:rPr lang="en-IN" sz="900" dirty="0" err="1"/>
              <a:t>Jiwnani</a:t>
            </a:r>
            <a:r>
              <a:rPr lang="en-IN" sz="900" dirty="0"/>
              <a:t> S, Khosla D, Malik PS, Mohan A, </a:t>
            </a:r>
            <a:r>
              <a:rPr lang="en-IN" sz="900" dirty="0" err="1"/>
              <a:t>Penumadu</a:t>
            </a:r>
            <a:r>
              <a:rPr lang="en-IN" sz="900" dirty="0"/>
              <a:t> P, Prasad KT. Lung Cancer in India. J </a:t>
            </a:r>
            <a:r>
              <a:rPr lang="en-IN" sz="900" dirty="0" err="1"/>
              <a:t>Thorac</a:t>
            </a:r>
            <a:r>
              <a:rPr lang="en-IN" sz="900" dirty="0"/>
              <a:t> </a:t>
            </a:r>
            <a:r>
              <a:rPr lang="en-IN" sz="900" dirty="0" err="1"/>
              <a:t>Oncol</a:t>
            </a:r>
            <a:r>
              <a:rPr lang="en-IN" sz="900" dirty="0"/>
              <a:t>. 2021 Aug;16(8):1250-1266. </a:t>
            </a:r>
            <a:r>
              <a:rPr lang="en-IN" sz="900" dirty="0" err="1"/>
              <a:t>doi</a:t>
            </a:r>
            <a:r>
              <a:rPr lang="en-IN" sz="900" dirty="0"/>
              <a:t>: 10.1016/j.jtho.2021.02.004. PMID: 34304854.  https://www.ncdirindia.org/All_Reports/Report_2020/default.aspx, accessed on 9th Oct 2023. 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IN" sz="900" dirty="0"/>
              <a:t>Noronha V, </a:t>
            </a:r>
            <a:r>
              <a:rPr lang="en-IN" sz="900" dirty="0" err="1"/>
              <a:t>Pinninti</a:t>
            </a:r>
            <a:r>
              <a:rPr lang="en-IN" sz="900" dirty="0"/>
              <a:t> R, </a:t>
            </a:r>
            <a:r>
              <a:rPr lang="en-IN" sz="900" dirty="0" err="1"/>
              <a:t>Patil</a:t>
            </a:r>
            <a:r>
              <a:rPr lang="en-IN" sz="900" dirty="0"/>
              <a:t> VM, Joshi A, </a:t>
            </a:r>
            <a:r>
              <a:rPr lang="en-IN" sz="900" dirty="0" err="1"/>
              <a:t>Prabhash</a:t>
            </a:r>
            <a:r>
              <a:rPr lang="en-IN" sz="900" dirty="0"/>
              <a:t> K. Lung cancer in the Indian subcontinent. South Asian J Cancer. 2016 Jul-Sep;5(3):95-103. </a:t>
            </a:r>
            <a:r>
              <a:rPr lang="en-IN" sz="900" dirty="0" err="1"/>
              <a:t>doi</a:t>
            </a:r>
            <a:r>
              <a:rPr lang="en-IN" sz="900" dirty="0"/>
              <a:t>: 10.4103/2278-330X.187571. PMID: 27606290; PMCID: PMC4991146.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IN" sz="900" dirty="0" err="1"/>
              <a:t>Manjunath</a:t>
            </a:r>
            <a:r>
              <a:rPr lang="en-IN" sz="900" dirty="0"/>
              <a:t> SN, </a:t>
            </a:r>
            <a:r>
              <a:rPr lang="en-IN" sz="900" dirty="0" err="1"/>
              <a:t>Madhavabhi</a:t>
            </a:r>
            <a:r>
              <a:rPr lang="en-IN" sz="900" dirty="0"/>
              <a:t> IV, Sarkar MS et. al "Risk Factor Profile of Lung Cancer Patients: A Study from the Himalayan State of Indian Subcontinent." Asian Pacific Journal of Cancer Care 7.2 (2022): 239-246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IN" sz="900" dirty="0"/>
              <a:t>U.S. Public Health Service, office of the Surgeon General: The health consequences of smoking. National Clearinghouse for Smoking Health. 1972. 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IN" sz="900" dirty="0"/>
              <a:t>O'Keeffe LM, Taylor G, Huxley RR, Mitchell P, Woodward M, Peters SAE. Smoking as a risk factor for lung cancer in women and men: a systematic review and meta-analysis. BMJ Open. 2018 Oct 3;8(10):e021611. </a:t>
            </a:r>
            <a:r>
              <a:rPr lang="en-IN" sz="900" dirty="0" err="1"/>
              <a:t>doi</a:t>
            </a:r>
            <a:r>
              <a:rPr lang="en-IN" sz="900" dirty="0"/>
              <a:t>: 10.1136/bmjopen-2018-021611. PMID: 30287668; PMCID: PMC6194454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IN" sz="900" dirty="0"/>
              <a:t>Shapiro JA, Jacobs EJ, Thun MJ. Cigar smoking in men and risk of death from tobacco-related cancers. J Natl Cancer Inst. 2000;92(4):333–337. 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IN" sz="900" dirty="0"/>
              <a:t>Singh, T., Kaur, A., </a:t>
            </a:r>
            <a:r>
              <a:rPr lang="en-IN" sz="900" dirty="0" err="1"/>
              <a:t>Katyal</a:t>
            </a:r>
            <a:r>
              <a:rPr lang="en-IN" sz="900" dirty="0"/>
              <a:t>, S.K. et al. Exploring the relationship between air quality index and lung cancer mortality in India: predictive </a:t>
            </a:r>
            <a:r>
              <a:rPr lang="en-IN" sz="900" dirty="0" err="1"/>
              <a:t>modeling</a:t>
            </a:r>
            <a:r>
              <a:rPr lang="en-IN" sz="900" dirty="0"/>
              <a:t> and impact assessment. </a:t>
            </a:r>
            <a:r>
              <a:rPr lang="en-IN" sz="900" dirty="0" err="1"/>
              <a:t>Sci</a:t>
            </a:r>
            <a:r>
              <a:rPr lang="en-IN" sz="900" dirty="0"/>
              <a:t> Rep 13, 20256 (2023). https://doi.org/10.1038/s41598-023-47705-5 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IN" sz="900" dirty="0"/>
              <a:t>Lu L, Xu H. An Update on the Classification of Lung and Pleural </a:t>
            </a:r>
            <a:r>
              <a:rPr lang="en-IN" sz="900" dirty="0" err="1"/>
              <a:t>Tumors</a:t>
            </a:r>
            <a:r>
              <a:rPr lang="en-IN" sz="900" dirty="0"/>
              <a:t>. J </a:t>
            </a:r>
            <a:r>
              <a:rPr lang="en-IN" sz="900" dirty="0" err="1"/>
              <a:t>Clin</a:t>
            </a:r>
            <a:r>
              <a:rPr lang="en-IN" sz="900" dirty="0"/>
              <a:t> </a:t>
            </a:r>
            <a:r>
              <a:rPr lang="en-IN" sz="900" dirty="0" err="1"/>
              <a:t>Transl</a:t>
            </a:r>
            <a:r>
              <a:rPr lang="en-IN" sz="900" dirty="0"/>
              <a:t> </a:t>
            </a:r>
            <a:r>
              <a:rPr lang="en-IN" sz="900" dirty="0" err="1"/>
              <a:t>Pathol</a:t>
            </a:r>
            <a:r>
              <a:rPr lang="en-IN" sz="900" dirty="0"/>
              <a:t>. 2023;3(2):106-113. </a:t>
            </a:r>
            <a:r>
              <a:rPr lang="en-IN" sz="900" dirty="0" err="1"/>
              <a:t>doi</a:t>
            </a:r>
            <a:r>
              <a:rPr lang="en-IN" sz="900" dirty="0"/>
              <a:t>: 10.14218/JCTP.2023.00008.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IN" sz="900" dirty="0"/>
              <a:t>ICMR. Report of National Cancer </a:t>
            </a:r>
            <a:r>
              <a:rPr lang="en-IN" sz="900" dirty="0" err="1"/>
              <a:t>REgistry</a:t>
            </a:r>
            <a:r>
              <a:rPr lang="en-IN" sz="900" dirty="0"/>
              <a:t> Programme 2020. https://www.ncdirindia.org/All_Reports/Report_2020/default.aspx, accessed on 9th Oct 2023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IN" sz="900" dirty="0" err="1"/>
              <a:t>Dubin</a:t>
            </a:r>
            <a:r>
              <a:rPr lang="en-IN" sz="900" dirty="0"/>
              <a:t> S, Griffin D. Lung Cancer in Non-Smokers. Mo Med. 2020 Jul-Aug;117(4):375-379. PMID: 32848276; PMCID: PMC7431055. 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IN" sz="900" dirty="0" err="1"/>
              <a:t>UpToDate.Pathology</a:t>
            </a:r>
            <a:r>
              <a:rPr lang="en-IN" sz="900" dirty="0"/>
              <a:t> of lung malignancies. https://www.uptodate.com/contents/pathology-of-lung-malignancies. Access Date: Nov 2, 2023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IN" sz="900" dirty="0" err="1"/>
              <a:t>Kawase</a:t>
            </a:r>
            <a:r>
              <a:rPr lang="en-IN" sz="900" dirty="0"/>
              <a:t> A, Yoshida J, Ishii G et. al. "Differences Between Squamous Cell Carcinoma and Adenocarcinoma of the Lung: Are Adenocarcinoma and Squamous Cell Carcinoma </a:t>
            </a:r>
            <a:r>
              <a:rPr lang="en-IN" sz="900" dirty="0" err="1"/>
              <a:t>Prognostically</a:t>
            </a:r>
            <a:r>
              <a:rPr lang="en-IN" sz="900" dirty="0"/>
              <a:t> Equal?" Japanese Journal of Clinical Oncology, vol. 42, no. 3, </a:t>
            </a:r>
            <a:r>
              <a:rPr lang="en-IN" sz="800" dirty="0"/>
              <a:t>March</a:t>
            </a:r>
            <a:r>
              <a:rPr lang="en-IN" sz="900" dirty="0"/>
              <a:t> 2012, pp. 189-195.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IN" sz="900" dirty="0" err="1"/>
              <a:t>Rudin</a:t>
            </a:r>
            <a:r>
              <a:rPr lang="en-IN" sz="900" dirty="0"/>
              <a:t>, C.M., </a:t>
            </a:r>
            <a:r>
              <a:rPr lang="en-IN" sz="900" dirty="0" err="1"/>
              <a:t>Brambilla</a:t>
            </a:r>
            <a:r>
              <a:rPr lang="en-IN" sz="900" dirty="0"/>
              <a:t>, E., </a:t>
            </a:r>
            <a:r>
              <a:rPr lang="en-IN" sz="900" dirty="0" err="1"/>
              <a:t>Faivre</a:t>
            </a:r>
            <a:r>
              <a:rPr lang="en-IN" sz="900" dirty="0"/>
              <a:t>-Finn, C. et al. Small-cell lung cancer. Nat Rev Dis Primers 7, 3 (2021). https://doi.org/10.1038/s41572-020-00235-0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4852" y="194862"/>
            <a:ext cx="987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dirty="0"/>
              <a:t>References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80F9104-C0E5-B0D6-5218-CE823ED8585B}"/>
              </a:ext>
            </a:extLst>
          </p:cNvPr>
          <p:cNvSpPr/>
          <p:nvPr/>
        </p:nvSpPr>
        <p:spPr>
          <a:xfrm>
            <a:off x="494852" y="5810982"/>
            <a:ext cx="246870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en-US" sz="800" kern="1200" dirty="0">
                <a:ea typeface="SimSun" panose="02010600030101010101" pitchFamily="2" charset="-122"/>
                <a:cs typeface="Arial" panose="020B0604020202020204" pitchFamily="34" charset="0"/>
              </a:rPr>
              <a:t>For the use only of Registered Medical Practitioners or a Hospital or a Laboratory </a:t>
            </a:r>
          </a:p>
          <a:p>
            <a:pPr defTabSz="914377">
              <a:defRPr/>
            </a:pPr>
            <a:endParaRPr lang="en-US" sz="11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A4D2D2-B00E-C5B1-18C4-9F15D99D0B18}"/>
              </a:ext>
            </a:extLst>
          </p:cNvPr>
          <p:cNvSpPr txBox="1"/>
          <p:nvPr/>
        </p:nvSpPr>
        <p:spPr>
          <a:xfrm>
            <a:off x="9186042" y="5885302"/>
            <a:ext cx="2205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GCMA - </a:t>
            </a:r>
            <a:r>
              <a:rPr lang="en-US" sz="900" b="1" i="0" dirty="0">
                <a:solidFill>
                  <a:srgbClr val="303030"/>
                </a:solidFill>
                <a:effectLst/>
              </a:rPr>
              <a:t>PP-UNP-IND-0251  5</a:t>
            </a:r>
            <a:r>
              <a:rPr lang="en-US" sz="900" b="1" i="0" baseline="30000" dirty="0">
                <a:solidFill>
                  <a:srgbClr val="303030"/>
                </a:solidFill>
                <a:effectLst/>
              </a:rPr>
              <a:t>th</a:t>
            </a:r>
            <a:r>
              <a:rPr lang="en-US" sz="900" b="1" i="0" dirty="0">
                <a:solidFill>
                  <a:srgbClr val="303030"/>
                </a:solidFill>
                <a:effectLst/>
              </a:rPr>
              <a:t> Jan 2024</a:t>
            </a:r>
          </a:p>
          <a:p>
            <a:endParaRPr lang="en-US" sz="9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13F210-5939-97D3-D8C4-A2524BCF94E4}"/>
              </a:ext>
            </a:extLst>
          </p:cNvPr>
          <p:cNvSpPr/>
          <p:nvPr/>
        </p:nvSpPr>
        <p:spPr>
          <a:xfrm>
            <a:off x="9048300" y="6087980"/>
            <a:ext cx="24812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en-US" sz="800" kern="1200" dirty="0">
                <a:ea typeface="SimSun" panose="02010600030101010101" pitchFamily="2" charset="-122"/>
                <a:cs typeface="Arial" panose="020B0604020202020204" pitchFamily="34" charset="0"/>
              </a:rPr>
              <a:t>Pfizer Products India Pvt Ltd, The Capital, B Wing 1802, 18th Floor, Plot No. C-70, G Block, Bandra Kurla Complex, Bandra (East), Mumbai 400051, India</a:t>
            </a:r>
          </a:p>
        </p:txBody>
      </p:sp>
      <p:pic>
        <p:nvPicPr>
          <p:cNvPr id="7" name="Picture 6" descr="A blue and black logo&#10;&#10;Description automatically generated">
            <a:extLst>
              <a:ext uri="{FF2B5EF4-FFF2-40B4-BE49-F238E27FC236}">
                <a16:creationId xmlns:a16="http://schemas.microsoft.com/office/drawing/2014/main" id="{CEEFAC7A-BD47-5B3A-D207-3DFC2D43C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0926" y="6426441"/>
            <a:ext cx="548684" cy="22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825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2062</TotalTime>
  <Words>3506</Words>
  <Application>Microsoft Office PowerPoint</Application>
  <PresentationFormat>Widescreen</PresentationFormat>
  <Paragraphs>219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Kukadia, Mihir</cp:lastModifiedBy>
  <cp:revision>371</cp:revision>
  <dcterms:created xsi:type="dcterms:W3CDTF">2023-09-28T11:36:27Z</dcterms:created>
  <dcterms:modified xsi:type="dcterms:W3CDTF">2024-01-24T03:52:13Z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8f72598-90ab-4748-9618-88402b5e95d2_Enabled">
    <vt:lpwstr>true</vt:lpwstr>
  </property>
  <property fmtid="{D5CDD505-2E9C-101B-9397-08002B2CF9AE}" pid="3" name="MSIP_Label_68f72598-90ab-4748-9618-88402b5e95d2_SetDate">
    <vt:lpwstr>2024-01-16T03:54:05Z</vt:lpwstr>
  </property>
  <property fmtid="{D5CDD505-2E9C-101B-9397-08002B2CF9AE}" pid="4" name="MSIP_Label_68f72598-90ab-4748-9618-88402b5e95d2_Method">
    <vt:lpwstr>Privileged</vt:lpwstr>
  </property>
  <property fmtid="{D5CDD505-2E9C-101B-9397-08002B2CF9AE}" pid="5" name="MSIP_Label_68f72598-90ab-4748-9618-88402b5e95d2_Name">
    <vt:lpwstr>68f72598-90ab-4748-9618-88402b5e95d2</vt:lpwstr>
  </property>
  <property fmtid="{D5CDD505-2E9C-101B-9397-08002B2CF9AE}" pid="6" name="MSIP_Label_68f72598-90ab-4748-9618-88402b5e95d2_SiteId">
    <vt:lpwstr>7a916015-20ae-4ad1-9170-eefd915e9272</vt:lpwstr>
  </property>
  <property fmtid="{D5CDD505-2E9C-101B-9397-08002B2CF9AE}" pid="7" name="MSIP_Label_68f72598-90ab-4748-9618-88402b5e95d2_ActionId">
    <vt:lpwstr>803aa844-40ba-41d5-8724-492a896129e3</vt:lpwstr>
  </property>
  <property fmtid="{D5CDD505-2E9C-101B-9397-08002B2CF9AE}" pid="8" name="MSIP_Label_68f72598-90ab-4748-9618-88402b5e95d2_ContentBits">
    <vt:lpwstr>0</vt:lpwstr>
  </property>
</Properties>
</file>