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7" r:id="rId2"/>
    <p:sldId id="303" r:id="rId3"/>
    <p:sldId id="312" r:id="rId4"/>
    <p:sldId id="315" r:id="rId5"/>
    <p:sldId id="316" r:id="rId6"/>
    <p:sldId id="317" r:id="rId7"/>
    <p:sldId id="307" r:id="rId8"/>
    <p:sldId id="313" r:id="rId9"/>
    <p:sldId id="314" r:id="rId10"/>
    <p:sldId id="308" r:id="rId11"/>
    <p:sldId id="309" r:id="rId12"/>
    <p:sldId id="310" r:id="rId13"/>
    <p:sldId id="319" r:id="rId14"/>
    <p:sldId id="302" r:id="rId15"/>
    <p:sldId id="289" r:id="rId16"/>
    <p:sldId id="318" r:id="rId17"/>
    <p:sldId id="290" r:id="rId18"/>
    <p:sldId id="291" r:id="rId19"/>
    <p:sldId id="292" r:id="rId20"/>
    <p:sldId id="320" r:id="rId21"/>
    <p:sldId id="321" r:id="rId22"/>
    <p:sldId id="299" r:id="rId23"/>
    <p:sldId id="295" r:id="rId24"/>
    <p:sldId id="296" r:id="rId25"/>
    <p:sldId id="297" r:id="rId26"/>
    <p:sldId id="298" r:id="rId27"/>
    <p:sldId id="300" r:id="rId28"/>
    <p:sldId id="301"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9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67" d="100"/>
          <a:sy n="67" d="100"/>
        </p:scale>
        <p:origin x="644" y="4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ukadia, Mihir" userId="c1366018-6fb9-431b-a7f3-bf33090fefcd" providerId="ADAL" clId="{F0B615C6-2BC3-43A9-AA20-5EA320EB881C}"/>
    <pc:docChg chg="undo redo custSel modSld">
      <pc:chgData name="Kukadia, Mihir" userId="c1366018-6fb9-431b-a7f3-bf33090fefcd" providerId="ADAL" clId="{F0B615C6-2BC3-43A9-AA20-5EA320EB881C}" dt="2024-01-30T04:38:33.885" v="128" actId="20577"/>
      <pc:docMkLst>
        <pc:docMk/>
      </pc:docMkLst>
      <pc:sldChg chg="modSp mod">
        <pc:chgData name="Kukadia, Mihir" userId="c1366018-6fb9-431b-a7f3-bf33090fefcd" providerId="ADAL" clId="{F0B615C6-2BC3-43A9-AA20-5EA320EB881C}" dt="2024-01-30T04:38:33.885" v="128" actId="20577"/>
        <pc:sldMkLst>
          <pc:docMk/>
          <pc:sldMk cId="4229522850" sldId="318"/>
        </pc:sldMkLst>
        <pc:spChg chg="mod">
          <ac:chgData name="Kukadia, Mihir" userId="c1366018-6fb9-431b-a7f3-bf33090fefcd" providerId="ADAL" clId="{F0B615C6-2BC3-43A9-AA20-5EA320EB881C}" dt="2024-01-30T04:38:33.885" v="128" actId="20577"/>
          <ac:spMkLst>
            <pc:docMk/>
            <pc:sldMk cId="4229522850" sldId="318"/>
            <ac:spMk id="23" creationId="{00000000-0000-0000-0000-000000000000}"/>
          </ac:spMkLst>
        </pc:spChg>
        <pc:spChg chg="mod">
          <ac:chgData name="Kukadia, Mihir" userId="c1366018-6fb9-431b-a7f3-bf33090fefcd" providerId="ADAL" clId="{F0B615C6-2BC3-43A9-AA20-5EA320EB881C}" dt="2024-01-30T04:32:13.881" v="1" actId="20577"/>
          <ac:spMkLst>
            <pc:docMk/>
            <pc:sldMk cId="4229522850" sldId="318"/>
            <ac:spMk id="72" creationId="{E99487A3-9CE1-C307-DFEE-088EAAE8F666}"/>
          </ac:spMkLst>
        </pc:spChg>
      </pc:sldChg>
    </pc:docChg>
  </pc:docChgLst>
  <pc:docChgLst>
    <pc:chgData name="Kukadia, Mihir" userId="c1366018-6fb9-431b-a7f3-bf33090fefcd" providerId="ADAL" clId="{626D004E-27EE-4DE4-A738-F6BE6DCE716F}"/>
    <pc:docChg chg="mod modSld">
      <pc:chgData name="Kukadia, Mihir" userId="c1366018-6fb9-431b-a7f3-bf33090fefcd" providerId="ADAL" clId="{626D004E-27EE-4DE4-A738-F6BE6DCE716F}" dt="2024-01-25T06:26:21.775" v="14" actId="1076"/>
      <pc:docMkLst>
        <pc:docMk/>
      </pc:docMkLst>
      <pc:sldChg chg="addSp modSp">
        <pc:chgData name="Kukadia, Mihir" userId="c1366018-6fb9-431b-a7f3-bf33090fefcd" providerId="ADAL" clId="{626D004E-27EE-4DE4-A738-F6BE6DCE716F}" dt="2024-01-25T04:58:56.589" v="1"/>
        <pc:sldMkLst>
          <pc:docMk/>
          <pc:sldMk cId="2030983129" sldId="287"/>
        </pc:sldMkLst>
        <pc:spChg chg="add mod">
          <ac:chgData name="Kukadia, Mihir" userId="c1366018-6fb9-431b-a7f3-bf33090fefcd" providerId="ADAL" clId="{626D004E-27EE-4DE4-A738-F6BE6DCE716F}" dt="2024-01-25T04:58:56.589" v="1"/>
          <ac:spMkLst>
            <pc:docMk/>
            <pc:sldMk cId="2030983129" sldId="287"/>
            <ac:spMk id="2" creationId="{BFF4C2B0-3A57-9CE0-B0DE-74EEDFACCD59}"/>
          </ac:spMkLst>
        </pc:spChg>
      </pc:sldChg>
      <pc:sldChg chg="addSp modSp mod">
        <pc:chgData name="Kukadia, Mihir" userId="c1366018-6fb9-431b-a7f3-bf33090fefcd" providerId="ADAL" clId="{626D004E-27EE-4DE4-A738-F6BE6DCE716F}" dt="2024-01-25T06:26:21.775" v="14" actId="1076"/>
        <pc:sldMkLst>
          <pc:docMk/>
          <pc:sldMk cId="3137947739" sldId="301"/>
        </pc:sldMkLst>
        <pc:spChg chg="add mod">
          <ac:chgData name="Kukadia, Mihir" userId="c1366018-6fb9-431b-a7f3-bf33090fefcd" providerId="ADAL" clId="{626D004E-27EE-4DE4-A738-F6BE6DCE716F}" dt="2024-01-25T06:25:59.988" v="10" actId="1076"/>
          <ac:spMkLst>
            <pc:docMk/>
            <pc:sldMk cId="3137947739" sldId="301"/>
            <ac:spMk id="2" creationId="{C23695A7-800C-DB8E-E404-B10CEB9A0F80}"/>
          </ac:spMkLst>
        </pc:spChg>
        <pc:spChg chg="add mod">
          <ac:chgData name="Kukadia, Mihir" userId="c1366018-6fb9-431b-a7f3-bf33090fefcd" providerId="ADAL" clId="{626D004E-27EE-4DE4-A738-F6BE6DCE716F}" dt="2024-01-25T06:25:56.918" v="9" actId="1076"/>
          <ac:spMkLst>
            <pc:docMk/>
            <pc:sldMk cId="3137947739" sldId="301"/>
            <ac:spMk id="3" creationId="{53388136-5DFD-AC34-68C8-5EA6AAF64CBE}"/>
          </ac:spMkLst>
        </pc:spChg>
        <pc:spChg chg="add mod">
          <ac:chgData name="Kukadia, Mihir" userId="c1366018-6fb9-431b-a7f3-bf33090fefcd" providerId="ADAL" clId="{626D004E-27EE-4DE4-A738-F6BE6DCE716F}" dt="2024-01-25T06:25:54.299" v="8" actId="1076"/>
          <ac:spMkLst>
            <pc:docMk/>
            <pc:sldMk cId="3137947739" sldId="301"/>
            <ac:spMk id="4" creationId="{53B2139C-8C4E-1FFD-6D78-912333E2A4AB}"/>
          </ac:spMkLst>
        </pc:spChg>
        <pc:picChg chg="add mod">
          <ac:chgData name="Kukadia, Mihir" userId="c1366018-6fb9-431b-a7f3-bf33090fefcd" providerId="ADAL" clId="{626D004E-27EE-4DE4-A738-F6BE6DCE716F}" dt="2024-01-25T06:26:21.775" v="14" actId="1076"/>
          <ac:picMkLst>
            <pc:docMk/>
            <pc:sldMk cId="3137947739" sldId="301"/>
            <ac:picMk id="5" creationId="{9FC15F48-04E9-6B10-62F6-443295597265}"/>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091-4855-A011-FE63954C25B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091-4855-A011-FE63954C25B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091-4855-A011-FE63954C25B9}"/>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091-4855-A011-FE63954C25B9}"/>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C091-4855-A011-FE63954C25B9}"/>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C091-4855-A011-FE63954C25B9}"/>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C091-4855-A011-FE63954C25B9}"/>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C091-4855-A011-FE63954C25B9}"/>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C091-4855-A011-FE63954C25B9}"/>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C091-4855-A011-FE63954C25B9}"/>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C091-4855-A011-FE63954C25B9}"/>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C091-4855-A011-FE63954C25B9}"/>
              </c:ext>
            </c:extLst>
          </c:dPt>
          <c:cat>
            <c:strRef>
              <c:f>Sheet1!$A$2:$A$13</c:f>
              <c:strCache>
                <c:ptCount val="12"/>
                <c:pt idx="0">
                  <c:v>KRAS</c:v>
                </c:pt>
                <c:pt idx="1">
                  <c:v>Unknown</c:v>
                </c:pt>
                <c:pt idx="2">
                  <c:v>EGFR</c:v>
                </c:pt>
                <c:pt idx="3">
                  <c:v>Other Genes</c:v>
                </c:pt>
                <c:pt idx="4">
                  <c:v>BRAF</c:v>
                </c:pt>
                <c:pt idx="5">
                  <c:v>HER2</c:v>
                </c:pt>
                <c:pt idx="6">
                  <c:v>MET</c:v>
                </c:pt>
                <c:pt idx="7">
                  <c:v>ALK</c:v>
                </c:pt>
                <c:pt idx="8">
                  <c:v>RET</c:v>
                </c:pt>
                <c:pt idx="9">
                  <c:v>ROS1</c:v>
                </c:pt>
                <c:pt idx="10">
                  <c:v>NTRK</c:v>
                </c:pt>
                <c:pt idx="11">
                  <c:v>NRG1</c:v>
                </c:pt>
              </c:strCache>
            </c:strRef>
          </c:cat>
          <c:val>
            <c:numRef>
              <c:f>Sheet1!$B$2:$B$13</c:f>
              <c:numCache>
                <c:formatCode>General</c:formatCode>
                <c:ptCount val="12"/>
                <c:pt idx="0">
                  <c:v>29</c:v>
                </c:pt>
                <c:pt idx="1">
                  <c:v>27</c:v>
                </c:pt>
                <c:pt idx="2">
                  <c:v>19</c:v>
                </c:pt>
                <c:pt idx="3">
                  <c:v>9</c:v>
                </c:pt>
                <c:pt idx="4">
                  <c:v>5</c:v>
                </c:pt>
                <c:pt idx="5">
                  <c:v>3</c:v>
                </c:pt>
                <c:pt idx="6">
                  <c:v>3</c:v>
                </c:pt>
                <c:pt idx="7">
                  <c:v>3</c:v>
                </c:pt>
                <c:pt idx="8">
                  <c:v>1</c:v>
                </c:pt>
                <c:pt idx="9">
                  <c:v>1</c:v>
                </c:pt>
                <c:pt idx="10">
                  <c:v>0.5</c:v>
                </c:pt>
                <c:pt idx="11">
                  <c:v>0</c:v>
                </c:pt>
              </c:numCache>
            </c:numRef>
          </c:val>
          <c:extLst>
            <c:ext xmlns:c16="http://schemas.microsoft.com/office/drawing/2014/chart" uri="{C3380CC4-5D6E-409C-BE32-E72D297353CC}">
              <c16:uniqueId val="{00000018-C091-4855-A011-FE63954C25B9}"/>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8.0547076527821296E-2"/>
          <c:y val="0.8892073152854133"/>
          <c:w val="0.88630488803362095"/>
          <c:h val="0.11079268471458668"/>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0.22713</cdr:x>
      <cdr:y>0.72062</cdr:y>
    </cdr:from>
    <cdr:to>
      <cdr:x>0.29381</cdr:x>
      <cdr:y>0.80656</cdr:y>
    </cdr:to>
    <cdr:sp macro="" textlink="">
      <cdr:nvSpPr>
        <cdr:cNvPr id="2" name="TextBox 16"/>
        <cdr:cNvSpPr txBox="1"/>
      </cdr:nvSpPr>
      <cdr:spPr>
        <a:xfrm xmlns:a="http://schemas.openxmlformats.org/drawingml/2006/main">
          <a:off x="1988409" y="3096866"/>
          <a:ext cx="583814" cy="36933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IN" dirty="0"/>
            <a:t>19%</a:t>
          </a:r>
        </a:p>
      </cdr:txBody>
    </cdr:sp>
  </cdr:relSizeAnchor>
  <cdr:relSizeAnchor xmlns:cdr="http://schemas.openxmlformats.org/drawingml/2006/chartDrawing">
    <cdr:from>
      <cdr:x>0.21361</cdr:x>
      <cdr:y>0.65996</cdr:y>
    </cdr:from>
    <cdr:to>
      <cdr:x>0.29024</cdr:x>
      <cdr:y>0.7459</cdr:y>
    </cdr:to>
    <cdr:sp macro="" textlink="">
      <cdr:nvSpPr>
        <cdr:cNvPr id="4" name="TextBox 90"/>
        <cdr:cNvSpPr txBox="1"/>
      </cdr:nvSpPr>
      <cdr:spPr>
        <a:xfrm xmlns:a="http://schemas.openxmlformats.org/drawingml/2006/main">
          <a:off x="1870068" y="2836183"/>
          <a:ext cx="670889" cy="36933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IN" dirty="0"/>
            <a:t>EGFR</a:t>
          </a:r>
        </a:p>
      </cdr:txBody>
    </cdr:sp>
  </cdr:relSizeAnchor>
  <cdr:relSizeAnchor xmlns:cdr="http://schemas.openxmlformats.org/drawingml/2006/chartDrawing">
    <cdr:from>
      <cdr:x>0.71111</cdr:x>
      <cdr:y>0.00216</cdr:y>
    </cdr:from>
    <cdr:to>
      <cdr:x>0.76443</cdr:x>
      <cdr:y>0.0881</cdr:y>
    </cdr:to>
    <cdr:sp macro="" textlink="">
      <cdr:nvSpPr>
        <cdr:cNvPr id="5" name="TextBox 16"/>
        <cdr:cNvSpPr txBox="1"/>
      </cdr:nvSpPr>
      <cdr:spPr>
        <a:xfrm xmlns:a="http://schemas.openxmlformats.org/drawingml/2006/main">
          <a:off x="6225484" y="9299"/>
          <a:ext cx="466794" cy="36933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IN" sz="1800" dirty="0"/>
            <a:t>0%</a:t>
          </a:r>
        </a:p>
      </cdr:txBody>
    </cdr:sp>
  </cdr:relSizeAnchor>
  <cdr:relSizeAnchor xmlns:cdr="http://schemas.openxmlformats.org/drawingml/2006/chartDrawing">
    <cdr:from>
      <cdr:x>0.75166</cdr:x>
      <cdr:y>0.00123</cdr:y>
    </cdr:from>
    <cdr:to>
      <cdr:x>0.83385</cdr:x>
      <cdr:y>0.08717</cdr:y>
    </cdr:to>
    <cdr:sp macro="" textlink="">
      <cdr:nvSpPr>
        <cdr:cNvPr id="6" name="TextBox 90"/>
        <cdr:cNvSpPr txBox="1"/>
      </cdr:nvSpPr>
      <cdr:spPr>
        <a:xfrm xmlns:a="http://schemas.openxmlformats.org/drawingml/2006/main">
          <a:off x="6580515" y="5302"/>
          <a:ext cx="719556" cy="36933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IN" sz="1800" dirty="0"/>
            <a:t>NRG1</a:t>
          </a: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815C6313-D27C-4DBC-952C-55F9C404C968}" type="datetimeFigureOut">
              <a:rPr lang="en-IN" smtClean="0"/>
              <a:pPr/>
              <a:t>30-01-2024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EE24DB9-49F8-479F-88E4-39A4B6A74378}" type="slidenum">
              <a:rPr lang="en-IN" smtClean="0"/>
              <a:pPr/>
              <a:t>‹#›</a:t>
            </a:fld>
            <a:endParaRPr lang="en-IN"/>
          </a:p>
        </p:txBody>
      </p:sp>
    </p:spTree>
    <p:extLst>
      <p:ext uri="{BB962C8B-B14F-4D97-AF65-F5344CB8AC3E}">
        <p14:creationId xmlns:p14="http://schemas.microsoft.com/office/powerpoint/2010/main" val="3623051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815C6313-D27C-4DBC-952C-55F9C404C968}" type="datetimeFigureOut">
              <a:rPr lang="en-IN" smtClean="0"/>
              <a:pPr/>
              <a:t>30-01-2024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EE24DB9-49F8-479F-88E4-39A4B6A74378}" type="slidenum">
              <a:rPr lang="en-IN" smtClean="0"/>
              <a:pPr/>
              <a:t>‹#›</a:t>
            </a:fld>
            <a:endParaRPr lang="en-IN"/>
          </a:p>
        </p:txBody>
      </p:sp>
    </p:spTree>
    <p:extLst>
      <p:ext uri="{BB962C8B-B14F-4D97-AF65-F5344CB8AC3E}">
        <p14:creationId xmlns:p14="http://schemas.microsoft.com/office/powerpoint/2010/main" val="882584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15C6313-D27C-4DBC-952C-55F9C404C968}" type="datetimeFigureOut">
              <a:rPr lang="en-IN" smtClean="0"/>
              <a:pPr/>
              <a:t>30-01-2024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EE24DB9-49F8-479F-88E4-39A4B6A74378}" type="slidenum">
              <a:rPr lang="en-IN" smtClean="0"/>
              <a:pPr/>
              <a:t>‹#›</a:t>
            </a:fld>
            <a:endParaRPr lang="en-IN"/>
          </a:p>
        </p:txBody>
      </p:sp>
    </p:spTree>
    <p:extLst>
      <p:ext uri="{BB962C8B-B14F-4D97-AF65-F5344CB8AC3E}">
        <p14:creationId xmlns:p14="http://schemas.microsoft.com/office/powerpoint/2010/main" val="1717835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815C6313-D27C-4DBC-952C-55F9C404C968}" type="datetimeFigureOut">
              <a:rPr lang="en-IN" smtClean="0"/>
              <a:pPr/>
              <a:t>30-01-2024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EE24DB9-49F8-479F-88E4-39A4B6A74378}" type="slidenum">
              <a:rPr lang="en-IN" smtClean="0"/>
              <a:pPr/>
              <a:t>‹#›</a:t>
            </a:fld>
            <a:endParaRPr lang="en-IN"/>
          </a:p>
        </p:txBody>
      </p:sp>
    </p:spTree>
    <p:extLst>
      <p:ext uri="{BB962C8B-B14F-4D97-AF65-F5344CB8AC3E}">
        <p14:creationId xmlns:p14="http://schemas.microsoft.com/office/powerpoint/2010/main" val="3111454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815C6313-D27C-4DBC-952C-55F9C404C968}" type="datetimeFigureOut">
              <a:rPr lang="en-IN" smtClean="0"/>
              <a:pPr/>
              <a:t>30-01-2024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EE24DB9-49F8-479F-88E4-39A4B6A74378}" type="slidenum">
              <a:rPr lang="en-IN" smtClean="0"/>
              <a:pPr/>
              <a:t>‹#›</a:t>
            </a:fld>
            <a:endParaRPr lang="en-IN"/>
          </a:p>
        </p:txBody>
      </p:sp>
    </p:spTree>
    <p:extLst>
      <p:ext uri="{BB962C8B-B14F-4D97-AF65-F5344CB8AC3E}">
        <p14:creationId xmlns:p14="http://schemas.microsoft.com/office/powerpoint/2010/main" val="2850970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815C6313-D27C-4DBC-952C-55F9C404C968}" type="datetimeFigureOut">
              <a:rPr lang="en-IN" smtClean="0"/>
              <a:pPr/>
              <a:t>30-01-2024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EE24DB9-49F8-479F-88E4-39A4B6A74378}" type="slidenum">
              <a:rPr lang="en-IN" smtClean="0"/>
              <a:pPr/>
              <a:t>‹#›</a:t>
            </a:fld>
            <a:endParaRPr lang="en-IN"/>
          </a:p>
        </p:txBody>
      </p:sp>
    </p:spTree>
    <p:extLst>
      <p:ext uri="{BB962C8B-B14F-4D97-AF65-F5344CB8AC3E}">
        <p14:creationId xmlns:p14="http://schemas.microsoft.com/office/powerpoint/2010/main" val="1235320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5C6313-D27C-4DBC-952C-55F9C404C968}" type="datetimeFigureOut">
              <a:rPr lang="en-IN" smtClean="0"/>
              <a:pPr/>
              <a:t>30-01-2024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EE24DB9-49F8-479F-88E4-39A4B6A74378}" type="slidenum">
              <a:rPr lang="en-IN" smtClean="0"/>
              <a:pPr/>
              <a:t>‹#›</a:t>
            </a:fld>
            <a:endParaRPr lang="en-IN"/>
          </a:p>
        </p:txBody>
      </p:sp>
    </p:spTree>
    <p:extLst>
      <p:ext uri="{BB962C8B-B14F-4D97-AF65-F5344CB8AC3E}">
        <p14:creationId xmlns:p14="http://schemas.microsoft.com/office/powerpoint/2010/main" val="2628702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15C6313-D27C-4DBC-952C-55F9C404C968}" type="datetimeFigureOut">
              <a:rPr lang="en-IN" smtClean="0"/>
              <a:pPr/>
              <a:t>30-01-2024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EE24DB9-49F8-479F-88E4-39A4B6A74378}" type="slidenum">
              <a:rPr lang="en-IN" smtClean="0"/>
              <a:pPr/>
              <a:t>‹#›</a:t>
            </a:fld>
            <a:endParaRPr lang="en-IN"/>
          </a:p>
        </p:txBody>
      </p:sp>
    </p:spTree>
    <p:extLst>
      <p:ext uri="{BB962C8B-B14F-4D97-AF65-F5344CB8AC3E}">
        <p14:creationId xmlns:p14="http://schemas.microsoft.com/office/powerpoint/2010/main" val="313109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15C6313-D27C-4DBC-952C-55F9C404C968}" type="datetimeFigureOut">
              <a:rPr lang="en-IN" smtClean="0"/>
              <a:pPr/>
              <a:t>30-01-2024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EE24DB9-49F8-479F-88E4-39A4B6A74378}" type="slidenum">
              <a:rPr lang="en-IN" smtClean="0"/>
              <a:pPr/>
              <a:t>‹#›</a:t>
            </a:fld>
            <a:endParaRPr lang="en-IN"/>
          </a:p>
        </p:txBody>
      </p:sp>
    </p:spTree>
    <p:extLst>
      <p:ext uri="{BB962C8B-B14F-4D97-AF65-F5344CB8AC3E}">
        <p14:creationId xmlns:p14="http://schemas.microsoft.com/office/powerpoint/2010/main" val="3336381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815C6313-D27C-4DBC-952C-55F9C404C968}" type="datetimeFigureOut">
              <a:rPr lang="en-IN" smtClean="0"/>
              <a:pPr/>
              <a:t>30-01-2024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EE24DB9-49F8-479F-88E4-39A4B6A74378}" type="slidenum">
              <a:rPr lang="en-IN" smtClean="0"/>
              <a:pPr/>
              <a:t>‹#›</a:t>
            </a:fld>
            <a:endParaRPr lang="en-IN"/>
          </a:p>
        </p:txBody>
      </p:sp>
    </p:spTree>
    <p:extLst>
      <p:ext uri="{BB962C8B-B14F-4D97-AF65-F5344CB8AC3E}">
        <p14:creationId xmlns:p14="http://schemas.microsoft.com/office/powerpoint/2010/main" val="1588383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815C6313-D27C-4DBC-952C-55F9C404C968}" type="datetimeFigureOut">
              <a:rPr lang="en-IN" smtClean="0"/>
              <a:pPr/>
              <a:t>30-01-2024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EE24DB9-49F8-479F-88E4-39A4B6A74378}" type="slidenum">
              <a:rPr lang="en-IN" smtClean="0"/>
              <a:pPr/>
              <a:t>‹#›</a:t>
            </a:fld>
            <a:endParaRPr lang="en-IN"/>
          </a:p>
        </p:txBody>
      </p:sp>
    </p:spTree>
    <p:extLst>
      <p:ext uri="{BB962C8B-B14F-4D97-AF65-F5344CB8AC3E}">
        <p14:creationId xmlns:p14="http://schemas.microsoft.com/office/powerpoint/2010/main" val="101850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5C6313-D27C-4DBC-952C-55F9C404C968}" type="datetimeFigureOut">
              <a:rPr lang="en-IN" smtClean="0"/>
              <a:pPr/>
              <a:t>30-01-2024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E24DB9-49F8-479F-88E4-39A4B6A74378}" type="slidenum">
              <a:rPr lang="en-IN" smtClean="0"/>
              <a:pPr/>
              <a:t>‹#›</a:t>
            </a:fld>
            <a:endParaRPr lang="en-IN"/>
          </a:p>
        </p:txBody>
      </p:sp>
    </p:spTree>
    <p:extLst>
      <p:ext uri="{BB962C8B-B14F-4D97-AF65-F5344CB8AC3E}">
        <p14:creationId xmlns:p14="http://schemas.microsoft.com/office/powerpoint/2010/main" val="20684411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svg"/><Relationship Id="rId3" Type="http://schemas.openxmlformats.org/officeDocument/2006/relationships/image" Target="../media/image24.svg"/><Relationship Id="rId7" Type="http://schemas.openxmlformats.org/officeDocument/2006/relationships/image" Target="../media/image28.svg"/><Relationship Id="rId12" Type="http://schemas.openxmlformats.org/officeDocument/2006/relationships/image" Target="../media/image33.png"/><Relationship Id="rId17" Type="http://schemas.openxmlformats.org/officeDocument/2006/relationships/image" Target="../media/image38.svg"/><Relationship Id="rId2" Type="http://schemas.openxmlformats.org/officeDocument/2006/relationships/image" Target="../media/image23.png"/><Relationship Id="rId16" Type="http://schemas.openxmlformats.org/officeDocument/2006/relationships/image" Target="../media/image37.png"/><Relationship Id="rId1" Type="http://schemas.openxmlformats.org/officeDocument/2006/relationships/slideLayout" Target="../slideLayouts/slideLayout1.xml"/><Relationship Id="rId6" Type="http://schemas.openxmlformats.org/officeDocument/2006/relationships/image" Target="../media/image27.png"/><Relationship Id="rId11" Type="http://schemas.openxmlformats.org/officeDocument/2006/relationships/image" Target="../media/image32.svg"/><Relationship Id="rId5" Type="http://schemas.openxmlformats.org/officeDocument/2006/relationships/image" Target="../media/image26.svg"/><Relationship Id="rId15" Type="http://schemas.openxmlformats.org/officeDocument/2006/relationships/image" Target="../media/image36.sv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svg"/><Relationship Id="rId1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hyperlink" Target="https://www.uptodate.com/contents/clinical-manifestations-of-lung-cancer" TargetMode="External"/><Relationship Id="rId1" Type="http://schemas.openxmlformats.org/officeDocument/2006/relationships/slideLayout" Target="../slideLayouts/slideLayout1.xml"/><Relationship Id="rId6" Type="http://schemas.openxmlformats.org/officeDocument/2006/relationships/image" Target="../media/image48.svg"/><Relationship Id="rId5" Type="http://schemas.openxmlformats.org/officeDocument/2006/relationships/image" Target="../media/image47.png"/><Relationship Id="rId10" Type="http://schemas.openxmlformats.org/officeDocument/2006/relationships/image" Target="../media/image52.svg"/><Relationship Id="rId4" Type="http://schemas.openxmlformats.org/officeDocument/2006/relationships/image" Target="../media/image46.svg"/><Relationship Id="rId9" Type="http://schemas.openxmlformats.org/officeDocument/2006/relationships/image" Target="../media/image51.png"/></Relationships>
</file>

<file path=ppt/slides/_rels/slide16.xml.rels><?xml version="1.0" encoding="UTF-8" standalone="yes"?>
<Relationships xmlns="http://schemas.openxmlformats.org/package/2006/relationships"><Relationship Id="rId8" Type="http://schemas.openxmlformats.org/officeDocument/2006/relationships/image" Target="../media/image58.sv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hyperlink" Target="https://www.cancer.org/cancer/types/lung-cancer/detection-diagnosis-staging/signs-symptoms.html" TargetMode="External"/><Relationship Id="rId1" Type="http://schemas.openxmlformats.org/officeDocument/2006/relationships/slideLayout" Target="../slideLayouts/slideLayout1.xml"/><Relationship Id="rId6" Type="http://schemas.openxmlformats.org/officeDocument/2006/relationships/image" Target="../media/image56.svg"/><Relationship Id="rId5" Type="http://schemas.openxmlformats.org/officeDocument/2006/relationships/image" Target="../media/image55.png"/><Relationship Id="rId4" Type="http://schemas.openxmlformats.org/officeDocument/2006/relationships/image" Target="../media/image54.svg"/><Relationship Id="rId9" Type="http://schemas.openxmlformats.org/officeDocument/2006/relationships/image" Target="../media/image59.png"/></Relationships>
</file>

<file path=ppt/slides/_rels/slide17.xml.rels><?xml version="1.0" encoding="UTF-8" standalone="yes"?>
<Relationships xmlns="http://schemas.openxmlformats.org/package/2006/relationships"><Relationship Id="rId8" Type="http://schemas.openxmlformats.org/officeDocument/2006/relationships/hyperlink" Target="https://www.uptodate.com/contents/clinical-manifestations-of-lung-cancer" TargetMode="External"/><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png"/><Relationship Id="rId1" Type="http://schemas.openxmlformats.org/officeDocument/2006/relationships/slideLayout" Target="../slideLayouts/slideLayout1.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1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hyperlink" Target="https://www.uptodate.com/contents/clinical-manifestations-of-lung-cancer" TargetMode="External"/><Relationship Id="rId1" Type="http://schemas.openxmlformats.org/officeDocument/2006/relationships/slideLayout" Target="../slideLayouts/slideLayout1.xml"/><Relationship Id="rId5" Type="http://schemas.openxmlformats.org/officeDocument/2006/relationships/image" Target="../media/image68.png"/><Relationship Id="rId4" Type="http://schemas.openxmlformats.org/officeDocument/2006/relationships/image" Target="../media/image67.png"/></Relationships>
</file>

<file path=ppt/slides/_rels/slide1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xml"/><Relationship Id="rId6" Type="http://schemas.openxmlformats.org/officeDocument/2006/relationships/hyperlink" Target="https://www.uptodate.com/contents/clinical-manifestations-of-lung-cancer" TargetMode="External"/><Relationship Id="rId5" Type="http://schemas.openxmlformats.org/officeDocument/2006/relationships/image" Target="../media/image72.png"/><Relationship Id="rId4" Type="http://schemas.openxmlformats.org/officeDocument/2006/relationships/image" Target="../media/image71.png"/></Relationships>
</file>

<file path=ppt/slides/_rels/slide2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1.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xml"/><Relationship Id="rId5" Type="http://schemas.openxmlformats.org/officeDocument/2006/relationships/image" Target="../media/image81.png"/><Relationship Id="rId4" Type="http://schemas.openxmlformats.org/officeDocument/2006/relationships/image" Target="../media/image80.png"/></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4718" y="255753"/>
            <a:ext cx="1032355" cy="493394"/>
          </a:xfrm>
          <a:prstGeom prst="rect">
            <a:avLst/>
          </a:prstGeom>
        </p:spPr>
      </p:pic>
      <p:sp>
        <p:nvSpPr>
          <p:cNvPr id="11" name="TextBox 10"/>
          <p:cNvSpPr txBox="1"/>
          <p:nvPr/>
        </p:nvSpPr>
        <p:spPr>
          <a:xfrm>
            <a:off x="7459784" y="2819896"/>
            <a:ext cx="3701669" cy="1569660"/>
          </a:xfrm>
          <a:prstGeom prst="rect">
            <a:avLst/>
          </a:prstGeom>
          <a:noFill/>
        </p:spPr>
        <p:txBody>
          <a:bodyPr wrap="square" rtlCol="0">
            <a:spAutoFit/>
          </a:bodyPr>
          <a:lstStyle/>
          <a:p>
            <a:r>
              <a:rPr lang="en-US" sz="4800" b="1" dirty="0">
                <a:solidFill>
                  <a:srgbClr val="0070C0"/>
                </a:solidFill>
              </a:rPr>
              <a:t>Awareness of </a:t>
            </a:r>
            <a:br>
              <a:rPr lang="en-US" sz="4800" b="1" dirty="0">
                <a:solidFill>
                  <a:srgbClr val="0070C0"/>
                </a:solidFill>
              </a:rPr>
            </a:br>
            <a:r>
              <a:rPr lang="en-US" sz="4800" b="1" dirty="0">
                <a:solidFill>
                  <a:srgbClr val="0070C0"/>
                </a:solidFill>
              </a:rPr>
              <a:t>Lung Cancer</a:t>
            </a:r>
            <a:endParaRPr lang="en-IN" sz="4800" dirty="0">
              <a:solidFill>
                <a:srgbClr val="0070C0"/>
              </a:solidFill>
            </a:endParaRPr>
          </a:p>
        </p:txBody>
      </p:sp>
      <p:sp>
        <p:nvSpPr>
          <p:cNvPr id="12" name="Rectangle 11"/>
          <p:cNvSpPr/>
          <p:nvPr/>
        </p:nvSpPr>
        <p:spPr>
          <a:xfrm>
            <a:off x="7590622" y="2637448"/>
            <a:ext cx="3393195" cy="4625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rgbClr val="00B0F0"/>
              </a:solidFill>
            </a:endParaRPr>
          </a:p>
        </p:txBody>
      </p:sp>
      <p:pic>
        <p:nvPicPr>
          <p:cNvPr id="13" name="Picture 12"/>
          <p:cNvPicPr>
            <a:picLocks noChangeAspect="1"/>
          </p:cNvPicPr>
          <p:nvPr/>
        </p:nvPicPr>
        <p:blipFill>
          <a:blip r:embed="rId3"/>
          <a:stretch>
            <a:fillRect/>
          </a:stretch>
        </p:blipFill>
        <p:spPr>
          <a:xfrm>
            <a:off x="0" y="0"/>
            <a:ext cx="6625355" cy="6858000"/>
          </a:xfrm>
          <a:prstGeom prst="rect">
            <a:avLst/>
          </a:prstGeom>
        </p:spPr>
      </p:pic>
      <p:sp>
        <p:nvSpPr>
          <p:cNvPr id="14" name="Rectangle 13"/>
          <p:cNvSpPr/>
          <p:nvPr/>
        </p:nvSpPr>
        <p:spPr>
          <a:xfrm>
            <a:off x="7614022" y="4525749"/>
            <a:ext cx="3393195" cy="4625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rgbClr val="00B0F0"/>
              </a:solidFill>
            </a:endParaRPr>
          </a:p>
        </p:txBody>
      </p:sp>
      <p:sp>
        <p:nvSpPr>
          <p:cNvPr id="2" name="TextBox 1">
            <a:extLst>
              <a:ext uri="{FF2B5EF4-FFF2-40B4-BE49-F238E27FC236}">
                <a16:creationId xmlns:a16="http://schemas.microsoft.com/office/drawing/2014/main" id="{BFF4C2B0-3A57-9CE0-B0DE-74EEDFACCD59}"/>
              </a:ext>
            </a:extLst>
          </p:cNvPr>
          <p:cNvSpPr txBox="1"/>
          <p:nvPr/>
        </p:nvSpPr>
        <p:spPr>
          <a:xfrm>
            <a:off x="9880924" y="6417581"/>
            <a:ext cx="2205786" cy="369332"/>
          </a:xfrm>
          <a:prstGeom prst="rect">
            <a:avLst/>
          </a:prstGeom>
          <a:noFill/>
        </p:spPr>
        <p:txBody>
          <a:bodyPr wrap="square" rtlCol="0">
            <a:spAutoFit/>
          </a:bodyPr>
          <a:lstStyle/>
          <a:p>
            <a:r>
              <a:rPr lang="en-US" sz="900" b="1" dirty="0"/>
              <a:t>GCMA - </a:t>
            </a:r>
            <a:r>
              <a:rPr lang="en-US" sz="900" b="1" i="0" dirty="0">
                <a:solidFill>
                  <a:srgbClr val="303030"/>
                </a:solidFill>
                <a:effectLst/>
              </a:rPr>
              <a:t>PP-UNP-IND-0252  5</a:t>
            </a:r>
            <a:r>
              <a:rPr lang="en-US" sz="900" b="1" i="0" baseline="30000" dirty="0">
                <a:solidFill>
                  <a:srgbClr val="303030"/>
                </a:solidFill>
                <a:effectLst/>
              </a:rPr>
              <a:t>th</a:t>
            </a:r>
            <a:r>
              <a:rPr lang="en-US" sz="900" b="1" i="0" dirty="0">
                <a:solidFill>
                  <a:srgbClr val="303030"/>
                </a:solidFill>
                <a:effectLst/>
              </a:rPr>
              <a:t> Jan 2024</a:t>
            </a:r>
          </a:p>
          <a:p>
            <a:endParaRPr lang="en-US" sz="900" b="1" dirty="0"/>
          </a:p>
        </p:txBody>
      </p:sp>
    </p:spTree>
    <p:extLst>
      <p:ext uri="{BB962C8B-B14F-4D97-AF65-F5344CB8AC3E}">
        <p14:creationId xmlns:p14="http://schemas.microsoft.com/office/powerpoint/2010/main" val="2030983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5078651" y="1"/>
            <a:ext cx="7113350" cy="6858000"/>
          </a:xfrm>
          <a:prstGeom prst="rect">
            <a:avLst/>
          </a:prstGeom>
        </p:spPr>
      </p:pic>
      <p:sp>
        <p:nvSpPr>
          <p:cNvPr id="8" name="TextBox 7"/>
          <p:cNvSpPr txBox="1"/>
          <p:nvPr/>
        </p:nvSpPr>
        <p:spPr>
          <a:xfrm>
            <a:off x="1544512" y="2618037"/>
            <a:ext cx="2971733" cy="1338828"/>
          </a:xfrm>
          <a:prstGeom prst="rect">
            <a:avLst/>
          </a:prstGeom>
          <a:noFill/>
        </p:spPr>
        <p:txBody>
          <a:bodyPr wrap="square" rtlCol="0">
            <a:spAutoFit/>
          </a:bodyPr>
          <a:lstStyle/>
          <a:p>
            <a:pPr>
              <a:lnSpc>
                <a:spcPct val="150000"/>
              </a:lnSpc>
            </a:pPr>
            <a:r>
              <a:rPr lang="en-US" dirty="0"/>
              <a:t>Screening</a:t>
            </a:r>
            <a:endParaRPr lang="en-IN" dirty="0"/>
          </a:p>
          <a:p>
            <a:pPr>
              <a:lnSpc>
                <a:spcPct val="150000"/>
              </a:lnSpc>
            </a:pPr>
            <a:r>
              <a:rPr lang="en-US" dirty="0"/>
              <a:t>Signs/Symptoms</a:t>
            </a:r>
            <a:endParaRPr lang="en-IN" dirty="0"/>
          </a:p>
          <a:p>
            <a:pPr>
              <a:lnSpc>
                <a:spcPct val="150000"/>
              </a:lnSpc>
            </a:pPr>
            <a:r>
              <a:rPr lang="en-US" dirty="0"/>
              <a:t>Driver mutant lung cancer</a:t>
            </a:r>
            <a:endParaRPr lang="en-IN" dirty="0"/>
          </a:p>
        </p:txBody>
      </p:sp>
      <p:sp>
        <p:nvSpPr>
          <p:cNvPr id="9" name="TextBox 8"/>
          <p:cNvSpPr txBox="1"/>
          <p:nvPr/>
        </p:nvSpPr>
        <p:spPr>
          <a:xfrm>
            <a:off x="385590" y="330506"/>
            <a:ext cx="1706173" cy="584775"/>
          </a:xfrm>
          <a:prstGeom prst="rect">
            <a:avLst/>
          </a:prstGeom>
          <a:noFill/>
        </p:spPr>
        <p:txBody>
          <a:bodyPr wrap="none" rtlCol="0">
            <a:spAutoFit/>
          </a:bodyPr>
          <a:lstStyle/>
          <a:p>
            <a:r>
              <a:rPr lang="en-US" sz="3200" b="1" dirty="0">
                <a:solidFill>
                  <a:srgbClr val="0070C0"/>
                </a:solidFill>
              </a:rPr>
              <a:t>Contents</a:t>
            </a:r>
            <a:endParaRPr lang="en-IN" sz="3200" dirty="0">
              <a:solidFill>
                <a:srgbClr val="0070C0"/>
              </a:solidFill>
            </a:endParaRPr>
          </a:p>
        </p:txBody>
      </p:sp>
      <p:sp>
        <p:nvSpPr>
          <p:cNvPr id="15" name="Rounded Rectangle 14"/>
          <p:cNvSpPr/>
          <p:nvPr/>
        </p:nvSpPr>
        <p:spPr>
          <a:xfrm>
            <a:off x="510639" y="915281"/>
            <a:ext cx="855452" cy="45719"/>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6" name="Rectangle 15"/>
          <p:cNvSpPr/>
          <p:nvPr/>
        </p:nvSpPr>
        <p:spPr>
          <a:xfrm>
            <a:off x="1070517" y="2763685"/>
            <a:ext cx="78059" cy="119318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1876298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7936" y="2108388"/>
            <a:ext cx="3134659" cy="3859933"/>
          </a:xfrm>
          <a:prstGeom prst="rect">
            <a:avLst/>
          </a:prstGeom>
        </p:spPr>
      </p:pic>
      <p:pic>
        <p:nvPicPr>
          <p:cNvPr id="43" name="Picture 4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82203" y="1901048"/>
            <a:ext cx="3236516" cy="4139317"/>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391" y="1994179"/>
            <a:ext cx="3051713" cy="3902965"/>
          </a:xfrm>
          <a:prstGeom prst="rect">
            <a:avLst/>
          </a:prstGeom>
        </p:spPr>
      </p:pic>
      <p:sp>
        <p:nvSpPr>
          <p:cNvPr id="10" name="TextBox 9"/>
          <p:cNvSpPr txBox="1"/>
          <p:nvPr/>
        </p:nvSpPr>
        <p:spPr>
          <a:xfrm>
            <a:off x="385590" y="330506"/>
            <a:ext cx="4439229" cy="584775"/>
          </a:xfrm>
          <a:prstGeom prst="rect">
            <a:avLst/>
          </a:prstGeom>
          <a:noFill/>
        </p:spPr>
        <p:txBody>
          <a:bodyPr wrap="none" rtlCol="0">
            <a:spAutoFit/>
          </a:bodyPr>
          <a:lstStyle/>
          <a:p>
            <a:r>
              <a:rPr lang="en-IN" sz="3200" b="1" dirty="0">
                <a:solidFill>
                  <a:srgbClr val="0070C0"/>
                </a:solidFill>
              </a:rPr>
              <a:t>Screening of Lung Cancer</a:t>
            </a:r>
          </a:p>
        </p:txBody>
      </p:sp>
      <p:sp>
        <p:nvSpPr>
          <p:cNvPr id="12" name="Rounded Rectangle 11"/>
          <p:cNvSpPr/>
          <p:nvPr/>
        </p:nvSpPr>
        <p:spPr>
          <a:xfrm>
            <a:off x="510639" y="915281"/>
            <a:ext cx="855452" cy="45719"/>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4" name="TextBox 13"/>
          <p:cNvSpPr txBox="1"/>
          <p:nvPr/>
        </p:nvSpPr>
        <p:spPr>
          <a:xfrm>
            <a:off x="510639" y="5814580"/>
            <a:ext cx="11209293" cy="861774"/>
          </a:xfrm>
          <a:prstGeom prst="rect">
            <a:avLst/>
          </a:prstGeom>
          <a:noFill/>
        </p:spPr>
        <p:txBody>
          <a:bodyPr wrap="square" rtlCol="0">
            <a:spAutoFit/>
          </a:bodyPr>
          <a:lstStyle/>
          <a:p>
            <a:r>
              <a:rPr lang="en-GB" sz="1000" dirty="0"/>
              <a:t>NLST: The National Lung Screening Trial; CT: Computed tomography; LDCT: Low dose CT scan</a:t>
            </a:r>
          </a:p>
          <a:p>
            <a:r>
              <a:rPr lang="en-IN" sz="1000" dirty="0"/>
              <a:t>1.</a:t>
            </a:r>
            <a:r>
              <a:rPr lang="en-GB" sz="1000" dirty="0"/>
              <a:t> </a:t>
            </a:r>
            <a:r>
              <a:rPr lang="en-GB" sz="1000" dirty="0" err="1"/>
              <a:t>Ramaswamy</a:t>
            </a:r>
            <a:r>
              <a:rPr lang="en-GB" sz="1000" dirty="0"/>
              <a:t>, </a:t>
            </a:r>
            <a:r>
              <a:rPr lang="en-GB" sz="1000" dirty="0" err="1"/>
              <a:t>Anuradha</a:t>
            </a:r>
            <a:r>
              <a:rPr lang="en-GB" sz="1000" dirty="0"/>
              <a:t>. “Lung Cancer Screening: Review and 2021 Update.” Current pulmonology reports vol. 11,1 (2022): 15-28. doi:10.1007/s13665-021-00283-1</a:t>
            </a:r>
            <a:r>
              <a:rPr lang="en-IN" sz="1000" dirty="0"/>
              <a:t>.2. </a:t>
            </a:r>
            <a:r>
              <a:rPr lang="en-IN" sz="1000" dirty="0" err="1"/>
              <a:t>Parang</a:t>
            </a:r>
            <a:r>
              <a:rPr lang="en-IN" sz="1000" dirty="0"/>
              <a:t> S, </a:t>
            </a:r>
            <a:r>
              <a:rPr lang="en-IN" sz="1000" dirty="0" err="1"/>
              <a:t>Bhavin</a:t>
            </a:r>
            <a:r>
              <a:rPr lang="en-IN" sz="1000" dirty="0"/>
              <a:t> J. LDCT Screening in Smokers in India-A Pilot, Proof-of-Concept Study. Indian J </a:t>
            </a:r>
            <a:r>
              <a:rPr lang="en-IN" sz="1000" dirty="0" err="1"/>
              <a:t>Radiol</a:t>
            </a:r>
            <a:r>
              <a:rPr lang="en-IN" sz="1000" dirty="0"/>
              <a:t> Imaging. 2021 Apr;31(2):318-322. </a:t>
            </a:r>
            <a:r>
              <a:rPr lang="en-IN" sz="1000" dirty="0" err="1"/>
              <a:t>doi</a:t>
            </a:r>
            <a:r>
              <a:rPr lang="en-IN" sz="1000" dirty="0"/>
              <a:t>: 10.1055/s-0041-1734227. </a:t>
            </a:r>
            <a:r>
              <a:rPr lang="en-IN" sz="1000" dirty="0" err="1"/>
              <a:t>Epub</a:t>
            </a:r>
            <a:r>
              <a:rPr lang="en-IN" sz="1000" dirty="0"/>
              <a:t> 2021 Jul 28. PMID: 34556914; PMCID: PMC8448241.3. Shankar A, Saini D, Dubey A, Roy S, </a:t>
            </a:r>
            <a:r>
              <a:rPr lang="en-IN" sz="1000" dirty="0" err="1"/>
              <a:t>Bharati</a:t>
            </a:r>
            <a:r>
              <a:rPr lang="en-IN" sz="1000" dirty="0"/>
              <a:t> SJ, Singh N, Khanna M, Prasad CP, Singh M, Kumar S, </a:t>
            </a:r>
            <a:r>
              <a:rPr lang="en-IN" sz="1000" dirty="0" err="1"/>
              <a:t>Sirohi</a:t>
            </a:r>
            <a:r>
              <a:rPr lang="en-IN" sz="1000" dirty="0"/>
              <a:t> B, Seth T, </a:t>
            </a:r>
            <a:r>
              <a:rPr lang="en-IN" sz="1000" dirty="0" err="1"/>
              <a:t>Rinki</a:t>
            </a:r>
            <a:r>
              <a:rPr lang="en-IN" sz="1000" dirty="0"/>
              <a:t> M, Mohan A, </a:t>
            </a:r>
            <a:r>
              <a:rPr lang="en-IN" sz="1000" dirty="0" err="1"/>
              <a:t>Guleria</a:t>
            </a:r>
            <a:r>
              <a:rPr lang="en-IN" sz="1000" dirty="0"/>
              <a:t> R, </a:t>
            </a:r>
            <a:r>
              <a:rPr lang="en-IN" sz="1000" dirty="0" err="1"/>
              <a:t>Rath</a:t>
            </a:r>
            <a:r>
              <a:rPr lang="en-IN" sz="1000" dirty="0"/>
              <a:t> GK. Feasibility of lung cancer screening in developing countries: challenges, opportunities and way forward. </a:t>
            </a:r>
            <a:r>
              <a:rPr lang="en-IN" sz="1000" dirty="0" err="1"/>
              <a:t>Transl</a:t>
            </a:r>
            <a:r>
              <a:rPr lang="en-IN" sz="1000" dirty="0"/>
              <a:t> Lung Cancer Res 2019;8(</a:t>
            </a:r>
            <a:r>
              <a:rPr lang="en-IN" sz="1000" dirty="0" err="1"/>
              <a:t>Suppl</a:t>
            </a:r>
            <a:r>
              <a:rPr lang="en-IN" sz="1000" dirty="0"/>
              <a:t> 1):S106-S121. </a:t>
            </a:r>
            <a:r>
              <a:rPr lang="en-IN" sz="1000" dirty="0" err="1"/>
              <a:t>doi</a:t>
            </a:r>
            <a:r>
              <a:rPr lang="en-IN" sz="1000" dirty="0"/>
              <a:t>: 10.21037/tlcr.2019.03.03</a:t>
            </a:r>
          </a:p>
        </p:txBody>
      </p:sp>
      <p:sp>
        <p:nvSpPr>
          <p:cNvPr id="32" name="TextBox 31"/>
          <p:cNvSpPr txBox="1"/>
          <p:nvPr/>
        </p:nvSpPr>
        <p:spPr>
          <a:xfrm>
            <a:off x="385590" y="1101133"/>
            <a:ext cx="11334342" cy="1077218"/>
          </a:xfrm>
          <a:prstGeom prst="rect">
            <a:avLst/>
          </a:prstGeom>
          <a:noFill/>
        </p:spPr>
        <p:txBody>
          <a:bodyPr wrap="square" rtlCol="0">
            <a:spAutoFit/>
          </a:bodyPr>
          <a:lstStyle/>
          <a:p>
            <a:r>
              <a:rPr lang="en-GB" sz="1600" dirty="0"/>
              <a:t>Screening programs have become a crucial tool in identifying lung cancer at an early stage, facilitating timely intervention and treatment.</a:t>
            </a:r>
            <a:r>
              <a:rPr lang="en-GB" sz="1600" baseline="30000" dirty="0"/>
              <a:t>1</a:t>
            </a:r>
            <a:r>
              <a:rPr lang="en-GB" sz="1600" dirty="0"/>
              <a:t> Screening with CT scan is the only test that has been proven to reduce mortality from lung cancer in high-risk populations.</a:t>
            </a:r>
            <a:r>
              <a:rPr lang="en-GB" sz="1600" baseline="30000" dirty="0"/>
              <a:t>2 </a:t>
            </a:r>
            <a:r>
              <a:rPr lang="en-GB" sz="1600" dirty="0"/>
              <a:t>NLST showed a 20% reduction in mortality when LDCT was used for screening. LDCT has also been shown to be effective in tuberculosis endemic countries as well as in real-life situations such as ours.</a:t>
            </a:r>
            <a:r>
              <a:rPr lang="en-GB" sz="1600" baseline="30000" dirty="0"/>
              <a:t>2</a:t>
            </a:r>
            <a:endParaRPr lang="en-IN" sz="1600" baseline="30000" dirty="0"/>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35325" y="2455497"/>
            <a:ext cx="659431" cy="650111"/>
          </a:xfrm>
          <a:prstGeom prst="rect">
            <a:avLst/>
          </a:prstGeom>
        </p:spPr>
      </p:pic>
      <p:sp>
        <p:nvSpPr>
          <p:cNvPr id="37" name="Rectangle 36"/>
          <p:cNvSpPr/>
          <p:nvPr/>
        </p:nvSpPr>
        <p:spPr>
          <a:xfrm>
            <a:off x="4679441" y="2462571"/>
            <a:ext cx="2538585" cy="2062103"/>
          </a:xfrm>
          <a:prstGeom prst="rect">
            <a:avLst/>
          </a:prstGeom>
        </p:spPr>
        <p:txBody>
          <a:bodyPr wrap="square">
            <a:spAutoFit/>
          </a:bodyPr>
          <a:lstStyle/>
          <a:p>
            <a:r>
              <a:rPr lang="en-GB" sz="1600" dirty="0"/>
              <a:t>The NLST showed a lung cancer prevalence of 1% in the screened population with the vast majority (63%) of the lung cancers in stage I and a </a:t>
            </a:r>
            <a:r>
              <a:rPr lang="en-GB" sz="1600" b="1" dirty="0"/>
              <a:t>20% reduction in mortality </a:t>
            </a:r>
            <a:r>
              <a:rPr lang="en-GB" sz="1600" dirty="0"/>
              <a:t>in this population.</a:t>
            </a:r>
            <a:r>
              <a:rPr lang="en-GB" sz="1600" baseline="30000" dirty="0"/>
              <a:t>2</a:t>
            </a:r>
            <a:endParaRPr lang="en-IN" sz="1600" baseline="30000" dirty="0"/>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01419" y="2460709"/>
            <a:ext cx="598083" cy="589629"/>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25652" y="4564966"/>
            <a:ext cx="1059225" cy="1044254"/>
          </a:xfrm>
          <a:prstGeom prst="rect">
            <a:avLst/>
          </a:prstGeom>
        </p:spPr>
      </p:pic>
      <p:sp>
        <p:nvSpPr>
          <p:cNvPr id="42" name="Rectangle 41"/>
          <p:cNvSpPr/>
          <p:nvPr/>
        </p:nvSpPr>
        <p:spPr>
          <a:xfrm>
            <a:off x="1042572" y="3581936"/>
            <a:ext cx="2444935" cy="1323439"/>
          </a:xfrm>
          <a:prstGeom prst="rect">
            <a:avLst/>
          </a:prstGeom>
        </p:spPr>
        <p:txBody>
          <a:bodyPr wrap="square">
            <a:spAutoFit/>
          </a:bodyPr>
          <a:lstStyle/>
          <a:p>
            <a:r>
              <a:rPr lang="en-GB" sz="1600" dirty="0"/>
              <a:t>But, </a:t>
            </a:r>
            <a:r>
              <a:rPr lang="en-GB" sz="1600" b="1" dirty="0"/>
              <a:t>cost of LDCT, risk of radiation, false positive finding and over-diagnosis </a:t>
            </a:r>
            <a:r>
              <a:rPr lang="en-GB" sz="1600" dirty="0"/>
              <a:t>make it difficult to implement at mass level.</a:t>
            </a:r>
            <a:r>
              <a:rPr lang="en-GB" sz="1600" baseline="30000" dirty="0"/>
              <a:t>3</a:t>
            </a:r>
            <a:endParaRPr lang="en-IN" sz="1600" baseline="30000" dirty="0"/>
          </a:p>
        </p:txBody>
      </p:sp>
      <p:sp>
        <p:nvSpPr>
          <p:cNvPr id="44" name="Rectangle 43"/>
          <p:cNvSpPr/>
          <p:nvPr/>
        </p:nvSpPr>
        <p:spPr>
          <a:xfrm>
            <a:off x="8537243" y="3376818"/>
            <a:ext cx="2693827" cy="2062103"/>
          </a:xfrm>
          <a:prstGeom prst="rect">
            <a:avLst/>
          </a:prstGeom>
        </p:spPr>
        <p:txBody>
          <a:bodyPr wrap="square">
            <a:spAutoFit/>
          </a:bodyPr>
          <a:lstStyle/>
          <a:p>
            <a:r>
              <a:rPr lang="en-GB" sz="1600" dirty="0"/>
              <a:t>It’s always </a:t>
            </a:r>
            <a:r>
              <a:rPr lang="en-GB" sz="1600" b="1" dirty="0"/>
              <a:t>challenging and difficult </a:t>
            </a:r>
            <a:r>
              <a:rPr lang="en-GB" sz="1600" dirty="0"/>
              <a:t>to develop an </a:t>
            </a:r>
            <a:r>
              <a:rPr lang="en-GB" sz="1600" b="1" dirty="0"/>
              <a:t>effective lung cancer screening program</a:t>
            </a:r>
            <a:r>
              <a:rPr lang="en-GB" sz="1600" dirty="0"/>
              <a:t> in India in view of a large number of cases of pulmonary tuberculosis and other chest infections.</a:t>
            </a:r>
            <a:r>
              <a:rPr lang="en-GB" sz="1600" baseline="30000" dirty="0"/>
              <a:t>3</a:t>
            </a:r>
            <a:endParaRPr lang="en-IN" sz="1600" baseline="30000" dirty="0"/>
          </a:p>
        </p:txBody>
      </p:sp>
    </p:spTree>
    <p:extLst>
      <p:ext uri="{BB962C8B-B14F-4D97-AF65-F5344CB8AC3E}">
        <p14:creationId xmlns:p14="http://schemas.microsoft.com/office/powerpoint/2010/main" val="3016195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ounded Rectangle 68"/>
          <p:cNvSpPr/>
          <p:nvPr/>
        </p:nvSpPr>
        <p:spPr>
          <a:xfrm>
            <a:off x="341523" y="1506005"/>
            <a:ext cx="6037243" cy="460835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Rectangle 18"/>
          <p:cNvSpPr/>
          <p:nvPr/>
        </p:nvSpPr>
        <p:spPr>
          <a:xfrm>
            <a:off x="0" y="0"/>
            <a:ext cx="12192000" cy="101703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TextBox 14"/>
          <p:cNvSpPr txBox="1"/>
          <p:nvPr/>
        </p:nvSpPr>
        <p:spPr>
          <a:xfrm>
            <a:off x="841504" y="277685"/>
            <a:ext cx="10887852" cy="461665"/>
          </a:xfrm>
          <a:prstGeom prst="rect">
            <a:avLst/>
          </a:prstGeom>
          <a:noFill/>
        </p:spPr>
        <p:txBody>
          <a:bodyPr wrap="none" rtlCol="0">
            <a:spAutoFit/>
          </a:bodyPr>
          <a:lstStyle/>
          <a:p>
            <a:r>
              <a:rPr lang="en-IN" sz="2400" b="1" dirty="0">
                <a:solidFill>
                  <a:schemeClr val="bg1"/>
                </a:solidFill>
              </a:rPr>
              <a:t>Inclusion and exclusion criteria for screening as recommended by various groups </a:t>
            </a:r>
            <a:r>
              <a:rPr lang="en-IN" sz="2400" b="1" baseline="30000" dirty="0">
                <a:solidFill>
                  <a:schemeClr val="bg1"/>
                </a:solidFill>
              </a:rPr>
              <a:t>1</a:t>
            </a:r>
          </a:p>
        </p:txBody>
      </p:sp>
      <p:sp>
        <p:nvSpPr>
          <p:cNvPr id="16" name="TextBox 15"/>
          <p:cNvSpPr txBox="1"/>
          <p:nvPr/>
        </p:nvSpPr>
        <p:spPr>
          <a:xfrm>
            <a:off x="491353" y="6231773"/>
            <a:ext cx="11209293" cy="400110"/>
          </a:xfrm>
          <a:prstGeom prst="rect">
            <a:avLst/>
          </a:prstGeom>
          <a:noFill/>
        </p:spPr>
        <p:txBody>
          <a:bodyPr wrap="square" rtlCol="0">
            <a:spAutoFit/>
          </a:bodyPr>
          <a:lstStyle/>
          <a:p>
            <a:r>
              <a:rPr lang="en-GB" sz="1000" dirty="0"/>
              <a:t>NLST: National Lung Screening Trial; USPSTF: United States Preventive Services Task Force; LC: Lung cancer; CT: Computed tomography</a:t>
            </a:r>
          </a:p>
          <a:p>
            <a:r>
              <a:rPr lang="en-GB" sz="1000" dirty="0"/>
              <a:t>1. </a:t>
            </a:r>
            <a:r>
              <a:rPr lang="en-GB" sz="1000" dirty="0" err="1"/>
              <a:t>Ramaswamy</a:t>
            </a:r>
            <a:r>
              <a:rPr lang="en-GB" sz="1000" dirty="0"/>
              <a:t>, </a:t>
            </a:r>
            <a:r>
              <a:rPr lang="en-GB" sz="1000" dirty="0" err="1"/>
              <a:t>Anuradha</a:t>
            </a:r>
            <a:r>
              <a:rPr lang="en-GB" sz="1000" dirty="0"/>
              <a:t>. “Lung Cancer Screening: Review and 2021 Update.” Current pulmonology reports vol. 11,1 (2022): 15-28. doi:10.1007/s13665-021-00283-1</a:t>
            </a:r>
            <a:r>
              <a:rPr lang="en-IN" sz="1000" dirty="0"/>
              <a:t>.</a:t>
            </a:r>
          </a:p>
        </p:txBody>
      </p:sp>
      <p:sp>
        <p:nvSpPr>
          <p:cNvPr id="24" name="TextBox 23"/>
          <p:cNvSpPr txBox="1"/>
          <p:nvPr/>
        </p:nvSpPr>
        <p:spPr>
          <a:xfrm>
            <a:off x="3326238" y="4931757"/>
            <a:ext cx="3052528" cy="1077218"/>
          </a:xfrm>
          <a:prstGeom prst="rect">
            <a:avLst/>
          </a:prstGeom>
          <a:noFill/>
        </p:spPr>
        <p:txBody>
          <a:bodyPr wrap="square" rtlCol="0">
            <a:spAutoFit/>
          </a:bodyPr>
          <a:lstStyle/>
          <a:p>
            <a:r>
              <a:rPr lang="en-IN" sz="1600" b="1" dirty="0"/>
              <a:t>History of LC , </a:t>
            </a:r>
            <a:r>
              <a:rPr lang="en-GB" sz="1600" b="1" dirty="0"/>
              <a:t>Chest CT within 18 months, </a:t>
            </a:r>
            <a:r>
              <a:rPr lang="en-GB" sz="1600" b="1" dirty="0" err="1"/>
              <a:t>Hemoptysis</a:t>
            </a:r>
            <a:r>
              <a:rPr lang="en-GB" sz="1600" b="1" dirty="0"/>
              <a:t>, </a:t>
            </a:r>
            <a:r>
              <a:rPr lang="en-IN" sz="1600" b="1" dirty="0"/>
              <a:t>Unexplained weight loss of &gt;</a:t>
            </a:r>
            <a:r>
              <a:rPr lang="en-GB" sz="1600" b="1" dirty="0"/>
              <a:t>15 lb in last year</a:t>
            </a:r>
            <a:r>
              <a:rPr lang="en-IN" sz="1600" b="1" dirty="0"/>
              <a:t> </a:t>
            </a:r>
          </a:p>
        </p:txBody>
      </p:sp>
      <p:grpSp>
        <p:nvGrpSpPr>
          <p:cNvPr id="40" name="Group 39"/>
          <p:cNvGrpSpPr/>
          <p:nvPr/>
        </p:nvGrpSpPr>
        <p:grpSpPr>
          <a:xfrm>
            <a:off x="691066" y="1951260"/>
            <a:ext cx="5269120" cy="4163101"/>
            <a:chOff x="691066" y="1951260"/>
            <a:chExt cx="5269120" cy="4163101"/>
          </a:xfrm>
        </p:grpSpPr>
        <p:sp>
          <p:nvSpPr>
            <p:cNvPr id="10" name="TextBox 9"/>
            <p:cNvSpPr txBox="1"/>
            <p:nvPr/>
          </p:nvSpPr>
          <p:spPr>
            <a:xfrm>
              <a:off x="837580" y="2932805"/>
              <a:ext cx="704039" cy="338554"/>
            </a:xfrm>
            <a:prstGeom prst="rect">
              <a:avLst/>
            </a:prstGeom>
            <a:noFill/>
          </p:spPr>
          <p:txBody>
            <a:bodyPr wrap="none" rtlCol="0">
              <a:spAutoFit/>
            </a:bodyPr>
            <a:lstStyle/>
            <a:p>
              <a:pPr algn="ctr"/>
              <a:r>
                <a:rPr lang="en-IN" sz="1600" b="1" dirty="0"/>
                <a:t>55–74</a:t>
              </a:r>
            </a:p>
          </p:txBody>
        </p:sp>
        <p:sp>
          <p:nvSpPr>
            <p:cNvPr id="5" name="TextBox 4"/>
            <p:cNvSpPr txBox="1"/>
            <p:nvPr/>
          </p:nvSpPr>
          <p:spPr>
            <a:xfrm>
              <a:off x="691066" y="2650533"/>
              <a:ext cx="997068" cy="307777"/>
            </a:xfrm>
            <a:prstGeom prst="rect">
              <a:avLst/>
            </a:prstGeom>
            <a:noFill/>
          </p:spPr>
          <p:txBody>
            <a:bodyPr wrap="none" rtlCol="0">
              <a:spAutoFit/>
            </a:bodyPr>
            <a:lstStyle/>
            <a:p>
              <a:r>
                <a:rPr lang="en-IN" sz="1400" dirty="0"/>
                <a:t>Age (years)</a:t>
              </a:r>
            </a:p>
          </p:txBody>
        </p:sp>
        <p:sp>
          <p:nvSpPr>
            <p:cNvPr id="12" name="TextBox 11"/>
            <p:cNvSpPr txBox="1"/>
            <p:nvPr/>
          </p:nvSpPr>
          <p:spPr>
            <a:xfrm>
              <a:off x="2064544" y="2670000"/>
              <a:ext cx="1708673" cy="523220"/>
            </a:xfrm>
            <a:prstGeom prst="rect">
              <a:avLst/>
            </a:prstGeom>
            <a:noFill/>
          </p:spPr>
          <p:txBody>
            <a:bodyPr wrap="none" rtlCol="0">
              <a:spAutoFit/>
            </a:bodyPr>
            <a:lstStyle/>
            <a:p>
              <a:pPr algn="ctr"/>
              <a:r>
                <a:rPr lang="en-IN" sz="1400" dirty="0"/>
                <a:t>Current or former </a:t>
              </a:r>
              <a:br>
                <a:rPr lang="en-IN" sz="1400" dirty="0"/>
              </a:br>
              <a:r>
                <a:rPr lang="en-IN" sz="1400" dirty="0"/>
                <a:t>smoking (pack years)</a:t>
              </a:r>
            </a:p>
          </p:txBody>
        </p:sp>
        <p:sp>
          <p:nvSpPr>
            <p:cNvPr id="13" name="TextBox 12"/>
            <p:cNvSpPr txBox="1"/>
            <p:nvPr/>
          </p:nvSpPr>
          <p:spPr>
            <a:xfrm>
              <a:off x="2647813" y="3171191"/>
              <a:ext cx="542135" cy="338554"/>
            </a:xfrm>
            <a:prstGeom prst="rect">
              <a:avLst/>
            </a:prstGeom>
            <a:noFill/>
          </p:spPr>
          <p:txBody>
            <a:bodyPr wrap="none" rtlCol="0">
              <a:spAutoFit/>
            </a:bodyPr>
            <a:lstStyle/>
            <a:p>
              <a:pPr algn="ctr"/>
              <a:r>
                <a:rPr lang="en-IN" sz="1600" b="1" dirty="0"/>
                <a:t>≥ 30</a:t>
              </a:r>
            </a:p>
          </p:txBody>
        </p:sp>
        <p:sp>
          <p:nvSpPr>
            <p:cNvPr id="14" name="TextBox 13"/>
            <p:cNvSpPr txBox="1"/>
            <p:nvPr/>
          </p:nvSpPr>
          <p:spPr>
            <a:xfrm>
              <a:off x="4149627" y="2647971"/>
              <a:ext cx="1810559" cy="523220"/>
            </a:xfrm>
            <a:prstGeom prst="rect">
              <a:avLst/>
            </a:prstGeom>
            <a:noFill/>
          </p:spPr>
          <p:txBody>
            <a:bodyPr wrap="none" rtlCol="0">
              <a:spAutoFit/>
            </a:bodyPr>
            <a:lstStyle/>
            <a:p>
              <a:pPr algn="ctr"/>
              <a:r>
                <a:rPr lang="en-IN" sz="1400" dirty="0"/>
                <a:t>Quit period for former</a:t>
              </a:r>
              <a:br>
                <a:rPr lang="en-IN" sz="1400" dirty="0"/>
              </a:br>
              <a:r>
                <a:rPr lang="en-IN" sz="1400" dirty="0"/>
                <a:t>smokers (years)</a:t>
              </a:r>
            </a:p>
          </p:txBody>
        </p:sp>
        <p:sp>
          <p:nvSpPr>
            <p:cNvPr id="18" name="TextBox 17"/>
            <p:cNvSpPr txBox="1"/>
            <p:nvPr/>
          </p:nvSpPr>
          <p:spPr>
            <a:xfrm>
              <a:off x="4783838" y="3148207"/>
              <a:ext cx="542135" cy="338554"/>
            </a:xfrm>
            <a:prstGeom prst="rect">
              <a:avLst/>
            </a:prstGeom>
            <a:noFill/>
          </p:spPr>
          <p:txBody>
            <a:bodyPr wrap="none" rtlCol="0">
              <a:spAutoFit/>
            </a:bodyPr>
            <a:lstStyle/>
            <a:p>
              <a:pPr algn="ctr"/>
              <a:r>
                <a:rPr lang="en-IN" sz="1600" b="1" dirty="0"/>
                <a:t>&lt; 15</a:t>
              </a:r>
            </a:p>
          </p:txBody>
        </p:sp>
        <p:sp>
          <p:nvSpPr>
            <p:cNvPr id="20" name="TextBox 19"/>
            <p:cNvSpPr txBox="1"/>
            <p:nvPr/>
          </p:nvSpPr>
          <p:spPr>
            <a:xfrm>
              <a:off x="937208" y="4349759"/>
              <a:ext cx="1681917" cy="523220"/>
            </a:xfrm>
            <a:prstGeom prst="rect">
              <a:avLst/>
            </a:prstGeom>
            <a:noFill/>
          </p:spPr>
          <p:txBody>
            <a:bodyPr wrap="square" rtlCol="0">
              <a:spAutoFit/>
            </a:bodyPr>
            <a:lstStyle/>
            <a:p>
              <a:r>
                <a:rPr lang="en-IN" sz="1400" dirty="0"/>
                <a:t>Additional criteria for inclusion</a:t>
              </a:r>
            </a:p>
          </p:txBody>
        </p:sp>
        <p:sp>
          <p:nvSpPr>
            <p:cNvPr id="22" name="TextBox 21"/>
            <p:cNvSpPr txBox="1"/>
            <p:nvPr/>
          </p:nvSpPr>
          <p:spPr>
            <a:xfrm>
              <a:off x="937208" y="4886236"/>
              <a:ext cx="1414362" cy="338554"/>
            </a:xfrm>
            <a:prstGeom prst="rect">
              <a:avLst/>
            </a:prstGeom>
            <a:noFill/>
          </p:spPr>
          <p:txBody>
            <a:bodyPr wrap="none" rtlCol="0">
              <a:spAutoFit/>
            </a:bodyPr>
            <a:lstStyle/>
            <a:p>
              <a:r>
                <a:rPr lang="en-IN" sz="1600" b="1" dirty="0"/>
                <a:t>Asymptomatic</a:t>
              </a:r>
            </a:p>
          </p:txBody>
        </p:sp>
        <p:sp>
          <p:nvSpPr>
            <p:cNvPr id="23" name="TextBox 22"/>
            <p:cNvSpPr txBox="1"/>
            <p:nvPr/>
          </p:nvSpPr>
          <p:spPr>
            <a:xfrm>
              <a:off x="3254359" y="4386784"/>
              <a:ext cx="2341988" cy="523220"/>
            </a:xfrm>
            <a:prstGeom prst="rect">
              <a:avLst/>
            </a:prstGeom>
            <a:noFill/>
          </p:spPr>
          <p:txBody>
            <a:bodyPr wrap="none" rtlCol="0">
              <a:spAutoFit/>
            </a:bodyPr>
            <a:lstStyle/>
            <a:p>
              <a:pPr algn="ctr"/>
              <a:r>
                <a:rPr lang="en-GB" sz="1400" dirty="0"/>
                <a:t>Who should not be screened</a:t>
              </a:r>
              <a:br>
                <a:rPr lang="en-GB" sz="1400" dirty="0"/>
              </a:br>
              <a:r>
                <a:rPr lang="en-GB" sz="1400" dirty="0"/>
                <a:t>(exclusion or discontinuation)</a:t>
              </a:r>
              <a:endParaRPr lang="en-IN" sz="1400"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1504" y="1993302"/>
              <a:ext cx="769970" cy="759087"/>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7172" y="2049355"/>
              <a:ext cx="727187" cy="716909"/>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12255" y="1951260"/>
              <a:ext cx="883482" cy="870995"/>
            </a:xfrm>
            <a:prstGeom prst="rect">
              <a:avLst/>
            </a:prstGeom>
          </p:spPr>
        </p:pic>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01285" y="3691500"/>
              <a:ext cx="772609" cy="761689"/>
            </a:xfrm>
            <a:prstGeom prst="rect">
              <a:avLst/>
            </a:prstGeom>
          </p:spPr>
        </p:pic>
        <p:sp>
          <p:nvSpPr>
            <p:cNvPr id="26" name="TextBox 25"/>
            <p:cNvSpPr txBox="1"/>
            <p:nvPr/>
          </p:nvSpPr>
          <p:spPr>
            <a:xfrm>
              <a:off x="4187742" y="3932430"/>
              <a:ext cx="561861" cy="584775"/>
            </a:xfrm>
            <a:prstGeom prst="rect">
              <a:avLst/>
            </a:prstGeom>
            <a:noFill/>
          </p:spPr>
          <p:txBody>
            <a:bodyPr wrap="square" rtlCol="0">
              <a:spAutoFit/>
            </a:bodyPr>
            <a:lstStyle/>
            <a:p>
              <a:r>
                <a:rPr lang="en-IN" sz="3200" dirty="0">
                  <a:solidFill>
                    <a:srgbClr val="0070C0"/>
                  </a:solidFill>
                </a:rPr>
                <a:t>X</a:t>
              </a:r>
            </a:p>
          </p:txBody>
        </p:sp>
        <p:cxnSp>
          <p:nvCxnSpPr>
            <p:cNvPr id="28" name="Straight Connector 27"/>
            <p:cNvCxnSpPr/>
            <p:nvPr/>
          </p:nvCxnSpPr>
          <p:spPr>
            <a:xfrm>
              <a:off x="1899291" y="1962277"/>
              <a:ext cx="0" cy="1566279"/>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994984" y="2004319"/>
              <a:ext cx="0" cy="1524237"/>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Picture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87360" y="3669783"/>
              <a:ext cx="772608" cy="761688"/>
            </a:xfrm>
            <a:prstGeom prst="rect">
              <a:avLst/>
            </a:prstGeom>
          </p:spPr>
        </p:pic>
        <p:cxnSp>
          <p:nvCxnSpPr>
            <p:cNvPr id="34" name="Straight Connector 33"/>
            <p:cNvCxnSpPr/>
            <p:nvPr/>
          </p:nvCxnSpPr>
          <p:spPr>
            <a:xfrm>
              <a:off x="2918880" y="3543823"/>
              <a:ext cx="0" cy="2570538"/>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37" name="Straight Connector 36"/>
          <p:cNvCxnSpPr/>
          <p:nvPr/>
        </p:nvCxnSpPr>
        <p:spPr>
          <a:xfrm>
            <a:off x="341523" y="3540523"/>
            <a:ext cx="6037243" cy="0"/>
          </a:xfrm>
          <a:prstGeom prst="line">
            <a:avLst/>
          </a:prstGeom>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6905441" y="2931519"/>
            <a:ext cx="704039" cy="338554"/>
          </a:xfrm>
          <a:prstGeom prst="rect">
            <a:avLst/>
          </a:prstGeom>
          <a:noFill/>
        </p:spPr>
        <p:txBody>
          <a:bodyPr wrap="none" rtlCol="0">
            <a:spAutoFit/>
          </a:bodyPr>
          <a:lstStyle/>
          <a:p>
            <a:pPr algn="ctr"/>
            <a:r>
              <a:rPr lang="en-IN" sz="1600" b="1" dirty="0"/>
              <a:t>50–80</a:t>
            </a:r>
          </a:p>
        </p:txBody>
      </p:sp>
      <p:sp>
        <p:nvSpPr>
          <p:cNvPr id="42" name="TextBox 41"/>
          <p:cNvSpPr txBox="1"/>
          <p:nvPr/>
        </p:nvSpPr>
        <p:spPr>
          <a:xfrm>
            <a:off x="6758927" y="2649247"/>
            <a:ext cx="997068" cy="307777"/>
          </a:xfrm>
          <a:prstGeom prst="rect">
            <a:avLst/>
          </a:prstGeom>
          <a:noFill/>
        </p:spPr>
        <p:txBody>
          <a:bodyPr wrap="none" rtlCol="0">
            <a:spAutoFit/>
          </a:bodyPr>
          <a:lstStyle/>
          <a:p>
            <a:r>
              <a:rPr lang="en-IN" sz="1400" dirty="0"/>
              <a:t>Age (years)</a:t>
            </a:r>
          </a:p>
        </p:txBody>
      </p:sp>
      <p:sp>
        <p:nvSpPr>
          <p:cNvPr id="43" name="TextBox 42"/>
          <p:cNvSpPr txBox="1"/>
          <p:nvPr/>
        </p:nvSpPr>
        <p:spPr>
          <a:xfrm>
            <a:off x="7982671" y="2670000"/>
            <a:ext cx="1708673" cy="523220"/>
          </a:xfrm>
          <a:prstGeom prst="rect">
            <a:avLst/>
          </a:prstGeom>
          <a:noFill/>
        </p:spPr>
        <p:txBody>
          <a:bodyPr wrap="none" rtlCol="0">
            <a:spAutoFit/>
          </a:bodyPr>
          <a:lstStyle/>
          <a:p>
            <a:pPr algn="ctr"/>
            <a:r>
              <a:rPr lang="en-IN" sz="1400" dirty="0"/>
              <a:t>Current or former </a:t>
            </a:r>
            <a:br>
              <a:rPr lang="en-IN" sz="1400" dirty="0"/>
            </a:br>
            <a:r>
              <a:rPr lang="en-IN" sz="1400" dirty="0"/>
              <a:t>smoking (pack years)</a:t>
            </a:r>
          </a:p>
        </p:txBody>
      </p:sp>
      <p:sp>
        <p:nvSpPr>
          <p:cNvPr id="44" name="TextBox 43"/>
          <p:cNvSpPr txBox="1"/>
          <p:nvPr/>
        </p:nvSpPr>
        <p:spPr>
          <a:xfrm>
            <a:off x="8565940" y="3171191"/>
            <a:ext cx="542135" cy="338554"/>
          </a:xfrm>
          <a:prstGeom prst="rect">
            <a:avLst/>
          </a:prstGeom>
          <a:noFill/>
        </p:spPr>
        <p:txBody>
          <a:bodyPr wrap="none" rtlCol="0">
            <a:spAutoFit/>
          </a:bodyPr>
          <a:lstStyle/>
          <a:p>
            <a:pPr algn="ctr"/>
            <a:r>
              <a:rPr lang="en-IN" sz="1600" b="1" dirty="0"/>
              <a:t>≥ 20</a:t>
            </a:r>
          </a:p>
        </p:txBody>
      </p:sp>
      <p:sp>
        <p:nvSpPr>
          <p:cNvPr id="45" name="TextBox 44"/>
          <p:cNvSpPr txBox="1"/>
          <p:nvPr/>
        </p:nvSpPr>
        <p:spPr>
          <a:xfrm>
            <a:off x="10016220" y="2647971"/>
            <a:ext cx="1810559" cy="523220"/>
          </a:xfrm>
          <a:prstGeom prst="rect">
            <a:avLst/>
          </a:prstGeom>
          <a:noFill/>
        </p:spPr>
        <p:txBody>
          <a:bodyPr wrap="none" rtlCol="0">
            <a:spAutoFit/>
          </a:bodyPr>
          <a:lstStyle/>
          <a:p>
            <a:pPr algn="ctr"/>
            <a:r>
              <a:rPr lang="en-IN" sz="1400" dirty="0"/>
              <a:t>Quit period for former</a:t>
            </a:r>
            <a:br>
              <a:rPr lang="en-IN" sz="1400" dirty="0"/>
            </a:br>
            <a:r>
              <a:rPr lang="en-IN" sz="1400" dirty="0"/>
              <a:t>smokers (years)</a:t>
            </a:r>
          </a:p>
        </p:txBody>
      </p:sp>
      <p:sp>
        <p:nvSpPr>
          <p:cNvPr id="46" name="TextBox 45"/>
          <p:cNvSpPr txBox="1"/>
          <p:nvPr/>
        </p:nvSpPr>
        <p:spPr>
          <a:xfrm>
            <a:off x="10650431" y="3148207"/>
            <a:ext cx="542135" cy="338554"/>
          </a:xfrm>
          <a:prstGeom prst="rect">
            <a:avLst/>
          </a:prstGeom>
          <a:noFill/>
        </p:spPr>
        <p:txBody>
          <a:bodyPr wrap="none" rtlCol="0">
            <a:spAutoFit/>
          </a:bodyPr>
          <a:lstStyle/>
          <a:p>
            <a:pPr algn="ctr"/>
            <a:r>
              <a:rPr lang="en-IN" sz="1600" b="1" dirty="0"/>
              <a:t>&lt; 15</a:t>
            </a:r>
          </a:p>
        </p:txBody>
      </p:sp>
      <p:sp>
        <p:nvSpPr>
          <p:cNvPr id="47" name="TextBox 46"/>
          <p:cNvSpPr txBox="1"/>
          <p:nvPr/>
        </p:nvSpPr>
        <p:spPr>
          <a:xfrm>
            <a:off x="6803801" y="4349759"/>
            <a:ext cx="1681917" cy="523220"/>
          </a:xfrm>
          <a:prstGeom prst="rect">
            <a:avLst/>
          </a:prstGeom>
          <a:noFill/>
        </p:spPr>
        <p:txBody>
          <a:bodyPr wrap="square" rtlCol="0">
            <a:spAutoFit/>
          </a:bodyPr>
          <a:lstStyle/>
          <a:p>
            <a:r>
              <a:rPr lang="en-IN" sz="1400" dirty="0"/>
              <a:t>Additional criteria for inclusion</a:t>
            </a:r>
          </a:p>
        </p:txBody>
      </p:sp>
      <p:sp>
        <p:nvSpPr>
          <p:cNvPr id="48" name="TextBox 47"/>
          <p:cNvSpPr txBox="1"/>
          <p:nvPr/>
        </p:nvSpPr>
        <p:spPr>
          <a:xfrm>
            <a:off x="6803801" y="4886236"/>
            <a:ext cx="1414362" cy="338554"/>
          </a:xfrm>
          <a:prstGeom prst="rect">
            <a:avLst/>
          </a:prstGeom>
          <a:noFill/>
        </p:spPr>
        <p:txBody>
          <a:bodyPr wrap="none" rtlCol="0">
            <a:spAutoFit/>
          </a:bodyPr>
          <a:lstStyle/>
          <a:p>
            <a:r>
              <a:rPr lang="en-IN" sz="1600" b="1" dirty="0"/>
              <a:t>Asymptomatic</a:t>
            </a:r>
          </a:p>
        </p:txBody>
      </p:sp>
      <p:sp>
        <p:nvSpPr>
          <p:cNvPr id="49" name="TextBox 48"/>
          <p:cNvSpPr txBox="1"/>
          <p:nvPr/>
        </p:nvSpPr>
        <p:spPr>
          <a:xfrm>
            <a:off x="9120952" y="4386784"/>
            <a:ext cx="2341988" cy="523220"/>
          </a:xfrm>
          <a:prstGeom prst="rect">
            <a:avLst/>
          </a:prstGeom>
          <a:noFill/>
        </p:spPr>
        <p:txBody>
          <a:bodyPr wrap="none" rtlCol="0">
            <a:spAutoFit/>
          </a:bodyPr>
          <a:lstStyle/>
          <a:p>
            <a:pPr algn="ctr"/>
            <a:r>
              <a:rPr lang="en-GB" sz="1400" dirty="0"/>
              <a:t>Who should not be screened</a:t>
            </a:r>
            <a:br>
              <a:rPr lang="en-GB" sz="1400" dirty="0"/>
            </a:br>
            <a:r>
              <a:rPr lang="en-GB" sz="1400" dirty="0"/>
              <a:t>(exclusion or discontinuation)</a:t>
            </a:r>
            <a:endParaRPr lang="en-IN" sz="1400" dirty="0"/>
          </a:p>
        </p:txBody>
      </p:sp>
      <p:sp>
        <p:nvSpPr>
          <p:cNvPr id="50" name="TextBox 49"/>
          <p:cNvSpPr txBox="1"/>
          <p:nvPr/>
        </p:nvSpPr>
        <p:spPr>
          <a:xfrm>
            <a:off x="9192831" y="4931757"/>
            <a:ext cx="2633948" cy="1077218"/>
          </a:xfrm>
          <a:prstGeom prst="rect">
            <a:avLst/>
          </a:prstGeom>
          <a:noFill/>
        </p:spPr>
        <p:txBody>
          <a:bodyPr wrap="square" rtlCol="0">
            <a:spAutoFit/>
          </a:bodyPr>
          <a:lstStyle/>
          <a:p>
            <a:r>
              <a:rPr lang="en-IN" sz="1600" b="1" dirty="0"/>
              <a:t>Life-limiting health condition, U</a:t>
            </a:r>
            <a:r>
              <a:rPr lang="en-GB" sz="1600" b="1" dirty="0" err="1"/>
              <a:t>nable</a:t>
            </a:r>
            <a:r>
              <a:rPr lang="en-GB" sz="1600" b="1" dirty="0"/>
              <a:t> or unwilling to have curative surgery</a:t>
            </a:r>
            <a:endParaRPr lang="en-IN" sz="1600" b="1" dirty="0"/>
          </a:p>
        </p:txBody>
      </p:sp>
      <p:pic>
        <p:nvPicPr>
          <p:cNvPr id="51" name="Picture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09365" y="1992016"/>
            <a:ext cx="769970" cy="759087"/>
          </a:xfrm>
          <a:prstGeom prst="rect">
            <a:avLst/>
          </a:prstGeom>
        </p:spPr>
      </p:pic>
      <p:pic>
        <p:nvPicPr>
          <p:cNvPr id="52" name="Picture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45299" y="2049355"/>
            <a:ext cx="727187" cy="716909"/>
          </a:xfrm>
          <a:prstGeom prst="rect">
            <a:avLst/>
          </a:prstGeom>
        </p:spPr>
      </p:pic>
      <p:pic>
        <p:nvPicPr>
          <p:cNvPr id="53" name="Picture 5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67878" y="3691500"/>
            <a:ext cx="772609" cy="761689"/>
          </a:xfrm>
          <a:prstGeom prst="rect">
            <a:avLst/>
          </a:prstGeom>
        </p:spPr>
      </p:pic>
      <p:sp>
        <p:nvSpPr>
          <p:cNvPr id="54" name="TextBox 53"/>
          <p:cNvSpPr txBox="1"/>
          <p:nvPr/>
        </p:nvSpPr>
        <p:spPr>
          <a:xfrm>
            <a:off x="10054335" y="3932430"/>
            <a:ext cx="561861" cy="584775"/>
          </a:xfrm>
          <a:prstGeom prst="rect">
            <a:avLst/>
          </a:prstGeom>
          <a:noFill/>
        </p:spPr>
        <p:txBody>
          <a:bodyPr wrap="square" rtlCol="0">
            <a:spAutoFit/>
          </a:bodyPr>
          <a:lstStyle/>
          <a:p>
            <a:r>
              <a:rPr lang="en-IN" sz="3200" dirty="0">
                <a:solidFill>
                  <a:srgbClr val="0070C0"/>
                </a:solidFill>
              </a:rPr>
              <a:t>X</a:t>
            </a:r>
          </a:p>
        </p:txBody>
      </p:sp>
      <p:cxnSp>
        <p:nvCxnSpPr>
          <p:cNvPr id="55" name="Straight Connector 54"/>
          <p:cNvCxnSpPr/>
          <p:nvPr/>
        </p:nvCxnSpPr>
        <p:spPr>
          <a:xfrm>
            <a:off x="7891474" y="1960991"/>
            <a:ext cx="0" cy="1566279"/>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9861577" y="2004319"/>
            <a:ext cx="0" cy="1524237"/>
          </a:xfrm>
          <a:prstGeom prst="line">
            <a:avLst/>
          </a:prstGeom>
        </p:spPr>
        <p:style>
          <a:lnRef idx="1">
            <a:schemeClr val="accent1"/>
          </a:lnRef>
          <a:fillRef idx="0">
            <a:schemeClr val="accent1"/>
          </a:fillRef>
          <a:effectRef idx="0">
            <a:schemeClr val="accent1"/>
          </a:effectRef>
          <a:fontRef idx="minor">
            <a:schemeClr val="tx1"/>
          </a:fontRef>
        </p:style>
      </p:cxnSp>
      <p:pic>
        <p:nvPicPr>
          <p:cNvPr id="57" name="Picture 5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53953" y="3669783"/>
            <a:ext cx="772608" cy="761688"/>
          </a:xfrm>
          <a:prstGeom prst="rect">
            <a:avLst/>
          </a:prstGeom>
        </p:spPr>
      </p:pic>
      <p:cxnSp>
        <p:nvCxnSpPr>
          <p:cNvPr id="58" name="Straight Connector 57"/>
          <p:cNvCxnSpPr/>
          <p:nvPr/>
        </p:nvCxnSpPr>
        <p:spPr>
          <a:xfrm>
            <a:off x="8785473" y="3543823"/>
            <a:ext cx="0" cy="2357222"/>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6672113" y="3540523"/>
            <a:ext cx="5154666" cy="0"/>
          </a:xfrm>
          <a:prstGeom prst="line">
            <a:avLst/>
          </a:prstGeom>
        </p:spPr>
        <p:style>
          <a:lnRef idx="1">
            <a:schemeClr val="accent1"/>
          </a:lnRef>
          <a:fillRef idx="0">
            <a:schemeClr val="accent1"/>
          </a:fillRef>
          <a:effectRef idx="0">
            <a:schemeClr val="accent1"/>
          </a:effectRef>
          <a:fontRef idx="minor">
            <a:schemeClr val="tx1"/>
          </a:fontRef>
        </p:style>
      </p:cxnSp>
      <p:sp>
        <p:nvSpPr>
          <p:cNvPr id="66" name="Rounded Rectangle 65"/>
          <p:cNvSpPr/>
          <p:nvPr/>
        </p:nvSpPr>
        <p:spPr>
          <a:xfrm>
            <a:off x="2619125" y="1217673"/>
            <a:ext cx="1328079" cy="576664"/>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7" name="TextBox 66"/>
          <p:cNvSpPr txBox="1"/>
          <p:nvPr/>
        </p:nvSpPr>
        <p:spPr>
          <a:xfrm>
            <a:off x="2944494" y="1328742"/>
            <a:ext cx="655308" cy="369332"/>
          </a:xfrm>
          <a:prstGeom prst="rect">
            <a:avLst/>
          </a:prstGeom>
          <a:noFill/>
        </p:spPr>
        <p:txBody>
          <a:bodyPr wrap="none" rtlCol="0">
            <a:spAutoFit/>
          </a:bodyPr>
          <a:lstStyle/>
          <a:p>
            <a:pPr algn="ctr"/>
            <a:r>
              <a:rPr lang="en-IN" b="1" dirty="0">
                <a:solidFill>
                  <a:schemeClr val="bg1"/>
                </a:solidFill>
              </a:rPr>
              <a:t>NLST</a:t>
            </a:r>
          </a:p>
        </p:txBody>
      </p:sp>
      <p:pic>
        <p:nvPicPr>
          <p:cNvPr id="68" name="Picture 6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79757" y="1960991"/>
            <a:ext cx="883482" cy="870995"/>
          </a:xfrm>
          <a:prstGeom prst="rect">
            <a:avLst/>
          </a:prstGeom>
        </p:spPr>
      </p:pic>
      <p:sp>
        <p:nvSpPr>
          <p:cNvPr id="71" name="Rounded Rectangle 70"/>
          <p:cNvSpPr/>
          <p:nvPr/>
        </p:nvSpPr>
        <p:spPr>
          <a:xfrm>
            <a:off x="6663612" y="1459411"/>
            <a:ext cx="5163167" cy="460835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2" name="Rounded Rectangle 71"/>
          <p:cNvSpPr/>
          <p:nvPr/>
        </p:nvSpPr>
        <p:spPr>
          <a:xfrm>
            <a:off x="8533498" y="1221820"/>
            <a:ext cx="1328079" cy="576664"/>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3" name="TextBox 72"/>
          <p:cNvSpPr txBox="1"/>
          <p:nvPr/>
        </p:nvSpPr>
        <p:spPr>
          <a:xfrm>
            <a:off x="8768078" y="1294722"/>
            <a:ext cx="947054" cy="369332"/>
          </a:xfrm>
          <a:prstGeom prst="rect">
            <a:avLst/>
          </a:prstGeom>
          <a:noFill/>
        </p:spPr>
        <p:txBody>
          <a:bodyPr wrap="none" rtlCol="0">
            <a:spAutoFit/>
          </a:bodyPr>
          <a:lstStyle/>
          <a:p>
            <a:pPr algn="ctr"/>
            <a:r>
              <a:rPr lang="en-IN" b="1" dirty="0">
                <a:solidFill>
                  <a:schemeClr val="bg1"/>
                </a:solidFill>
              </a:rPr>
              <a:t>USPSTF </a:t>
            </a:r>
          </a:p>
        </p:txBody>
      </p:sp>
    </p:spTree>
    <p:extLst>
      <p:ext uri="{BB962C8B-B14F-4D97-AF65-F5344CB8AC3E}">
        <p14:creationId xmlns:p14="http://schemas.microsoft.com/office/powerpoint/2010/main" val="620798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01703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TextBox 14"/>
          <p:cNvSpPr txBox="1"/>
          <p:nvPr/>
        </p:nvSpPr>
        <p:spPr>
          <a:xfrm>
            <a:off x="841504" y="277685"/>
            <a:ext cx="10887852" cy="461665"/>
          </a:xfrm>
          <a:prstGeom prst="rect">
            <a:avLst/>
          </a:prstGeom>
          <a:noFill/>
        </p:spPr>
        <p:txBody>
          <a:bodyPr wrap="none" rtlCol="0">
            <a:spAutoFit/>
          </a:bodyPr>
          <a:lstStyle/>
          <a:p>
            <a:r>
              <a:rPr lang="en-IN" sz="2400" b="1" dirty="0">
                <a:solidFill>
                  <a:schemeClr val="bg1"/>
                </a:solidFill>
              </a:rPr>
              <a:t>Inclusion and exclusion criteria for screening as recommended by various groups </a:t>
            </a:r>
            <a:r>
              <a:rPr lang="en-IN" sz="2400" b="1" baseline="30000" dirty="0">
                <a:solidFill>
                  <a:schemeClr val="bg1"/>
                </a:solidFill>
              </a:rPr>
              <a:t>1</a:t>
            </a:r>
          </a:p>
        </p:txBody>
      </p:sp>
      <p:sp>
        <p:nvSpPr>
          <p:cNvPr id="24" name="TextBox 23"/>
          <p:cNvSpPr txBox="1"/>
          <p:nvPr/>
        </p:nvSpPr>
        <p:spPr>
          <a:xfrm>
            <a:off x="3326238" y="4931757"/>
            <a:ext cx="3052528" cy="830997"/>
          </a:xfrm>
          <a:prstGeom prst="rect">
            <a:avLst/>
          </a:prstGeom>
          <a:noFill/>
        </p:spPr>
        <p:txBody>
          <a:bodyPr wrap="square" rtlCol="0">
            <a:spAutoFit/>
          </a:bodyPr>
          <a:lstStyle/>
          <a:p>
            <a:r>
              <a:rPr lang="en-IN" sz="1600" b="1" dirty="0"/>
              <a:t>Life-limiting health condition</a:t>
            </a:r>
          </a:p>
          <a:p>
            <a:r>
              <a:rPr lang="en-GB" sz="1600" b="1" dirty="0"/>
              <a:t>Unable or unwilling to have screening/curative treatment</a:t>
            </a:r>
            <a:endParaRPr lang="en-IN" sz="1600" b="1" dirty="0"/>
          </a:p>
        </p:txBody>
      </p:sp>
      <p:grpSp>
        <p:nvGrpSpPr>
          <p:cNvPr id="40" name="Group 39"/>
          <p:cNvGrpSpPr/>
          <p:nvPr/>
        </p:nvGrpSpPr>
        <p:grpSpPr>
          <a:xfrm>
            <a:off x="691066" y="1951260"/>
            <a:ext cx="5269120" cy="3949785"/>
            <a:chOff x="691066" y="1951260"/>
            <a:chExt cx="5269120" cy="3949785"/>
          </a:xfrm>
        </p:grpSpPr>
        <p:sp>
          <p:nvSpPr>
            <p:cNvPr id="10" name="TextBox 9"/>
            <p:cNvSpPr txBox="1"/>
            <p:nvPr/>
          </p:nvSpPr>
          <p:spPr>
            <a:xfrm>
              <a:off x="837580" y="2932805"/>
              <a:ext cx="704039" cy="338554"/>
            </a:xfrm>
            <a:prstGeom prst="rect">
              <a:avLst/>
            </a:prstGeom>
            <a:noFill/>
          </p:spPr>
          <p:txBody>
            <a:bodyPr wrap="none" rtlCol="0">
              <a:spAutoFit/>
            </a:bodyPr>
            <a:lstStyle/>
            <a:p>
              <a:pPr algn="ctr"/>
              <a:r>
                <a:rPr lang="en-IN" sz="1600" b="1" dirty="0"/>
                <a:t>55–77</a:t>
              </a:r>
            </a:p>
          </p:txBody>
        </p:sp>
        <p:sp>
          <p:nvSpPr>
            <p:cNvPr id="5" name="TextBox 4"/>
            <p:cNvSpPr txBox="1"/>
            <p:nvPr/>
          </p:nvSpPr>
          <p:spPr>
            <a:xfrm>
              <a:off x="691066" y="2650533"/>
              <a:ext cx="997068" cy="307777"/>
            </a:xfrm>
            <a:prstGeom prst="rect">
              <a:avLst/>
            </a:prstGeom>
            <a:noFill/>
          </p:spPr>
          <p:txBody>
            <a:bodyPr wrap="none" rtlCol="0">
              <a:spAutoFit/>
            </a:bodyPr>
            <a:lstStyle/>
            <a:p>
              <a:r>
                <a:rPr lang="en-IN" sz="1400" dirty="0"/>
                <a:t>Age (years)</a:t>
              </a:r>
            </a:p>
          </p:txBody>
        </p:sp>
        <p:sp>
          <p:nvSpPr>
            <p:cNvPr id="12" name="TextBox 11"/>
            <p:cNvSpPr txBox="1"/>
            <p:nvPr/>
          </p:nvSpPr>
          <p:spPr>
            <a:xfrm>
              <a:off x="2064544" y="2670000"/>
              <a:ext cx="1708673" cy="523220"/>
            </a:xfrm>
            <a:prstGeom prst="rect">
              <a:avLst/>
            </a:prstGeom>
            <a:noFill/>
          </p:spPr>
          <p:txBody>
            <a:bodyPr wrap="none" rtlCol="0">
              <a:spAutoFit/>
            </a:bodyPr>
            <a:lstStyle/>
            <a:p>
              <a:pPr algn="ctr"/>
              <a:r>
                <a:rPr lang="en-IN" sz="1400" dirty="0"/>
                <a:t>Current or former </a:t>
              </a:r>
              <a:br>
                <a:rPr lang="en-IN" sz="1400" dirty="0"/>
              </a:br>
              <a:r>
                <a:rPr lang="en-IN" sz="1400" dirty="0"/>
                <a:t>smoking (pack years)</a:t>
              </a:r>
            </a:p>
          </p:txBody>
        </p:sp>
        <p:sp>
          <p:nvSpPr>
            <p:cNvPr id="13" name="TextBox 12"/>
            <p:cNvSpPr txBox="1"/>
            <p:nvPr/>
          </p:nvSpPr>
          <p:spPr>
            <a:xfrm>
              <a:off x="2647813" y="3171191"/>
              <a:ext cx="542136" cy="338554"/>
            </a:xfrm>
            <a:prstGeom prst="rect">
              <a:avLst/>
            </a:prstGeom>
            <a:noFill/>
          </p:spPr>
          <p:txBody>
            <a:bodyPr wrap="none" rtlCol="0">
              <a:spAutoFit/>
            </a:bodyPr>
            <a:lstStyle/>
            <a:p>
              <a:pPr algn="ctr"/>
              <a:r>
                <a:rPr lang="en-IN" sz="1600" b="1" dirty="0"/>
                <a:t>≥ 30</a:t>
              </a:r>
            </a:p>
          </p:txBody>
        </p:sp>
        <p:sp>
          <p:nvSpPr>
            <p:cNvPr id="14" name="TextBox 13"/>
            <p:cNvSpPr txBox="1"/>
            <p:nvPr/>
          </p:nvSpPr>
          <p:spPr>
            <a:xfrm>
              <a:off x="4149627" y="2647971"/>
              <a:ext cx="1810559" cy="523220"/>
            </a:xfrm>
            <a:prstGeom prst="rect">
              <a:avLst/>
            </a:prstGeom>
            <a:noFill/>
          </p:spPr>
          <p:txBody>
            <a:bodyPr wrap="none" rtlCol="0">
              <a:spAutoFit/>
            </a:bodyPr>
            <a:lstStyle/>
            <a:p>
              <a:pPr algn="ctr"/>
              <a:r>
                <a:rPr lang="en-IN" sz="1400" dirty="0"/>
                <a:t>Quit period for former</a:t>
              </a:r>
              <a:br>
                <a:rPr lang="en-IN" sz="1400" dirty="0"/>
              </a:br>
              <a:r>
                <a:rPr lang="en-IN" sz="1400" dirty="0"/>
                <a:t>smokers (years)</a:t>
              </a:r>
            </a:p>
          </p:txBody>
        </p:sp>
        <p:sp>
          <p:nvSpPr>
            <p:cNvPr id="18" name="TextBox 17"/>
            <p:cNvSpPr txBox="1"/>
            <p:nvPr/>
          </p:nvSpPr>
          <p:spPr>
            <a:xfrm>
              <a:off x="4783838" y="3148207"/>
              <a:ext cx="542136" cy="338554"/>
            </a:xfrm>
            <a:prstGeom prst="rect">
              <a:avLst/>
            </a:prstGeom>
            <a:noFill/>
          </p:spPr>
          <p:txBody>
            <a:bodyPr wrap="none" rtlCol="0">
              <a:spAutoFit/>
            </a:bodyPr>
            <a:lstStyle/>
            <a:p>
              <a:pPr algn="ctr"/>
              <a:r>
                <a:rPr lang="en-IN" sz="1600" b="1" dirty="0"/>
                <a:t>&lt; 15</a:t>
              </a:r>
            </a:p>
          </p:txBody>
        </p:sp>
        <p:sp>
          <p:nvSpPr>
            <p:cNvPr id="20" name="TextBox 19"/>
            <p:cNvSpPr txBox="1"/>
            <p:nvPr/>
          </p:nvSpPr>
          <p:spPr>
            <a:xfrm>
              <a:off x="937208" y="4349759"/>
              <a:ext cx="1681917" cy="523220"/>
            </a:xfrm>
            <a:prstGeom prst="rect">
              <a:avLst/>
            </a:prstGeom>
            <a:noFill/>
          </p:spPr>
          <p:txBody>
            <a:bodyPr wrap="square" rtlCol="0">
              <a:spAutoFit/>
            </a:bodyPr>
            <a:lstStyle/>
            <a:p>
              <a:r>
                <a:rPr lang="en-IN" sz="1400" dirty="0"/>
                <a:t>Additional criteria for inclusion</a:t>
              </a:r>
            </a:p>
          </p:txBody>
        </p:sp>
        <p:sp>
          <p:nvSpPr>
            <p:cNvPr id="22" name="TextBox 21"/>
            <p:cNvSpPr txBox="1"/>
            <p:nvPr/>
          </p:nvSpPr>
          <p:spPr>
            <a:xfrm>
              <a:off x="937208" y="4886236"/>
              <a:ext cx="1414362" cy="338554"/>
            </a:xfrm>
            <a:prstGeom prst="rect">
              <a:avLst/>
            </a:prstGeom>
            <a:noFill/>
          </p:spPr>
          <p:txBody>
            <a:bodyPr wrap="none" rtlCol="0">
              <a:spAutoFit/>
            </a:bodyPr>
            <a:lstStyle/>
            <a:p>
              <a:r>
                <a:rPr lang="en-IN" sz="1600" b="1" dirty="0"/>
                <a:t>Asymptomatic</a:t>
              </a:r>
            </a:p>
          </p:txBody>
        </p:sp>
        <p:sp>
          <p:nvSpPr>
            <p:cNvPr id="23" name="TextBox 22"/>
            <p:cNvSpPr txBox="1"/>
            <p:nvPr/>
          </p:nvSpPr>
          <p:spPr>
            <a:xfrm>
              <a:off x="3254359" y="4386784"/>
              <a:ext cx="2341988" cy="523220"/>
            </a:xfrm>
            <a:prstGeom prst="rect">
              <a:avLst/>
            </a:prstGeom>
            <a:noFill/>
          </p:spPr>
          <p:txBody>
            <a:bodyPr wrap="none" rtlCol="0">
              <a:spAutoFit/>
            </a:bodyPr>
            <a:lstStyle/>
            <a:p>
              <a:pPr algn="ctr"/>
              <a:r>
                <a:rPr lang="en-GB" sz="1400" dirty="0"/>
                <a:t>Who should not be screened</a:t>
              </a:r>
              <a:br>
                <a:rPr lang="en-GB" sz="1400" dirty="0"/>
              </a:br>
              <a:r>
                <a:rPr lang="en-GB" sz="1400" dirty="0"/>
                <a:t>(exclusion or discontinuation)</a:t>
              </a:r>
              <a:endParaRPr lang="en-IN" sz="1400"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1504" y="1993302"/>
              <a:ext cx="769970" cy="759087"/>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7172" y="2049355"/>
              <a:ext cx="727187" cy="716909"/>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12255" y="1951260"/>
              <a:ext cx="883482" cy="870995"/>
            </a:xfrm>
            <a:prstGeom prst="rect">
              <a:avLst/>
            </a:prstGeom>
          </p:spPr>
        </p:pic>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01285" y="3691500"/>
              <a:ext cx="772609" cy="761689"/>
            </a:xfrm>
            <a:prstGeom prst="rect">
              <a:avLst/>
            </a:prstGeom>
          </p:spPr>
        </p:pic>
        <p:sp>
          <p:nvSpPr>
            <p:cNvPr id="26" name="TextBox 25"/>
            <p:cNvSpPr txBox="1"/>
            <p:nvPr/>
          </p:nvSpPr>
          <p:spPr>
            <a:xfrm>
              <a:off x="4187742" y="3932430"/>
              <a:ext cx="561861" cy="584775"/>
            </a:xfrm>
            <a:prstGeom prst="rect">
              <a:avLst/>
            </a:prstGeom>
            <a:noFill/>
          </p:spPr>
          <p:txBody>
            <a:bodyPr wrap="square" rtlCol="0">
              <a:spAutoFit/>
            </a:bodyPr>
            <a:lstStyle/>
            <a:p>
              <a:r>
                <a:rPr lang="en-IN" sz="3200" dirty="0">
                  <a:solidFill>
                    <a:srgbClr val="0070C0"/>
                  </a:solidFill>
                </a:rPr>
                <a:t>X</a:t>
              </a:r>
            </a:p>
          </p:txBody>
        </p:sp>
        <p:cxnSp>
          <p:nvCxnSpPr>
            <p:cNvPr id="28" name="Straight Connector 27"/>
            <p:cNvCxnSpPr/>
            <p:nvPr/>
          </p:nvCxnSpPr>
          <p:spPr>
            <a:xfrm>
              <a:off x="1899291" y="1962277"/>
              <a:ext cx="0" cy="1566279"/>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994984" y="2004319"/>
              <a:ext cx="0" cy="1524237"/>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Picture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87360" y="3669783"/>
              <a:ext cx="772608" cy="761688"/>
            </a:xfrm>
            <a:prstGeom prst="rect">
              <a:avLst/>
            </a:prstGeom>
          </p:spPr>
        </p:pic>
        <p:cxnSp>
          <p:nvCxnSpPr>
            <p:cNvPr id="34" name="Straight Connector 33"/>
            <p:cNvCxnSpPr/>
            <p:nvPr/>
          </p:nvCxnSpPr>
          <p:spPr>
            <a:xfrm>
              <a:off x="2918880" y="3543823"/>
              <a:ext cx="0" cy="2357222"/>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37" name="Straight Connector 36"/>
          <p:cNvCxnSpPr/>
          <p:nvPr/>
        </p:nvCxnSpPr>
        <p:spPr>
          <a:xfrm>
            <a:off x="341523" y="3540523"/>
            <a:ext cx="6037243" cy="0"/>
          </a:xfrm>
          <a:prstGeom prst="line">
            <a:avLst/>
          </a:prstGeom>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6612907" y="2932805"/>
            <a:ext cx="1199367" cy="584775"/>
          </a:xfrm>
          <a:prstGeom prst="rect">
            <a:avLst/>
          </a:prstGeom>
          <a:noFill/>
        </p:spPr>
        <p:txBody>
          <a:bodyPr wrap="none" rtlCol="0">
            <a:spAutoFit/>
          </a:bodyPr>
          <a:lstStyle/>
          <a:p>
            <a:pPr algn="ctr"/>
            <a:r>
              <a:rPr lang="en-IN" sz="1600" b="1" dirty="0" err="1"/>
              <a:t>Gp</a:t>
            </a:r>
            <a:r>
              <a:rPr lang="en-IN" sz="1600" b="1" dirty="0"/>
              <a:t> 1: 55–74</a:t>
            </a:r>
          </a:p>
          <a:p>
            <a:pPr algn="ctr"/>
            <a:r>
              <a:rPr lang="en-IN" sz="1600" b="1" dirty="0" err="1"/>
              <a:t>Gp</a:t>
            </a:r>
            <a:r>
              <a:rPr lang="en-IN" sz="1600" b="1" dirty="0"/>
              <a:t> 2: ≥50</a:t>
            </a:r>
          </a:p>
        </p:txBody>
      </p:sp>
      <p:sp>
        <p:nvSpPr>
          <p:cNvPr id="42" name="TextBox 41"/>
          <p:cNvSpPr txBox="1"/>
          <p:nvPr/>
        </p:nvSpPr>
        <p:spPr>
          <a:xfrm>
            <a:off x="6714056" y="2650533"/>
            <a:ext cx="997068" cy="307777"/>
          </a:xfrm>
          <a:prstGeom prst="rect">
            <a:avLst/>
          </a:prstGeom>
          <a:noFill/>
        </p:spPr>
        <p:txBody>
          <a:bodyPr wrap="none" rtlCol="0">
            <a:spAutoFit/>
          </a:bodyPr>
          <a:lstStyle/>
          <a:p>
            <a:r>
              <a:rPr lang="en-IN" sz="1400" dirty="0"/>
              <a:t>Age (years)</a:t>
            </a:r>
          </a:p>
        </p:txBody>
      </p:sp>
      <p:sp>
        <p:nvSpPr>
          <p:cNvPr id="43" name="TextBox 42"/>
          <p:cNvSpPr txBox="1"/>
          <p:nvPr/>
        </p:nvSpPr>
        <p:spPr>
          <a:xfrm>
            <a:off x="8040845" y="2670000"/>
            <a:ext cx="1708673" cy="523220"/>
          </a:xfrm>
          <a:prstGeom prst="rect">
            <a:avLst/>
          </a:prstGeom>
          <a:noFill/>
        </p:spPr>
        <p:txBody>
          <a:bodyPr wrap="none" rtlCol="0">
            <a:spAutoFit/>
          </a:bodyPr>
          <a:lstStyle/>
          <a:p>
            <a:pPr algn="ctr"/>
            <a:r>
              <a:rPr lang="en-IN" sz="1400" dirty="0"/>
              <a:t>Current or former </a:t>
            </a:r>
            <a:br>
              <a:rPr lang="en-IN" sz="1400" dirty="0"/>
            </a:br>
            <a:r>
              <a:rPr lang="en-IN" sz="1400" dirty="0"/>
              <a:t>smoking (pack years)</a:t>
            </a:r>
          </a:p>
        </p:txBody>
      </p:sp>
      <p:sp>
        <p:nvSpPr>
          <p:cNvPr id="44" name="TextBox 43"/>
          <p:cNvSpPr txBox="1"/>
          <p:nvPr/>
        </p:nvSpPr>
        <p:spPr>
          <a:xfrm>
            <a:off x="7922282" y="3171191"/>
            <a:ext cx="2049003" cy="338554"/>
          </a:xfrm>
          <a:prstGeom prst="rect">
            <a:avLst/>
          </a:prstGeom>
          <a:noFill/>
        </p:spPr>
        <p:txBody>
          <a:bodyPr wrap="square" rtlCol="0">
            <a:spAutoFit/>
          </a:bodyPr>
          <a:lstStyle/>
          <a:p>
            <a:pPr algn="ctr"/>
            <a:r>
              <a:rPr lang="en-IN" sz="1600" b="1" dirty="0" err="1"/>
              <a:t>Gp</a:t>
            </a:r>
            <a:r>
              <a:rPr lang="en-IN" sz="1600" b="1" dirty="0"/>
              <a:t> 1: ≥ 30, </a:t>
            </a:r>
            <a:r>
              <a:rPr lang="en-IN" sz="1600" b="1" dirty="0" err="1"/>
              <a:t>Gp</a:t>
            </a:r>
            <a:r>
              <a:rPr lang="en-IN" sz="1600" b="1" dirty="0"/>
              <a:t> 2: ≥20</a:t>
            </a:r>
          </a:p>
        </p:txBody>
      </p:sp>
      <p:sp>
        <p:nvSpPr>
          <p:cNvPr id="45" name="TextBox 44"/>
          <p:cNvSpPr txBox="1"/>
          <p:nvPr/>
        </p:nvSpPr>
        <p:spPr>
          <a:xfrm>
            <a:off x="10016220" y="2647971"/>
            <a:ext cx="1810559" cy="523220"/>
          </a:xfrm>
          <a:prstGeom prst="rect">
            <a:avLst/>
          </a:prstGeom>
          <a:noFill/>
        </p:spPr>
        <p:txBody>
          <a:bodyPr wrap="none" rtlCol="0">
            <a:spAutoFit/>
          </a:bodyPr>
          <a:lstStyle/>
          <a:p>
            <a:pPr algn="ctr"/>
            <a:r>
              <a:rPr lang="en-IN" sz="1400" dirty="0"/>
              <a:t>Quit period for former</a:t>
            </a:r>
            <a:br>
              <a:rPr lang="en-IN" sz="1400" dirty="0"/>
            </a:br>
            <a:r>
              <a:rPr lang="en-IN" sz="1400" dirty="0"/>
              <a:t>smokers (years)</a:t>
            </a:r>
          </a:p>
        </p:txBody>
      </p:sp>
      <p:sp>
        <p:nvSpPr>
          <p:cNvPr id="46" name="TextBox 45"/>
          <p:cNvSpPr txBox="1"/>
          <p:nvPr/>
        </p:nvSpPr>
        <p:spPr>
          <a:xfrm>
            <a:off x="10650431" y="3148207"/>
            <a:ext cx="542136" cy="338554"/>
          </a:xfrm>
          <a:prstGeom prst="rect">
            <a:avLst/>
          </a:prstGeom>
          <a:noFill/>
        </p:spPr>
        <p:txBody>
          <a:bodyPr wrap="none" rtlCol="0">
            <a:spAutoFit/>
          </a:bodyPr>
          <a:lstStyle/>
          <a:p>
            <a:pPr algn="ctr"/>
            <a:r>
              <a:rPr lang="en-IN" sz="1600" b="1" dirty="0"/>
              <a:t>&lt; 15</a:t>
            </a:r>
          </a:p>
        </p:txBody>
      </p:sp>
      <p:sp>
        <p:nvSpPr>
          <p:cNvPr id="47" name="TextBox 46"/>
          <p:cNvSpPr txBox="1"/>
          <p:nvPr/>
        </p:nvSpPr>
        <p:spPr>
          <a:xfrm>
            <a:off x="7952150" y="4345669"/>
            <a:ext cx="2648262" cy="307777"/>
          </a:xfrm>
          <a:prstGeom prst="rect">
            <a:avLst/>
          </a:prstGeom>
          <a:noFill/>
        </p:spPr>
        <p:txBody>
          <a:bodyPr wrap="square" rtlCol="0">
            <a:spAutoFit/>
          </a:bodyPr>
          <a:lstStyle/>
          <a:p>
            <a:pPr algn="ctr"/>
            <a:r>
              <a:rPr lang="en-IN" sz="1400" dirty="0"/>
              <a:t>Additional criteria for inclusion</a:t>
            </a:r>
          </a:p>
        </p:txBody>
      </p:sp>
      <p:sp>
        <p:nvSpPr>
          <p:cNvPr id="48" name="TextBox 47"/>
          <p:cNvSpPr txBox="1"/>
          <p:nvPr/>
        </p:nvSpPr>
        <p:spPr>
          <a:xfrm>
            <a:off x="6972423" y="4666831"/>
            <a:ext cx="4889472" cy="1323439"/>
          </a:xfrm>
          <a:prstGeom prst="rect">
            <a:avLst/>
          </a:prstGeom>
          <a:noFill/>
        </p:spPr>
        <p:txBody>
          <a:bodyPr wrap="square" rtlCol="0">
            <a:spAutoFit/>
          </a:bodyPr>
          <a:lstStyle/>
          <a:p>
            <a:r>
              <a:rPr lang="en-IN" sz="1600" b="1" dirty="0" err="1"/>
              <a:t>Gp</a:t>
            </a:r>
            <a:r>
              <a:rPr lang="en-IN" sz="1600" b="1" dirty="0"/>
              <a:t> 1: Asymptomatic</a:t>
            </a:r>
          </a:p>
          <a:p>
            <a:r>
              <a:rPr lang="en-GB" sz="1600" b="1" dirty="0" err="1"/>
              <a:t>Gp</a:t>
            </a:r>
            <a:r>
              <a:rPr lang="en-GB" sz="1600" b="1" dirty="0"/>
              <a:t> 2: One of the following: personal history of cancer or certain chronic lung diseases (COPD, pulmonary fibrosis), family history of LC, radon/occupational exposures </a:t>
            </a:r>
            <a:endParaRPr lang="en-IN" sz="1600" b="1" dirty="0"/>
          </a:p>
        </p:txBody>
      </p:sp>
      <p:pic>
        <p:nvPicPr>
          <p:cNvPr id="51" name="Picture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4494" y="1993302"/>
            <a:ext cx="769970" cy="759087"/>
          </a:xfrm>
          <a:prstGeom prst="rect">
            <a:avLst/>
          </a:prstGeom>
        </p:spPr>
      </p:pic>
      <p:pic>
        <p:nvPicPr>
          <p:cNvPr id="52" name="Picture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03473" y="2049355"/>
            <a:ext cx="727187" cy="716909"/>
          </a:xfrm>
          <a:prstGeom prst="rect">
            <a:avLst/>
          </a:prstGeom>
        </p:spPr>
      </p:pic>
      <p:cxnSp>
        <p:nvCxnSpPr>
          <p:cNvPr id="55" name="Straight Connector 54"/>
          <p:cNvCxnSpPr/>
          <p:nvPr/>
        </p:nvCxnSpPr>
        <p:spPr>
          <a:xfrm>
            <a:off x="7922281" y="1962277"/>
            <a:ext cx="0" cy="1566279"/>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9971285" y="2004319"/>
            <a:ext cx="0" cy="1524237"/>
          </a:xfrm>
          <a:prstGeom prst="line">
            <a:avLst/>
          </a:prstGeom>
        </p:spPr>
        <p:style>
          <a:lnRef idx="1">
            <a:schemeClr val="accent1"/>
          </a:lnRef>
          <a:fillRef idx="0">
            <a:schemeClr val="accent1"/>
          </a:fillRef>
          <a:effectRef idx="0">
            <a:schemeClr val="accent1"/>
          </a:effectRef>
          <a:fontRef idx="minor">
            <a:schemeClr val="tx1"/>
          </a:fontRef>
        </p:style>
      </p:cxnSp>
      <p:pic>
        <p:nvPicPr>
          <p:cNvPr id="57" name="Picture 5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95181" y="3665693"/>
            <a:ext cx="772608" cy="761688"/>
          </a:xfrm>
          <a:prstGeom prst="rect">
            <a:avLst/>
          </a:prstGeom>
        </p:spPr>
      </p:pic>
      <p:cxnSp>
        <p:nvCxnSpPr>
          <p:cNvPr id="59" name="Straight Connector 58"/>
          <p:cNvCxnSpPr/>
          <p:nvPr/>
        </p:nvCxnSpPr>
        <p:spPr>
          <a:xfrm>
            <a:off x="6672113" y="3540523"/>
            <a:ext cx="5154666" cy="0"/>
          </a:xfrm>
          <a:prstGeom prst="line">
            <a:avLst/>
          </a:prstGeom>
        </p:spPr>
        <p:style>
          <a:lnRef idx="1">
            <a:schemeClr val="accent1"/>
          </a:lnRef>
          <a:fillRef idx="0">
            <a:schemeClr val="accent1"/>
          </a:fillRef>
          <a:effectRef idx="0">
            <a:schemeClr val="accent1"/>
          </a:effectRef>
          <a:fontRef idx="minor">
            <a:schemeClr val="tx1"/>
          </a:fontRef>
        </p:style>
      </p:cxnSp>
      <p:sp>
        <p:nvSpPr>
          <p:cNvPr id="60" name="Rounded Rectangle 59"/>
          <p:cNvSpPr/>
          <p:nvPr/>
        </p:nvSpPr>
        <p:spPr>
          <a:xfrm>
            <a:off x="341523" y="1506005"/>
            <a:ext cx="6037243" cy="460835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1" name="Rounded Rectangle 60"/>
          <p:cNvSpPr/>
          <p:nvPr/>
        </p:nvSpPr>
        <p:spPr>
          <a:xfrm>
            <a:off x="6663612" y="1459411"/>
            <a:ext cx="5163167" cy="460835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2" name="Picture 6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62118" y="2004319"/>
            <a:ext cx="883482" cy="870995"/>
          </a:xfrm>
          <a:prstGeom prst="rect">
            <a:avLst/>
          </a:prstGeom>
        </p:spPr>
      </p:pic>
      <p:sp>
        <p:nvSpPr>
          <p:cNvPr id="63" name="Rounded Rectangle 62"/>
          <p:cNvSpPr/>
          <p:nvPr/>
        </p:nvSpPr>
        <p:spPr>
          <a:xfrm>
            <a:off x="8539799" y="1234684"/>
            <a:ext cx="1328079" cy="576664"/>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4" name="TextBox 63"/>
          <p:cNvSpPr txBox="1"/>
          <p:nvPr/>
        </p:nvSpPr>
        <p:spPr>
          <a:xfrm>
            <a:off x="8881459" y="1307586"/>
            <a:ext cx="732893" cy="369332"/>
          </a:xfrm>
          <a:prstGeom prst="rect">
            <a:avLst/>
          </a:prstGeom>
          <a:noFill/>
        </p:spPr>
        <p:txBody>
          <a:bodyPr wrap="none" rtlCol="0">
            <a:spAutoFit/>
          </a:bodyPr>
          <a:lstStyle/>
          <a:p>
            <a:pPr algn="ctr"/>
            <a:r>
              <a:rPr lang="en-IN" b="1" dirty="0">
                <a:solidFill>
                  <a:schemeClr val="bg1"/>
                </a:solidFill>
              </a:rPr>
              <a:t>NCCN</a:t>
            </a:r>
          </a:p>
        </p:txBody>
      </p:sp>
      <p:sp>
        <p:nvSpPr>
          <p:cNvPr id="68" name="Rounded Rectangle 67"/>
          <p:cNvSpPr/>
          <p:nvPr/>
        </p:nvSpPr>
        <p:spPr>
          <a:xfrm>
            <a:off x="2666905" y="1217673"/>
            <a:ext cx="1328079" cy="576664"/>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9" name="TextBox 68"/>
          <p:cNvSpPr txBox="1"/>
          <p:nvPr/>
        </p:nvSpPr>
        <p:spPr>
          <a:xfrm>
            <a:off x="3011189" y="1328742"/>
            <a:ext cx="617477" cy="369332"/>
          </a:xfrm>
          <a:prstGeom prst="rect">
            <a:avLst/>
          </a:prstGeom>
          <a:noFill/>
        </p:spPr>
        <p:txBody>
          <a:bodyPr wrap="none" rtlCol="0">
            <a:spAutoFit/>
          </a:bodyPr>
          <a:lstStyle/>
          <a:p>
            <a:pPr algn="ctr"/>
            <a:r>
              <a:rPr lang="en-IN" b="1" dirty="0">
                <a:solidFill>
                  <a:schemeClr val="bg1"/>
                </a:solidFill>
              </a:rPr>
              <a:t>CMS</a:t>
            </a:r>
          </a:p>
        </p:txBody>
      </p:sp>
      <p:sp>
        <p:nvSpPr>
          <p:cNvPr id="70" name="TextBox 69"/>
          <p:cNvSpPr txBox="1"/>
          <p:nvPr/>
        </p:nvSpPr>
        <p:spPr>
          <a:xfrm>
            <a:off x="491353" y="6231773"/>
            <a:ext cx="11209293" cy="400110"/>
          </a:xfrm>
          <a:prstGeom prst="rect">
            <a:avLst/>
          </a:prstGeom>
          <a:noFill/>
        </p:spPr>
        <p:txBody>
          <a:bodyPr wrap="square" rtlCol="0">
            <a:spAutoFit/>
          </a:bodyPr>
          <a:lstStyle/>
          <a:p>
            <a:r>
              <a:rPr lang="en-GB" sz="1000" dirty="0"/>
              <a:t>CMS: </a:t>
            </a:r>
            <a:r>
              <a:rPr lang="en-GB" sz="1000" dirty="0" err="1"/>
              <a:t>Centers</a:t>
            </a:r>
            <a:r>
              <a:rPr lang="en-GB" sz="1000" dirty="0"/>
              <a:t> for Medicare and Medicaid Services; NCCN: National Comprehensive Cancer Network; LC: Lung cancer; COPD: Chronic obstructive pulmonary disease</a:t>
            </a:r>
          </a:p>
          <a:p>
            <a:r>
              <a:rPr lang="en-IN" sz="1000" dirty="0"/>
              <a:t>1. </a:t>
            </a:r>
            <a:r>
              <a:rPr lang="en-GB" sz="1000" dirty="0" err="1"/>
              <a:t>Ramaswamy</a:t>
            </a:r>
            <a:r>
              <a:rPr lang="en-GB" sz="1000" dirty="0"/>
              <a:t>, </a:t>
            </a:r>
            <a:r>
              <a:rPr lang="en-GB" sz="1000" dirty="0" err="1"/>
              <a:t>Anuradha</a:t>
            </a:r>
            <a:r>
              <a:rPr lang="en-GB" sz="1000" dirty="0"/>
              <a:t>. “Lung Cancer Screening: Review and 2021 Update.” Current pulmonology reports vol. 11,1 (2022): 15-28. doi:10.1007/s13665-021-00283-1</a:t>
            </a:r>
            <a:endParaRPr lang="en-IN" sz="1000" dirty="0"/>
          </a:p>
        </p:txBody>
      </p:sp>
    </p:spTree>
    <p:extLst>
      <p:ext uri="{BB962C8B-B14F-4D97-AF65-F5344CB8AC3E}">
        <p14:creationId xmlns:p14="http://schemas.microsoft.com/office/powerpoint/2010/main" val="1542730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Rounded Rectangle 143"/>
          <p:cNvSpPr/>
          <p:nvPr/>
        </p:nvSpPr>
        <p:spPr>
          <a:xfrm>
            <a:off x="10225255" y="3704625"/>
            <a:ext cx="938922" cy="576664"/>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Rectangle 18"/>
          <p:cNvSpPr/>
          <p:nvPr/>
        </p:nvSpPr>
        <p:spPr>
          <a:xfrm>
            <a:off x="0" y="0"/>
            <a:ext cx="12192000" cy="101703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TextBox 14"/>
          <p:cNvSpPr txBox="1"/>
          <p:nvPr/>
        </p:nvSpPr>
        <p:spPr>
          <a:xfrm>
            <a:off x="841504" y="277685"/>
            <a:ext cx="10887852" cy="461665"/>
          </a:xfrm>
          <a:prstGeom prst="rect">
            <a:avLst/>
          </a:prstGeom>
          <a:noFill/>
        </p:spPr>
        <p:txBody>
          <a:bodyPr wrap="none" rtlCol="0">
            <a:spAutoFit/>
          </a:bodyPr>
          <a:lstStyle/>
          <a:p>
            <a:r>
              <a:rPr lang="en-IN" sz="2400" b="1" dirty="0">
                <a:solidFill>
                  <a:schemeClr val="bg1"/>
                </a:solidFill>
              </a:rPr>
              <a:t>Inclusion and exclusion criteria for screening as recommended by various groups </a:t>
            </a:r>
            <a:r>
              <a:rPr lang="en-IN" sz="2400" b="1" baseline="30000" dirty="0">
                <a:solidFill>
                  <a:schemeClr val="bg1"/>
                </a:solidFill>
              </a:rPr>
              <a:t>1</a:t>
            </a:r>
          </a:p>
        </p:txBody>
      </p:sp>
      <p:grpSp>
        <p:nvGrpSpPr>
          <p:cNvPr id="3" name="Group 2"/>
          <p:cNvGrpSpPr/>
          <p:nvPr/>
        </p:nvGrpSpPr>
        <p:grpSpPr>
          <a:xfrm>
            <a:off x="341523" y="1225422"/>
            <a:ext cx="6672021" cy="2312451"/>
            <a:chOff x="341523" y="1225422"/>
            <a:chExt cx="6672021" cy="2312451"/>
          </a:xfrm>
        </p:grpSpPr>
        <p:sp>
          <p:nvSpPr>
            <p:cNvPr id="10" name="TextBox 9"/>
            <p:cNvSpPr txBox="1"/>
            <p:nvPr/>
          </p:nvSpPr>
          <p:spPr>
            <a:xfrm>
              <a:off x="837580" y="2932805"/>
              <a:ext cx="704039" cy="338554"/>
            </a:xfrm>
            <a:prstGeom prst="rect">
              <a:avLst/>
            </a:prstGeom>
            <a:noFill/>
          </p:spPr>
          <p:txBody>
            <a:bodyPr wrap="none" rtlCol="0">
              <a:spAutoFit/>
            </a:bodyPr>
            <a:lstStyle/>
            <a:p>
              <a:pPr algn="ctr"/>
              <a:r>
                <a:rPr lang="en-IN" sz="1600" b="1" dirty="0"/>
                <a:t>55–74</a:t>
              </a:r>
            </a:p>
          </p:txBody>
        </p:sp>
        <p:sp>
          <p:nvSpPr>
            <p:cNvPr id="5" name="TextBox 4"/>
            <p:cNvSpPr txBox="1"/>
            <p:nvPr/>
          </p:nvSpPr>
          <p:spPr>
            <a:xfrm>
              <a:off x="691066" y="2650533"/>
              <a:ext cx="997068" cy="307777"/>
            </a:xfrm>
            <a:prstGeom prst="rect">
              <a:avLst/>
            </a:prstGeom>
            <a:noFill/>
          </p:spPr>
          <p:txBody>
            <a:bodyPr wrap="none" rtlCol="0">
              <a:spAutoFit/>
            </a:bodyPr>
            <a:lstStyle/>
            <a:p>
              <a:r>
                <a:rPr lang="en-IN" sz="1400" dirty="0"/>
                <a:t>Age (years)</a:t>
              </a:r>
            </a:p>
          </p:txBody>
        </p:sp>
        <p:sp>
          <p:nvSpPr>
            <p:cNvPr id="12" name="TextBox 11"/>
            <p:cNvSpPr txBox="1"/>
            <p:nvPr/>
          </p:nvSpPr>
          <p:spPr>
            <a:xfrm>
              <a:off x="1721563" y="2649435"/>
              <a:ext cx="1708673" cy="523220"/>
            </a:xfrm>
            <a:prstGeom prst="rect">
              <a:avLst/>
            </a:prstGeom>
            <a:noFill/>
          </p:spPr>
          <p:txBody>
            <a:bodyPr wrap="none" rtlCol="0">
              <a:spAutoFit/>
            </a:bodyPr>
            <a:lstStyle/>
            <a:p>
              <a:pPr algn="ctr"/>
              <a:r>
                <a:rPr lang="en-IN" sz="1400" dirty="0"/>
                <a:t>Current or former </a:t>
              </a:r>
              <a:br>
                <a:rPr lang="en-IN" sz="1400" dirty="0"/>
              </a:br>
              <a:r>
                <a:rPr lang="en-IN" sz="1400" dirty="0"/>
                <a:t>smoking (pack years)</a:t>
              </a:r>
            </a:p>
          </p:txBody>
        </p:sp>
        <p:sp>
          <p:nvSpPr>
            <p:cNvPr id="13" name="TextBox 12"/>
            <p:cNvSpPr txBox="1"/>
            <p:nvPr/>
          </p:nvSpPr>
          <p:spPr>
            <a:xfrm>
              <a:off x="2304832" y="3150626"/>
              <a:ext cx="542136" cy="338554"/>
            </a:xfrm>
            <a:prstGeom prst="rect">
              <a:avLst/>
            </a:prstGeom>
            <a:noFill/>
          </p:spPr>
          <p:txBody>
            <a:bodyPr wrap="none" rtlCol="0">
              <a:spAutoFit/>
            </a:bodyPr>
            <a:lstStyle/>
            <a:p>
              <a:pPr algn="ctr"/>
              <a:r>
                <a:rPr lang="en-IN" sz="1600" b="1" dirty="0"/>
                <a:t>≥ 30</a:t>
              </a:r>
            </a:p>
          </p:txBody>
        </p:sp>
        <p:sp>
          <p:nvSpPr>
            <p:cNvPr id="14" name="TextBox 13"/>
            <p:cNvSpPr txBox="1"/>
            <p:nvPr/>
          </p:nvSpPr>
          <p:spPr>
            <a:xfrm>
              <a:off x="3459274" y="2637763"/>
              <a:ext cx="1810559" cy="523220"/>
            </a:xfrm>
            <a:prstGeom prst="rect">
              <a:avLst/>
            </a:prstGeom>
            <a:noFill/>
          </p:spPr>
          <p:txBody>
            <a:bodyPr wrap="none" rtlCol="0">
              <a:spAutoFit/>
            </a:bodyPr>
            <a:lstStyle/>
            <a:p>
              <a:pPr algn="ctr"/>
              <a:r>
                <a:rPr lang="en-IN" sz="1400" dirty="0"/>
                <a:t>Quit period for former</a:t>
              </a:r>
              <a:br>
                <a:rPr lang="en-IN" sz="1400" dirty="0"/>
              </a:br>
              <a:r>
                <a:rPr lang="en-IN" sz="1400" dirty="0"/>
                <a:t>smokers (years)</a:t>
              </a:r>
            </a:p>
          </p:txBody>
        </p:sp>
        <p:sp>
          <p:nvSpPr>
            <p:cNvPr id="18" name="TextBox 17"/>
            <p:cNvSpPr txBox="1"/>
            <p:nvPr/>
          </p:nvSpPr>
          <p:spPr>
            <a:xfrm>
              <a:off x="4093485" y="3137999"/>
              <a:ext cx="542136" cy="338554"/>
            </a:xfrm>
            <a:prstGeom prst="rect">
              <a:avLst/>
            </a:prstGeom>
            <a:noFill/>
          </p:spPr>
          <p:txBody>
            <a:bodyPr wrap="none" rtlCol="0">
              <a:spAutoFit/>
            </a:bodyPr>
            <a:lstStyle/>
            <a:p>
              <a:pPr algn="ctr"/>
              <a:r>
                <a:rPr lang="en-IN" sz="1600" b="1" dirty="0"/>
                <a:t>&lt; 15</a:t>
              </a:r>
            </a:p>
          </p:txBody>
        </p:sp>
        <p:sp>
          <p:nvSpPr>
            <p:cNvPr id="20" name="TextBox 19"/>
            <p:cNvSpPr txBox="1"/>
            <p:nvPr/>
          </p:nvSpPr>
          <p:spPr>
            <a:xfrm>
              <a:off x="5331627" y="2642253"/>
              <a:ext cx="1681917" cy="523220"/>
            </a:xfrm>
            <a:prstGeom prst="rect">
              <a:avLst/>
            </a:prstGeom>
            <a:noFill/>
          </p:spPr>
          <p:txBody>
            <a:bodyPr wrap="square" rtlCol="0">
              <a:spAutoFit/>
            </a:bodyPr>
            <a:lstStyle/>
            <a:p>
              <a:r>
                <a:rPr lang="en-IN" sz="1400" dirty="0"/>
                <a:t>Additional criteria for inclusion</a:t>
              </a:r>
            </a:p>
          </p:txBody>
        </p:sp>
        <p:sp>
          <p:nvSpPr>
            <p:cNvPr id="22" name="TextBox 21"/>
            <p:cNvSpPr txBox="1"/>
            <p:nvPr/>
          </p:nvSpPr>
          <p:spPr>
            <a:xfrm>
              <a:off x="5331627" y="3125904"/>
              <a:ext cx="1414362" cy="338554"/>
            </a:xfrm>
            <a:prstGeom prst="rect">
              <a:avLst/>
            </a:prstGeom>
            <a:noFill/>
          </p:spPr>
          <p:txBody>
            <a:bodyPr wrap="none" rtlCol="0">
              <a:spAutoFit/>
            </a:bodyPr>
            <a:lstStyle/>
            <a:p>
              <a:r>
                <a:rPr lang="en-IN" sz="1600" b="1" dirty="0"/>
                <a:t>Asymptomatic</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1504" y="1993302"/>
              <a:ext cx="769970" cy="759087"/>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84191" y="2028790"/>
              <a:ext cx="727187" cy="716909"/>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21902" y="1941052"/>
              <a:ext cx="883482" cy="870995"/>
            </a:xfrm>
            <a:prstGeom prst="rect">
              <a:avLst/>
            </a:prstGeom>
          </p:spPr>
        </p:pic>
        <p:cxnSp>
          <p:nvCxnSpPr>
            <p:cNvPr id="28" name="Straight Connector 27"/>
            <p:cNvCxnSpPr/>
            <p:nvPr/>
          </p:nvCxnSpPr>
          <p:spPr>
            <a:xfrm>
              <a:off x="1692524" y="1962277"/>
              <a:ext cx="0" cy="1566279"/>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444923" y="2004319"/>
              <a:ext cx="0" cy="1524237"/>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Picture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81779" y="1962277"/>
              <a:ext cx="772608" cy="761688"/>
            </a:xfrm>
            <a:prstGeom prst="rect">
              <a:avLst/>
            </a:prstGeom>
          </p:spPr>
        </p:pic>
        <p:sp>
          <p:nvSpPr>
            <p:cNvPr id="60" name="Rounded Rectangle 59"/>
            <p:cNvSpPr/>
            <p:nvPr/>
          </p:nvSpPr>
          <p:spPr>
            <a:xfrm>
              <a:off x="341523" y="1506005"/>
              <a:ext cx="6672021" cy="2031868"/>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8" name="Rounded Rectangle 67"/>
            <p:cNvSpPr/>
            <p:nvPr/>
          </p:nvSpPr>
          <p:spPr>
            <a:xfrm>
              <a:off x="1068542" y="1228072"/>
              <a:ext cx="938922" cy="576664"/>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9" name="TextBox 68"/>
            <p:cNvSpPr txBox="1"/>
            <p:nvPr/>
          </p:nvSpPr>
          <p:spPr>
            <a:xfrm>
              <a:off x="1189599" y="1329509"/>
              <a:ext cx="688522" cy="369332"/>
            </a:xfrm>
            <a:prstGeom prst="rect">
              <a:avLst/>
            </a:prstGeom>
            <a:noFill/>
          </p:spPr>
          <p:txBody>
            <a:bodyPr wrap="none" rtlCol="0">
              <a:spAutoFit/>
            </a:bodyPr>
            <a:lstStyle/>
            <a:p>
              <a:pPr algn="ctr"/>
              <a:r>
                <a:rPr lang="en-IN" b="1" dirty="0">
                  <a:solidFill>
                    <a:schemeClr val="bg1"/>
                  </a:solidFill>
                </a:rPr>
                <a:t>ACCP</a:t>
              </a:r>
            </a:p>
          </p:txBody>
        </p:sp>
        <p:cxnSp>
          <p:nvCxnSpPr>
            <p:cNvPr id="49" name="Straight Connector 48"/>
            <p:cNvCxnSpPr/>
            <p:nvPr/>
          </p:nvCxnSpPr>
          <p:spPr>
            <a:xfrm>
              <a:off x="5295637" y="2004319"/>
              <a:ext cx="0" cy="1524237"/>
            </a:xfrm>
            <a:prstGeom prst="line">
              <a:avLst/>
            </a:prstGeom>
          </p:spPr>
          <p:style>
            <a:lnRef idx="1">
              <a:schemeClr val="accent1"/>
            </a:lnRef>
            <a:fillRef idx="0">
              <a:schemeClr val="accent1"/>
            </a:fillRef>
            <a:effectRef idx="0">
              <a:schemeClr val="accent1"/>
            </a:effectRef>
            <a:fontRef idx="minor">
              <a:schemeClr val="tx1"/>
            </a:fontRef>
          </p:style>
        </p:cxnSp>
        <p:sp>
          <p:nvSpPr>
            <p:cNvPr id="67" name="Rounded Rectangle 66"/>
            <p:cNvSpPr/>
            <p:nvPr/>
          </p:nvSpPr>
          <p:spPr>
            <a:xfrm>
              <a:off x="2089707" y="1228072"/>
              <a:ext cx="938922" cy="576664"/>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0" name="TextBox 69"/>
            <p:cNvSpPr txBox="1"/>
            <p:nvPr/>
          </p:nvSpPr>
          <p:spPr>
            <a:xfrm>
              <a:off x="2291139" y="1329509"/>
              <a:ext cx="527772" cy="369332"/>
            </a:xfrm>
            <a:prstGeom prst="rect">
              <a:avLst/>
            </a:prstGeom>
            <a:noFill/>
          </p:spPr>
          <p:txBody>
            <a:bodyPr wrap="none" rtlCol="0">
              <a:spAutoFit/>
            </a:bodyPr>
            <a:lstStyle/>
            <a:p>
              <a:pPr algn="ctr"/>
              <a:r>
                <a:rPr lang="en-IN" b="1" dirty="0">
                  <a:solidFill>
                    <a:schemeClr val="bg1"/>
                  </a:solidFill>
                </a:rPr>
                <a:t>ATS</a:t>
              </a:r>
            </a:p>
          </p:txBody>
        </p:sp>
        <p:sp>
          <p:nvSpPr>
            <p:cNvPr id="71" name="Rounded Rectangle 70"/>
            <p:cNvSpPr/>
            <p:nvPr/>
          </p:nvSpPr>
          <p:spPr>
            <a:xfrm>
              <a:off x="3121889" y="1225422"/>
              <a:ext cx="938922" cy="576664"/>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2" name="TextBox 71"/>
            <p:cNvSpPr txBox="1"/>
            <p:nvPr/>
          </p:nvSpPr>
          <p:spPr>
            <a:xfrm>
              <a:off x="3170875" y="1326859"/>
              <a:ext cx="832664" cy="369332"/>
            </a:xfrm>
            <a:prstGeom prst="rect">
              <a:avLst/>
            </a:prstGeom>
            <a:noFill/>
          </p:spPr>
          <p:txBody>
            <a:bodyPr wrap="none" rtlCol="0">
              <a:spAutoFit/>
            </a:bodyPr>
            <a:lstStyle/>
            <a:p>
              <a:pPr algn="ctr"/>
              <a:r>
                <a:rPr lang="en-IN" b="1" dirty="0">
                  <a:solidFill>
                    <a:schemeClr val="bg1"/>
                  </a:solidFill>
                </a:rPr>
                <a:t>IASCLC</a:t>
              </a:r>
            </a:p>
          </p:txBody>
        </p:sp>
        <p:sp>
          <p:nvSpPr>
            <p:cNvPr id="73" name="Rounded Rectangle 72"/>
            <p:cNvSpPr/>
            <p:nvPr/>
          </p:nvSpPr>
          <p:spPr>
            <a:xfrm>
              <a:off x="4154071" y="1234882"/>
              <a:ext cx="938922" cy="576664"/>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4" name="TextBox 73"/>
            <p:cNvSpPr txBox="1"/>
            <p:nvPr/>
          </p:nvSpPr>
          <p:spPr>
            <a:xfrm>
              <a:off x="4343255" y="1336319"/>
              <a:ext cx="552267" cy="369332"/>
            </a:xfrm>
            <a:prstGeom prst="rect">
              <a:avLst/>
            </a:prstGeom>
            <a:noFill/>
          </p:spPr>
          <p:txBody>
            <a:bodyPr wrap="none" rtlCol="0">
              <a:spAutoFit/>
            </a:bodyPr>
            <a:lstStyle/>
            <a:p>
              <a:pPr algn="ctr"/>
              <a:r>
                <a:rPr lang="en-IN" b="1" dirty="0">
                  <a:solidFill>
                    <a:schemeClr val="bg1"/>
                  </a:solidFill>
                </a:rPr>
                <a:t>ACS</a:t>
              </a:r>
            </a:p>
          </p:txBody>
        </p:sp>
        <p:sp>
          <p:nvSpPr>
            <p:cNvPr id="75" name="Rounded Rectangle 74"/>
            <p:cNvSpPr/>
            <p:nvPr/>
          </p:nvSpPr>
          <p:spPr>
            <a:xfrm>
              <a:off x="5172544" y="1255158"/>
              <a:ext cx="938922" cy="576664"/>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6" name="TextBox 75"/>
            <p:cNvSpPr txBox="1"/>
            <p:nvPr/>
          </p:nvSpPr>
          <p:spPr>
            <a:xfrm>
              <a:off x="5305990" y="1353009"/>
              <a:ext cx="708785" cy="369332"/>
            </a:xfrm>
            <a:prstGeom prst="rect">
              <a:avLst/>
            </a:prstGeom>
            <a:noFill/>
          </p:spPr>
          <p:txBody>
            <a:bodyPr wrap="none" rtlCol="0">
              <a:spAutoFit/>
            </a:bodyPr>
            <a:lstStyle/>
            <a:p>
              <a:pPr algn="ctr"/>
              <a:r>
                <a:rPr lang="en-IN" b="1" dirty="0">
                  <a:solidFill>
                    <a:schemeClr val="bg1"/>
                  </a:solidFill>
                </a:rPr>
                <a:t>ASCO</a:t>
              </a:r>
            </a:p>
          </p:txBody>
        </p:sp>
      </p:grpSp>
      <p:sp>
        <p:nvSpPr>
          <p:cNvPr id="77" name="TextBox 76"/>
          <p:cNvSpPr txBox="1"/>
          <p:nvPr/>
        </p:nvSpPr>
        <p:spPr>
          <a:xfrm>
            <a:off x="375982" y="5272427"/>
            <a:ext cx="1199366" cy="584775"/>
          </a:xfrm>
          <a:prstGeom prst="rect">
            <a:avLst/>
          </a:prstGeom>
          <a:noFill/>
        </p:spPr>
        <p:txBody>
          <a:bodyPr wrap="none" rtlCol="0">
            <a:spAutoFit/>
          </a:bodyPr>
          <a:lstStyle/>
          <a:p>
            <a:pPr algn="ctr"/>
            <a:r>
              <a:rPr lang="en-IN" sz="1600" b="1" dirty="0" err="1"/>
              <a:t>Gp</a:t>
            </a:r>
            <a:r>
              <a:rPr lang="en-IN" sz="1600" b="1" dirty="0"/>
              <a:t> 1: 55–79</a:t>
            </a:r>
          </a:p>
          <a:p>
            <a:pPr algn="ctr"/>
            <a:r>
              <a:rPr lang="en-IN" sz="1600" b="1" dirty="0" err="1"/>
              <a:t>Gp</a:t>
            </a:r>
            <a:r>
              <a:rPr lang="en-IN" sz="1600" b="1" dirty="0"/>
              <a:t> 3: 50–79</a:t>
            </a:r>
          </a:p>
        </p:txBody>
      </p:sp>
      <p:sp>
        <p:nvSpPr>
          <p:cNvPr id="78" name="TextBox 77"/>
          <p:cNvSpPr txBox="1"/>
          <p:nvPr/>
        </p:nvSpPr>
        <p:spPr>
          <a:xfrm>
            <a:off x="477132" y="4990155"/>
            <a:ext cx="997068" cy="307777"/>
          </a:xfrm>
          <a:prstGeom prst="rect">
            <a:avLst/>
          </a:prstGeom>
          <a:noFill/>
        </p:spPr>
        <p:txBody>
          <a:bodyPr wrap="none" rtlCol="0">
            <a:spAutoFit/>
          </a:bodyPr>
          <a:lstStyle/>
          <a:p>
            <a:r>
              <a:rPr lang="en-IN" sz="1400" dirty="0"/>
              <a:t>Age (years)</a:t>
            </a:r>
          </a:p>
        </p:txBody>
      </p:sp>
      <p:sp>
        <p:nvSpPr>
          <p:cNvPr id="79" name="TextBox 78"/>
          <p:cNvSpPr txBox="1"/>
          <p:nvPr/>
        </p:nvSpPr>
        <p:spPr>
          <a:xfrm>
            <a:off x="1694428" y="4982373"/>
            <a:ext cx="1708673" cy="523220"/>
          </a:xfrm>
          <a:prstGeom prst="rect">
            <a:avLst/>
          </a:prstGeom>
          <a:noFill/>
        </p:spPr>
        <p:txBody>
          <a:bodyPr wrap="none" rtlCol="0">
            <a:spAutoFit/>
          </a:bodyPr>
          <a:lstStyle/>
          <a:p>
            <a:pPr algn="ctr"/>
            <a:r>
              <a:rPr lang="en-IN" sz="1400" dirty="0"/>
              <a:t>Current or former </a:t>
            </a:r>
            <a:br>
              <a:rPr lang="en-IN" sz="1400" dirty="0"/>
            </a:br>
            <a:r>
              <a:rPr lang="en-IN" sz="1400" dirty="0"/>
              <a:t>smoking (pack years)</a:t>
            </a:r>
          </a:p>
        </p:txBody>
      </p:sp>
      <p:sp>
        <p:nvSpPr>
          <p:cNvPr id="80" name="TextBox 79"/>
          <p:cNvSpPr txBox="1"/>
          <p:nvPr/>
        </p:nvSpPr>
        <p:spPr>
          <a:xfrm>
            <a:off x="1530698" y="5483564"/>
            <a:ext cx="1971114" cy="338554"/>
          </a:xfrm>
          <a:prstGeom prst="rect">
            <a:avLst/>
          </a:prstGeom>
          <a:noFill/>
        </p:spPr>
        <p:txBody>
          <a:bodyPr wrap="square" rtlCol="0">
            <a:spAutoFit/>
          </a:bodyPr>
          <a:lstStyle/>
          <a:p>
            <a:pPr algn="ctr"/>
            <a:r>
              <a:rPr lang="en-IN" sz="1600" b="1" dirty="0" err="1"/>
              <a:t>Gp</a:t>
            </a:r>
            <a:r>
              <a:rPr lang="en-IN" sz="1600" b="1" dirty="0"/>
              <a:t> 1: ≥ 30, </a:t>
            </a:r>
            <a:r>
              <a:rPr lang="en-IN" sz="1600" b="1" dirty="0" err="1"/>
              <a:t>Gp</a:t>
            </a:r>
            <a:r>
              <a:rPr lang="en-IN" sz="1600" b="1" dirty="0"/>
              <a:t> 3: ≥ 20 </a:t>
            </a:r>
          </a:p>
        </p:txBody>
      </p:sp>
      <p:sp>
        <p:nvSpPr>
          <p:cNvPr id="81" name="TextBox 80"/>
          <p:cNvSpPr txBox="1"/>
          <p:nvPr/>
        </p:nvSpPr>
        <p:spPr>
          <a:xfrm>
            <a:off x="3541499" y="4974735"/>
            <a:ext cx="1810559" cy="523220"/>
          </a:xfrm>
          <a:prstGeom prst="rect">
            <a:avLst/>
          </a:prstGeom>
          <a:noFill/>
        </p:spPr>
        <p:txBody>
          <a:bodyPr wrap="none" rtlCol="0">
            <a:spAutoFit/>
          </a:bodyPr>
          <a:lstStyle/>
          <a:p>
            <a:pPr algn="ctr"/>
            <a:r>
              <a:rPr lang="en-IN" sz="1400" dirty="0"/>
              <a:t>Quit period for former</a:t>
            </a:r>
            <a:br>
              <a:rPr lang="en-IN" sz="1400" dirty="0"/>
            </a:br>
            <a:r>
              <a:rPr lang="en-IN" sz="1400" dirty="0"/>
              <a:t>smokers (years)</a:t>
            </a:r>
          </a:p>
        </p:txBody>
      </p:sp>
      <p:sp>
        <p:nvSpPr>
          <p:cNvPr id="82" name="TextBox 81"/>
          <p:cNvSpPr txBox="1"/>
          <p:nvPr/>
        </p:nvSpPr>
        <p:spPr>
          <a:xfrm>
            <a:off x="3928046" y="5474971"/>
            <a:ext cx="1037465" cy="338554"/>
          </a:xfrm>
          <a:prstGeom prst="rect">
            <a:avLst/>
          </a:prstGeom>
          <a:noFill/>
        </p:spPr>
        <p:txBody>
          <a:bodyPr wrap="none" rtlCol="0">
            <a:spAutoFit/>
          </a:bodyPr>
          <a:lstStyle/>
          <a:p>
            <a:pPr algn="ctr"/>
            <a:r>
              <a:rPr lang="en-IN" sz="1600" b="1" dirty="0" err="1"/>
              <a:t>Gp</a:t>
            </a:r>
            <a:r>
              <a:rPr lang="en-IN" sz="1600" b="1" dirty="0"/>
              <a:t> 1: &lt; 15</a:t>
            </a:r>
          </a:p>
        </p:txBody>
      </p:sp>
      <p:sp>
        <p:nvSpPr>
          <p:cNvPr id="83" name="TextBox 82"/>
          <p:cNvSpPr txBox="1"/>
          <p:nvPr/>
        </p:nvSpPr>
        <p:spPr>
          <a:xfrm>
            <a:off x="5413852" y="4979225"/>
            <a:ext cx="3717007" cy="307777"/>
          </a:xfrm>
          <a:prstGeom prst="rect">
            <a:avLst/>
          </a:prstGeom>
          <a:noFill/>
        </p:spPr>
        <p:txBody>
          <a:bodyPr wrap="square" rtlCol="0">
            <a:spAutoFit/>
          </a:bodyPr>
          <a:lstStyle/>
          <a:p>
            <a:r>
              <a:rPr lang="en-IN" sz="1400" dirty="0"/>
              <a:t>Additional criteria for inclusion</a:t>
            </a:r>
          </a:p>
        </p:txBody>
      </p:sp>
      <p:sp>
        <p:nvSpPr>
          <p:cNvPr id="84" name="TextBox 83"/>
          <p:cNvSpPr txBox="1"/>
          <p:nvPr/>
        </p:nvSpPr>
        <p:spPr>
          <a:xfrm>
            <a:off x="5403667" y="5208507"/>
            <a:ext cx="3717008" cy="830997"/>
          </a:xfrm>
          <a:prstGeom prst="rect">
            <a:avLst/>
          </a:prstGeom>
          <a:noFill/>
        </p:spPr>
        <p:txBody>
          <a:bodyPr wrap="square" rtlCol="0">
            <a:spAutoFit/>
          </a:bodyPr>
          <a:lstStyle/>
          <a:p>
            <a:r>
              <a:rPr lang="en-IN" sz="1200" b="1" dirty="0" err="1"/>
              <a:t>Gp</a:t>
            </a:r>
            <a:r>
              <a:rPr lang="en-IN" sz="1200" b="1" dirty="0"/>
              <a:t> 1: Asymptomatic, </a:t>
            </a:r>
            <a:r>
              <a:rPr lang="en-GB" sz="1200" b="1" dirty="0" err="1"/>
              <a:t>Gp</a:t>
            </a:r>
            <a:r>
              <a:rPr lang="en-GB" sz="1200" b="1" dirty="0"/>
              <a:t> 2: Prior history of LC without recurrence x4 years, starting 5 years post-treatment</a:t>
            </a:r>
          </a:p>
          <a:p>
            <a:r>
              <a:rPr lang="en-GB" sz="1200" b="1" dirty="0" err="1"/>
              <a:t>Gp</a:t>
            </a:r>
            <a:r>
              <a:rPr lang="en-GB" sz="1200" b="1" dirty="0"/>
              <a:t> 3: Comorbidities which confer ≥5% cumulative risk of LC within 5 years</a:t>
            </a:r>
            <a:endParaRPr lang="en-IN" sz="1200" b="1" dirty="0"/>
          </a:p>
        </p:txBody>
      </p:sp>
      <p:pic>
        <p:nvPicPr>
          <p:cNvPr id="85" name="Picture 8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7570" y="4332924"/>
            <a:ext cx="769970" cy="759087"/>
          </a:xfrm>
          <a:prstGeom prst="rect">
            <a:avLst/>
          </a:prstGeom>
        </p:spPr>
      </p:pic>
      <p:pic>
        <p:nvPicPr>
          <p:cNvPr id="86" name="Picture 8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7056" y="4361728"/>
            <a:ext cx="727187" cy="716909"/>
          </a:xfrm>
          <a:prstGeom prst="rect">
            <a:avLst/>
          </a:prstGeom>
        </p:spPr>
      </p:pic>
      <p:pic>
        <p:nvPicPr>
          <p:cNvPr id="87" name="Picture 8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04127" y="4278024"/>
            <a:ext cx="883482" cy="870995"/>
          </a:xfrm>
          <a:prstGeom prst="rect">
            <a:avLst/>
          </a:prstGeom>
        </p:spPr>
      </p:pic>
      <p:cxnSp>
        <p:nvCxnSpPr>
          <p:cNvPr id="88" name="Straight Connector 87"/>
          <p:cNvCxnSpPr/>
          <p:nvPr/>
        </p:nvCxnSpPr>
        <p:spPr>
          <a:xfrm>
            <a:off x="1589638" y="4299249"/>
            <a:ext cx="0" cy="1739641"/>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3527148" y="4341291"/>
            <a:ext cx="0" cy="1697599"/>
          </a:xfrm>
          <a:prstGeom prst="line">
            <a:avLst/>
          </a:prstGeom>
        </p:spPr>
        <p:style>
          <a:lnRef idx="1">
            <a:schemeClr val="accent1"/>
          </a:lnRef>
          <a:fillRef idx="0">
            <a:schemeClr val="accent1"/>
          </a:fillRef>
          <a:effectRef idx="0">
            <a:schemeClr val="accent1"/>
          </a:effectRef>
          <a:fontRef idx="minor">
            <a:schemeClr val="tx1"/>
          </a:fontRef>
        </p:style>
      </p:cxnSp>
      <p:pic>
        <p:nvPicPr>
          <p:cNvPr id="90" name="Picture 8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64004" y="4299249"/>
            <a:ext cx="772608" cy="761688"/>
          </a:xfrm>
          <a:prstGeom prst="rect">
            <a:avLst/>
          </a:prstGeom>
        </p:spPr>
      </p:pic>
      <p:sp>
        <p:nvSpPr>
          <p:cNvPr id="91" name="Rounded Rectangle 90"/>
          <p:cNvSpPr/>
          <p:nvPr/>
        </p:nvSpPr>
        <p:spPr>
          <a:xfrm>
            <a:off x="253386" y="4007022"/>
            <a:ext cx="9048557" cy="2031868"/>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2" name="Rounded Rectangle 91"/>
          <p:cNvSpPr/>
          <p:nvPr/>
        </p:nvSpPr>
        <p:spPr>
          <a:xfrm>
            <a:off x="4195278" y="3740738"/>
            <a:ext cx="938922" cy="576664"/>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3" name="TextBox 92"/>
          <p:cNvSpPr txBox="1"/>
          <p:nvPr/>
        </p:nvSpPr>
        <p:spPr>
          <a:xfrm>
            <a:off x="4316335" y="3842175"/>
            <a:ext cx="688522" cy="369332"/>
          </a:xfrm>
          <a:prstGeom prst="rect">
            <a:avLst/>
          </a:prstGeom>
          <a:noFill/>
        </p:spPr>
        <p:txBody>
          <a:bodyPr wrap="none" rtlCol="0">
            <a:spAutoFit/>
          </a:bodyPr>
          <a:lstStyle/>
          <a:p>
            <a:pPr algn="ctr"/>
            <a:r>
              <a:rPr lang="en-IN" b="1" dirty="0">
                <a:solidFill>
                  <a:schemeClr val="bg1"/>
                </a:solidFill>
              </a:rPr>
              <a:t>AATS</a:t>
            </a:r>
          </a:p>
        </p:txBody>
      </p:sp>
      <p:cxnSp>
        <p:nvCxnSpPr>
          <p:cNvPr id="94" name="Straight Connector 93"/>
          <p:cNvCxnSpPr/>
          <p:nvPr/>
        </p:nvCxnSpPr>
        <p:spPr>
          <a:xfrm>
            <a:off x="5377862" y="4341291"/>
            <a:ext cx="0" cy="1697599"/>
          </a:xfrm>
          <a:prstGeom prst="line">
            <a:avLst/>
          </a:prstGeom>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7380691" y="2910406"/>
            <a:ext cx="704039" cy="338554"/>
          </a:xfrm>
          <a:prstGeom prst="rect">
            <a:avLst/>
          </a:prstGeom>
          <a:noFill/>
        </p:spPr>
        <p:txBody>
          <a:bodyPr wrap="none" rtlCol="0">
            <a:spAutoFit/>
          </a:bodyPr>
          <a:lstStyle/>
          <a:p>
            <a:pPr algn="ctr"/>
            <a:r>
              <a:rPr lang="en-IN" sz="1600" b="1" dirty="0"/>
              <a:t>55–80</a:t>
            </a:r>
          </a:p>
        </p:txBody>
      </p:sp>
      <p:sp>
        <p:nvSpPr>
          <p:cNvPr id="105" name="TextBox 104"/>
          <p:cNvSpPr txBox="1"/>
          <p:nvPr/>
        </p:nvSpPr>
        <p:spPr>
          <a:xfrm>
            <a:off x="7234177" y="2628134"/>
            <a:ext cx="997068" cy="307777"/>
          </a:xfrm>
          <a:prstGeom prst="rect">
            <a:avLst/>
          </a:prstGeom>
          <a:noFill/>
        </p:spPr>
        <p:txBody>
          <a:bodyPr wrap="none" rtlCol="0">
            <a:spAutoFit/>
          </a:bodyPr>
          <a:lstStyle/>
          <a:p>
            <a:r>
              <a:rPr lang="en-IN" sz="1400" dirty="0"/>
              <a:t>Age (years)</a:t>
            </a:r>
          </a:p>
        </p:txBody>
      </p:sp>
      <p:sp>
        <p:nvSpPr>
          <p:cNvPr id="106" name="TextBox 105"/>
          <p:cNvSpPr txBox="1"/>
          <p:nvPr/>
        </p:nvSpPr>
        <p:spPr>
          <a:xfrm>
            <a:off x="8264674" y="2627036"/>
            <a:ext cx="1708673" cy="523220"/>
          </a:xfrm>
          <a:prstGeom prst="rect">
            <a:avLst/>
          </a:prstGeom>
          <a:noFill/>
        </p:spPr>
        <p:txBody>
          <a:bodyPr wrap="none" rtlCol="0">
            <a:spAutoFit/>
          </a:bodyPr>
          <a:lstStyle/>
          <a:p>
            <a:pPr algn="ctr"/>
            <a:r>
              <a:rPr lang="en-IN" sz="1400" dirty="0"/>
              <a:t>Current or former </a:t>
            </a:r>
            <a:br>
              <a:rPr lang="en-IN" sz="1400" dirty="0"/>
            </a:br>
            <a:r>
              <a:rPr lang="en-IN" sz="1400" dirty="0"/>
              <a:t>smoking (pack years)</a:t>
            </a:r>
          </a:p>
        </p:txBody>
      </p:sp>
      <p:sp>
        <p:nvSpPr>
          <p:cNvPr id="107" name="TextBox 106"/>
          <p:cNvSpPr txBox="1"/>
          <p:nvPr/>
        </p:nvSpPr>
        <p:spPr>
          <a:xfrm>
            <a:off x="8847943" y="3128227"/>
            <a:ext cx="542136" cy="338554"/>
          </a:xfrm>
          <a:prstGeom prst="rect">
            <a:avLst/>
          </a:prstGeom>
          <a:noFill/>
        </p:spPr>
        <p:txBody>
          <a:bodyPr wrap="none" rtlCol="0">
            <a:spAutoFit/>
          </a:bodyPr>
          <a:lstStyle/>
          <a:p>
            <a:pPr algn="ctr"/>
            <a:r>
              <a:rPr lang="en-IN" sz="1600" b="1" dirty="0"/>
              <a:t>≥ 30</a:t>
            </a:r>
          </a:p>
        </p:txBody>
      </p:sp>
      <p:sp>
        <p:nvSpPr>
          <p:cNvPr id="108" name="TextBox 107"/>
          <p:cNvSpPr txBox="1"/>
          <p:nvPr/>
        </p:nvSpPr>
        <p:spPr>
          <a:xfrm>
            <a:off x="10002385" y="2615364"/>
            <a:ext cx="1810559" cy="523220"/>
          </a:xfrm>
          <a:prstGeom prst="rect">
            <a:avLst/>
          </a:prstGeom>
          <a:noFill/>
        </p:spPr>
        <p:txBody>
          <a:bodyPr wrap="none" rtlCol="0">
            <a:spAutoFit/>
          </a:bodyPr>
          <a:lstStyle/>
          <a:p>
            <a:pPr algn="ctr"/>
            <a:r>
              <a:rPr lang="en-IN" sz="1400" dirty="0"/>
              <a:t>Quit period for former</a:t>
            </a:r>
            <a:br>
              <a:rPr lang="en-IN" sz="1400" dirty="0"/>
            </a:br>
            <a:r>
              <a:rPr lang="en-IN" sz="1400" dirty="0"/>
              <a:t>smokers (years)</a:t>
            </a:r>
          </a:p>
        </p:txBody>
      </p:sp>
      <p:sp>
        <p:nvSpPr>
          <p:cNvPr id="109" name="TextBox 108"/>
          <p:cNvSpPr txBox="1"/>
          <p:nvPr/>
        </p:nvSpPr>
        <p:spPr>
          <a:xfrm>
            <a:off x="10636596" y="3115600"/>
            <a:ext cx="542136" cy="338554"/>
          </a:xfrm>
          <a:prstGeom prst="rect">
            <a:avLst/>
          </a:prstGeom>
          <a:noFill/>
        </p:spPr>
        <p:txBody>
          <a:bodyPr wrap="none" rtlCol="0">
            <a:spAutoFit/>
          </a:bodyPr>
          <a:lstStyle/>
          <a:p>
            <a:pPr algn="ctr"/>
            <a:r>
              <a:rPr lang="en-IN" sz="1600" b="1" dirty="0"/>
              <a:t>&lt; 15</a:t>
            </a:r>
          </a:p>
        </p:txBody>
      </p:sp>
      <p:pic>
        <p:nvPicPr>
          <p:cNvPr id="112" name="Picture 1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84615" y="1970903"/>
            <a:ext cx="769970" cy="759087"/>
          </a:xfrm>
          <a:prstGeom prst="rect">
            <a:avLst/>
          </a:prstGeom>
        </p:spPr>
      </p:pic>
      <p:pic>
        <p:nvPicPr>
          <p:cNvPr id="113" name="Picture 1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27302" y="2006391"/>
            <a:ext cx="727187" cy="716909"/>
          </a:xfrm>
          <a:prstGeom prst="rect">
            <a:avLst/>
          </a:prstGeom>
        </p:spPr>
      </p:pic>
      <p:pic>
        <p:nvPicPr>
          <p:cNvPr id="114" name="Picture 1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65013" y="1918653"/>
            <a:ext cx="883482" cy="870995"/>
          </a:xfrm>
          <a:prstGeom prst="rect">
            <a:avLst/>
          </a:prstGeom>
        </p:spPr>
      </p:pic>
      <p:cxnSp>
        <p:nvCxnSpPr>
          <p:cNvPr id="115" name="Straight Connector 114"/>
          <p:cNvCxnSpPr/>
          <p:nvPr/>
        </p:nvCxnSpPr>
        <p:spPr>
          <a:xfrm>
            <a:off x="8235635" y="1939878"/>
            <a:ext cx="0" cy="156627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9988034" y="1981920"/>
            <a:ext cx="0" cy="1524237"/>
          </a:xfrm>
          <a:prstGeom prst="line">
            <a:avLst/>
          </a:prstGeom>
        </p:spPr>
        <p:style>
          <a:lnRef idx="1">
            <a:schemeClr val="accent1"/>
          </a:lnRef>
          <a:fillRef idx="0">
            <a:schemeClr val="accent1"/>
          </a:fillRef>
          <a:effectRef idx="0">
            <a:schemeClr val="accent1"/>
          </a:effectRef>
          <a:fontRef idx="minor">
            <a:schemeClr val="tx1"/>
          </a:fontRef>
        </p:style>
      </p:cxnSp>
      <p:sp>
        <p:nvSpPr>
          <p:cNvPr id="118" name="Rounded Rectangle 117"/>
          <p:cNvSpPr/>
          <p:nvPr/>
        </p:nvSpPr>
        <p:spPr>
          <a:xfrm>
            <a:off x="7160058" y="1483606"/>
            <a:ext cx="4684507" cy="2031868"/>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9" name="Rounded Rectangle 118"/>
          <p:cNvSpPr/>
          <p:nvPr/>
        </p:nvSpPr>
        <p:spPr>
          <a:xfrm>
            <a:off x="9049112" y="1240423"/>
            <a:ext cx="938922" cy="576664"/>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0" name="TextBox 119"/>
          <p:cNvSpPr txBox="1"/>
          <p:nvPr/>
        </p:nvSpPr>
        <p:spPr>
          <a:xfrm>
            <a:off x="9233744" y="1341860"/>
            <a:ext cx="561371" cy="369332"/>
          </a:xfrm>
          <a:prstGeom prst="rect">
            <a:avLst/>
          </a:prstGeom>
          <a:noFill/>
        </p:spPr>
        <p:txBody>
          <a:bodyPr wrap="none" rtlCol="0">
            <a:spAutoFit/>
          </a:bodyPr>
          <a:lstStyle/>
          <a:p>
            <a:pPr algn="ctr"/>
            <a:r>
              <a:rPr lang="en-IN" b="1" dirty="0">
                <a:solidFill>
                  <a:schemeClr val="bg1"/>
                </a:solidFill>
              </a:rPr>
              <a:t>ALA</a:t>
            </a:r>
          </a:p>
        </p:txBody>
      </p:sp>
      <p:cxnSp>
        <p:nvCxnSpPr>
          <p:cNvPr id="121" name="Straight Connector 120"/>
          <p:cNvCxnSpPr/>
          <p:nvPr/>
        </p:nvCxnSpPr>
        <p:spPr>
          <a:xfrm>
            <a:off x="12114172" y="1981920"/>
            <a:ext cx="0" cy="1524237"/>
          </a:xfrm>
          <a:prstGeom prst="line">
            <a:avLst/>
          </a:prstGeom>
        </p:spPr>
        <p:style>
          <a:lnRef idx="1">
            <a:schemeClr val="accent1"/>
          </a:lnRef>
          <a:fillRef idx="0">
            <a:schemeClr val="accent1"/>
          </a:fillRef>
          <a:effectRef idx="0">
            <a:schemeClr val="accent1"/>
          </a:effectRef>
          <a:fontRef idx="minor">
            <a:schemeClr val="tx1"/>
          </a:fontRef>
        </p:style>
      </p:cxnSp>
      <p:sp>
        <p:nvSpPr>
          <p:cNvPr id="141" name="Rounded Rectangle 140"/>
          <p:cNvSpPr/>
          <p:nvPr/>
        </p:nvSpPr>
        <p:spPr>
          <a:xfrm>
            <a:off x="9470827" y="4004471"/>
            <a:ext cx="2484490" cy="2031868"/>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2" name="TextBox 141"/>
          <p:cNvSpPr txBox="1"/>
          <p:nvPr/>
        </p:nvSpPr>
        <p:spPr>
          <a:xfrm>
            <a:off x="10348307" y="3785224"/>
            <a:ext cx="692818" cy="369332"/>
          </a:xfrm>
          <a:prstGeom prst="rect">
            <a:avLst/>
          </a:prstGeom>
          <a:noFill/>
        </p:spPr>
        <p:txBody>
          <a:bodyPr wrap="none" rtlCol="0">
            <a:spAutoFit/>
          </a:bodyPr>
          <a:lstStyle/>
          <a:p>
            <a:pPr algn="ctr"/>
            <a:r>
              <a:rPr lang="en-IN" b="1" dirty="0">
                <a:solidFill>
                  <a:schemeClr val="bg1"/>
                </a:solidFill>
              </a:rPr>
              <a:t>AAFP</a:t>
            </a:r>
          </a:p>
        </p:txBody>
      </p:sp>
      <p:sp>
        <p:nvSpPr>
          <p:cNvPr id="6" name="Rectangle 5"/>
          <p:cNvSpPr/>
          <p:nvPr/>
        </p:nvSpPr>
        <p:spPr>
          <a:xfrm>
            <a:off x="9523899" y="4382206"/>
            <a:ext cx="2341634" cy="1477328"/>
          </a:xfrm>
          <a:prstGeom prst="rect">
            <a:avLst/>
          </a:prstGeom>
        </p:spPr>
        <p:txBody>
          <a:bodyPr wrap="square">
            <a:spAutoFit/>
          </a:bodyPr>
          <a:lstStyle/>
          <a:p>
            <a:r>
              <a:rPr lang="en-IN" b="1" dirty="0"/>
              <a:t>LC screening with LDCT not supported currently due to initial concerns about relying on one study alone</a:t>
            </a:r>
          </a:p>
        </p:txBody>
      </p:sp>
      <p:sp>
        <p:nvSpPr>
          <p:cNvPr id="145" name="TextBox 144"/>
          <p:cNvSpPr txBox="1"/>
          <p:nvPr/>
        </p:nvSpPr>
        <p:spPr>
          <a:xfrm>
            <a:off x="491353" y="6088816"/>
            <a:ext cx="11209293" cy="553998"/>
          </a:xfrm>
          <a:prstGeom prst="rect">
            <a:avLst/>
          </a:prstGeom>
          <a:noFill/>
        </p:spPr>
        <p:txBody>
          <a:bodyPr wrap="square" rtlCol="0">
            <a:spAutoFit/>
          </a:bodyPr>
          <a:lstStyle/>
          <a:p>
            <a:r>
              <a:rPr lang="en-GB" sz="1000" dirty="0"/>
              <a:t>ACCP: American College of Chest Physicians; ATS: American Thoracic Society; IASCLC: International Association for the Study of Lung Cancer; ACS: American Cancer Society; ASCO: American Society of Clinical Oncology; ALA: American Lung Association; AATS: American Association of Thoracic Surgery; AAFP: American Academy of Family Physicians</a:t>
            </a:r>
          </a:p>
          <a:p>
            <a:r>
              <a:rPr lang="en-IN" sz="1000" dirty="0"/>
              <a:t>1. </a:t>
            </a:r>
            <a:r>
              <a:rPr lang="en-GB" sz="1000" dirty="0" err="1"/>
              <a:t>Ramaswamy</a:t>
            </a:r>
            <a:r>
              <a:rPr lang="en-GB" sz="1000" dirty="0"/>
              <a:t>, </a:t>
            </a:r>
            <a:r>
              <a:rPr lang="en-GB" sz="1000" dirty="0" err="1"/>
              <a:t>Anuradha</a:t>
            </a:r>
            <a:r>
              <a:rPr lang="en-GB" sz="1000" dirty="0"/>
              <a:t>. “Lung Cancer Screening: Review and 2021 Update.” Current pulmonology reports vol. 11,1 (2022): 15-28. doi:10.1007/s13665-021-00283-1</a:t>
            </a:r>
            <a:endParaRPr lang="en-IN" sz="1000" dirty="0"/>
          </a:p>
        </p:txBody>
      </p:sp>
    </p:spTree>
    <p:extLst>
      <p:ext uri="{BB962C8B-B14F-4D97-AF65-F5344CB8AC3E}">
        <p14:creationId xmlns:p14="http://schemas.microsoft.com/office/powerpoint/2010/main" val="4132777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ectangle 66"/>
          <p:cNvSpPr/>
          <p:nvPr/>
        </p:nvSpPr>
        <p:spPr>
          <a:xfrm>
            <a:off x="0" y="0"/>
            <a:ext cx="12192000" cy="101703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p:cNvSpPr txBox="1"/>
          <p:nvPr/>
        </p:nvSpPr>
        <p:spPr>
          <a:xfrm>
            <a:off x="2093305" y="109300"/>
            <a:ext cx="8084842" cy="830997"/>
          </a:xfrm>
          <a:prstGeom prst="rect">
            <a:avLst/>
          </a:prstGeom>
          <a:noFill/>
        </p:spPr>
        <p:txBody>
          <a:bodyPr wrap="none" rtlCol="0">
            <a:spAutoFit/>
          </a:bodyPr>
          <a:lstStyle/>
          <a:p>
            <a:pPr algn="ctr"/>
            <a:r>
              <a:rPr lang="en-IN" sz="2400" b="1" dirty="0">
                <a:solidFill>
                  <a:schemeClr val="bg1"/>
                </a:solidFill>
              </a:rPr>
              <a:t>Components of a high-quality lung cancer screening program: </a:t>
            </a:r>
            <a:br>
              <a:rPr lang="en-IN" sz="2400" b="1" dirty="0">
                <a:solidFill>
                  <a:schemeClr val="bg1"/>
                </a:solidFill>
              </a:rPr>
            </a:br>
            <a:r>
              <a:rPr lang="en-IN" sz="2400" b="1" dirty="0">
                <a:solidFill>
                  <a:schemeClr val="bg1"/>
                </a:solidFill>
              </a:rPr>
              <a:t>combined ACCP and ATS policy statement </a:t>
            </a:r>
            <a:r>
              <a:rPr lang="en-IN" sz="2400" b="1" baseline="30000" dirty="0">
                <a:solidFill>
                  <a:schemeClr val="bg1"/>
                </a:solidFill>
              </a:rPr>
              <a:t>1</a:t>
            </a:r>
          </a:p>
        </p:txBody>
      </p:sp>
      <p:sp>
        <p:nvSpPr>
          <p:cNvPr id="7" name="TextBox 6"/>
          <p:cNvSpPr txBox="1"/>
          <p:nvPr/>
        </p:nvSpPr>
        <p:spPr>
          <a:xfrm>
            <a:off x="531080" y="6246191"/>
            <a:ext cx="11209293" cy="400110"/>
          </a:xfrm>
          <a:prstGeom prst="rect">
            <a:avLst/>
          </a:prstGeom>
          <a:noFill/>
        </p:spPr>
        <p:txBody>
          <a:bodyPr wrap="square" rtlCol="0">
            <a:spAutoFit/>
          </a:bodyPr>
          <a:lstStyle/>
          <a:p>
            <a:r>
              <a:rPr lang="en-GB" sz="1000" dirty="0"/>
              <a:t>ACCP: American College of Chest Physicians; ATS: American Thoracic Society; LC: Lung Cancer; CT scan: </a:t>
            </a:r>
            <a:r>
              <a:rPr lang="en-IN" sz="1000" dirty="0"/>
              <a:t>Computed Tomography</a:t>
            </a:r>
          </a:p>
          <a:p>
            <a:r>
              <a:rPr lang="en-IN" sz="1000" dirty="0"/>
              <a:t>1. </a:t>
            </a:r>
            <a:r>
              <a:rPr lang="en-GB" sz="1000" dirty="0" err="1"/>
              <a:t>Ramaswamy</a:t>
            </a:r>
            <a:r>
              <a:rPr lang="en-GB" sz="1000" dirty="0"/>
              <a:t>, </a:t>
            </a:r>
            <a:r>
              <a:rPr lang="en-GB" sz="1000" dirty="0" err="1"/>
              <a:t>Anuradha</a:t>
            </a:r>
            <a:r>
              <a:rPr lang="en-GB" sz="1000" dirty="0"/>
              <a:t>. “Lung Cancer Screening: Review and 2021 Update.” Current pulmonology reports vol. 11,1 (2022): 15-28. doi:10.1007/s13665-021-00283-1</a:t>
            </a:r>
            <a:endParaRPr lang="en-IN" sz="1000" dirty="0"/>
          </a:p>
        </p:txBody>
      </p:sp>
      <p:grpSp>
        <p:nvGrpSpPr>
          <p:cNvPr id="36" name="Group 35"/>
          <p:cNvGrpSpPr/>
          <p:nvPr/>
        </p:nvGrpSpPr>
        <p:grpSpPr>
          <a:xfrm>
            <a:off x="4814371" y="2919470"/>
            <a:ext cx="2291509" cy="1222872"/>
            <a:chOff x="4814371" y="2919470"/>
            <a:chExt cx="2291509" cy="1222872"/>
          </a:xfrm>
        </p:grpSpPr>
        <p:sp>
          <p:nvSpPr>
            <p:cNvPr id="3" name="Rounded Rectangle 2"/>
            <p:cNvSpPr/>
            <p:nvPr/>
          </p:nvSpPr>
          <p:spPr>
            <a:xfrm>
              <a:off x="4814371" y="2919470"/>
              <a:ext cx="2291509" cy="1222872"/>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extBox 1"/>
            <p:cNvSpPr txBox="1"/>
            <p:nvPr/>
          </p:nvSpPr>
          <p:spPr>
            <a:xfrm>
              <a:off x="4980667" y="3067383"/>
              <a:ext cx="1959959" cy="923330"/>
            </a:xfrm>
            <a:prstGeom prst="rect">
              <a:avLst/>
            </a:prstGeom>
            <a:noFill/>
          </p:spPr>
          <p:txBody>
            <a:bodyPr wrap="none" rtlCol="0">
              <a:spAutoFit/>
            </a:bodyPr>
            <a:lstStyle/>
            <a:p>
              <a:pPr algn="ctr"/>
              <a:r>
                <a:rPr lang="en-IN" b="1" dirty="0">
                  <a:solidFill>
                    <a:schemeClr val="bg1"/>
                  </a:solidFill>
                </a:rPr>
                <a:t>Components of</a:t>
              </a:r>
              <a:br>
                <a:rPr lang="en-IN" b="1" dirty="0">
                  <a:solidFill>
                    <a:schemeClr val="bg1"/>
                  </a:solidFill>
                </a:rPr>
              </a:br>
              <a:r>
                <a:rPr lang="en-IN" b="1" dirty="0">
                  <a:solidFill>
                    <a:schemeClr val="bg1"/>
                  </a:solidFill>
                </a:rPr>
                <a:t>a high quality LC</a:t>
              </a:r>
            </a:p>
            <a:p>
              <a:pPr algn="ctr"/>
              <a:r>
                <a:rPr lang="en-IN" b="1" dirty="0">
                  <a:solidFill>
                    <a:schemeClr val="bg1"/>
                  </a:solidFill>
                </a:rPr>
                <a:t>screening program</a:t>
              </a:r>
            </a:p>
          </p:txBody>
        </p:sp>
      </p:grpSp>
      <p:grpSp>
        <p:nvGrpSpPr>
          <p:cNvPr id="9" name="Group 8"/>
          <p:cNvGrpSpPr/>
          <p:nvPr/>
        </p:nvGrpSpPr>
        <p:grpSpPr>
          <a:xfrm>
            <a:off x="881350" y="1696598"/>
            <a:ext cx="3933021" cy="1214970"/>
            <a:chOff x="881350" y="1696598"/>
            <a:chExt cx="3933021" cy="1214970"/>
          </a:xfrm>
        </p:grpSpPr>
        <p:sp>
          <p:nvSpPr>
            <p:cNvPr id="5" name="Rounded Rectangle 4"/>
            <p:cNvSpPr/>
            <p:nvPr/>
          </p:nvSpPr>
          <p:spPr>
            <a:xfrm>
              <a:off x="881350" y="1696598"/>
              <a:ext cx="3095739" cy="877685"/>
            </a:xfrm>
            <a:prstGeom prst="round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Box 3"/>
            <p:cNvSpPr txBox="1"/>
            <p:nvPr/>
          </p:nvSpPr>
          <p:spPr>
            <a:xfrm>
              <a:off x="1631480" y="1796149"/>
              <a:ext cx="2481713" cy="646331"/>
            </a:xfrm>
            <a:prstGeom prst="rect">
              <a:avLst/>
            </a:prstGeom>
            <a:noFill/>
          </p:spPr>
          <p:txBody>
            <a:bodyPr wrap="square" rtlCol="0">
              <a:spAutoFit/>
            </a:bodyPr>
            <a:lstStyle/>
            <a:p>
              <a:r>
                <a:rPr lang="en-IN" b="1" dirty="0"/>
                <a:t>Who is Offered Lung Cancer Screening?</a:t>
              </a:r>
            </a:p>
          </p:txBody>
        </p:sp>
        <p:cxnSp>
          <p:nvCxnSpPr>
            <p:cNvPr id="35" name="Straight Arrow Connector 34"/>
            <p:cNvCxnSpPr/>
            <p:nvPr/>
          </p:nvCxnSpPr>
          <p:spPr>
            <a:xfrm flipH="1" flipV="1">
              <a:off x="4018091" y="2096945"/>
              <a:ext cx="796280" cy="814623"/>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926840" y="1734815"/>
              <a:ext cx="755335" cy="769441"/>
            </a:xfrm>
            <a:prstGeom prst="rect">
              <a:avLst/>
            </a:prstGeom>
            <a:noFill/>
          </p:spPr>
          <p:txBody>
            <a:bodyPr wrap="none" rtlCol="0">
              <a:spAutoFit/>
            </a:bodyPr>
            <a:lstStyle/>
            <a:p>
              <a:r>
                <a:rPr lang="en-IN" sz="4400" b="1" dirty="0">
                  <a:solidFill>
                    <a:srgbClr val="0070C0"/>
                  </a:solidFill>
                </a:rPr>
                <a:t>01</a:t>
              </a:r>
              <a:endParaRPr lang="en-IN" b="1" dirty="0">
                <a:solidFill>
                  <a:srgbClr val="0070C0"/>
                </a:solidFill>
              </a:endParaRPr>
            </a:p>
          </p:txBody>
        </p:sp>
      </p:grpSp>
      <p:grpSp>
        <p:nvGrpSpPr>
          <p:cNvPr id="10" name="Group 9"/>
          <p:cNvGrpSpPr/>
          <p:nvPr/>
        </p:nvGrpSpPr>
        <p:grpSpPr>
          <a:xfrm>
            <a:off x="881350" y="2809302"/>
            <a:ext cx="3850729" cy="877685"/>
            <a:chOff x="881350" y="2809302"/>
            <a:chExt cx="3850729" cy="877685"/>
          </a:xfrm>
        </p:grpSpPr>
        <p:sp>
          <p:nvSpPr>
            <p:cNvPr id="19" name="Rounded Rectangle 18"/>
            <p:cNvSpPr/>
            <p:nvPr/>
          </p:nvSpPr>
          <p:spPr>
            <a:xfrm>
              <a:off x="881350" y="2809302"/>
              <a:ext cx="3095739" cy="877685"/>
            </a:xfrm>
            <a:prstGeom prst="round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p:cNvSpPr txBox="1"/>
            <p:nvPr/>
          </p:nvSpPr>
          <p:spPr>
            <a:xfrm>
              <a:off x="1635274" y="2925983"/>
              <a:ext cx="2165721" cy="646331"/>
            </a:xfrm>
            <a:prstGeom prst="rect">
              <a:avLst/>
            </a:prstGeom>
            <a:noFill/>
          </p:spPr>
          <p:txBody>
            <a:bodyPr wrap="none" rtlCol="0">
              <a:spAutoFit/>
            </a:bodyPr>
            <a:lstStyle/>
            <a:p>
              <a:r>
                <a:rPr lang="en-IN" b="1" dirty="0"/>
                <a:t>How often, and for </a:t>
              </a:r>
              <a:br>
                <a:rPr lang="en-IN" b="1" dirty="0"/>
              </a:br>
              <a:r>
                <a:rPr lang="en-IN" b="1" dirty="0"/>
                <a:t>how long, to screen?</a:t>
              </a:r>
            </a:p>
          </p:txBody>
        </p:sp>
        <p:cxnSp>
          <p:nvCxnSpPr>
            <p:cNvPr id="52" name="Straight Arrow Connector 51"/>
            <p:cNvCxnSpPr>
              <a:endCxn id="19" idx="3"/>
            </p:cNvCxnSpPr>
            <p:nvPr/>
          </p:nvCxnSpPr>
          <p:spPr>
            <a:xfrm flipH="1" flipV="1">
              <a:off x="3977089" y="3248145"/>
              <a:ext cx="754990" cy="2008"/>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921699" y="2857914"/>
              <a:ext cx="755335" cy="769441"/>
            </a:xfrm>
            <a:prstGeom prst="rect">
              <a:avLst/>
            </a:prstGeom>
            <a:noFill/>
          </p:spPr>
          <p:txBody>
            <a:bodyPr wrap="none" rtlCol="0">
              <a:spAutoFit/>
            </a:bodyPr>
            <a:lstStyle/>
            <a:p>
              <a:r>
                <a:rPr lang="en-IN" sz="4400" b="1" dirty="0">
                  <a:solidFill>
                    <a:srgbClr val="0070C0"/>
                  </a:solidFill>
                </a:rPr>
                <a:t>02</a:t>
              </a:r>
              <a:endParaRPr lang="en-IN" b="1" dirty="0">
                <a:solidFill>
                  <a:srgbClr val="0070C0"/>
                </a:solidFill>
              </a:endParaRPr>
            </a:p>
          </p:txBody>
        </p:sp>
      </p:grpSp>
      <p:grpSp>
        <p:nvGrpSpPr>
          <p:cNvPr id="11" name="Group 10"/>
          <p:cNvGrpSpPr/>
          <p:nvPr/>
        </p:nvGrpSpPr>
        <p:grpSpPr>
          <a:xfrm>
            <a:off x="881350" y="3830655"/>
            <a:ext cx="3802657" cy="974166"/>
            <a:chOff x="881350" y="3830655"/>
            <a:chExt cx="3802657" cy="974166"/>
          </a:xfrm>
        </p:grpSpPr>
        <p:sp>
          <p:nvSpPr>
            <p:cNvPr id="21" name="Rounded Rectangle 20"/>
            <p:cNvSpPr/>
            <p:nvPr/>
          </p:nvSpPr>
          <p:spPr>
            <a:xfrm>
              <a:off x="881350" y="3927136"/>
              <a:ext cx="3095739" cy="877685"/>
            </a:xfrm>
            <a:prstGeom prst="round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TextBox 21"/>
            <p:cNvSpPr txBox="1"/>
            <p:nvPr/>
          </p:nvSpPr>
          <p:spPr>
            <a:xfrm>
              <a:off x="1631480" y="4030519"/>
              <a:ext cx="2033890" cy="646331"/>
            </a:xfrm>
            <a:prstGeom prst="rect">
              <a:avLst/>
            </a:prstGeom>
            <a:noFill/>
          </p:spPr>
          <p:txBody>
            <a:bodyPr wrap="none" rtlCol="0">
              <a:spAutoFit/>
            </a:bodyPr>
            <a:lstStyle/>
            <a:p>
              <a:r>
                <a:rPr lang="en-IN" b="1" dirty="0"/>
                <a:t>How the CT Scan is </a:t>
              </a:r>
              <a:br>
                <a:rPr lang="en-IN" b="1" dirty="0"/>
              </a:br>
              <a:r>
                <a:rPr lang="en-IN" b="1" dirty="0"/>
                <a:t>Performed?</a:t>
              </a:r>
            </a:p>
          </p:txBody>
        </p:sp>
        <p:cxnSp>
          <p:nvCxnSpPr>
            <p:cNvPr id="53" name="Straight Arrow Connector 52"/>
            <p:cNvCxnSpPr/>
            <p:nvPr/>
          </p:nvCxnSpPr>
          <p:spPr>
            <a:xfrm flipH="1">
              <a:off x="4042271" y="3830655"/>
              <a:ext cx="641736" cy="372286"/>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957436" y="3968963"/>
              <a:ext cx="755335" cy="769441"/>
            </a:xfrm>
            <a:prstGeom prst="rect">
              <a:avLst/>
            </a:prstGeom>
            <a:noFill/>
          </p:spPr>
          <p:txBody>
            <a:bodyPr wrap="none" rtlCol="0">
              <a:spAutoFit/>
            </a:bodyPr>
            <a:lstStyle/>
            <a:p>
              <a:r>
                <a:rPr lang="en-IN" sz="4400" b="1" dirty="0">
                  <a:solidFill>
                    <a:srgbClr val="0070C0"/>
                  </a:solidFill>
                </a:rPr>
                <a:t>03</a:t>
              </a:r>
              <a:endParaRPr lang="en-IN" b="1" dirty="0">
                <a:solidFill>
                  <a:srgbClr val="0070C0"/>
                </a:solidFill>
              </a:endParaRPr>
            </a:p>
          </p:txBody>
        </p:sp>
      </p:grpSp>
      <p:grpSp>
        <p:nvGrpSpPr>
          <p:cNvPr id="12" name="Group 11"/>
          <p:cNvGrpSpPr/>
          <p:nvPr/>
        </p:nvGrpSpPr>
        <p:grpSpPr>
          <a:xfrm>
            <a:off x="881350" y="4290255"/>
            <a:ext cx="4258454" cy="1630972"/>
            <a:chOff x="881350" y="4290255"/>
            <a:chExt cx="4258454" cy="1630972"/>
          </a:xfrm>
        </p:grpSpPr>
        <p:sp>
          <p:nvSpPr>
            <p:cNvPr id="23" name="Rounded Rectangle 22"/>
            <p:cNvSpPr/>
            <p:nvPr/>
          </p:nvSpPr>
          <p:spPr>
            <a:xfrm>
              <a:off x="881350" y="5043542"/>
              <a:ext cx="3095739" cy="877685"/>
            </a:xfrm>
            <a:prstGeom prst="round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TextBox 23"/>
            <p:cNvSpPr txBox="1"/>
            <p:nvPr/>
          </p:nvSpPr>
          <p:spPr>
            <a:xfrm>
              <a:off x="1677034" y="5159218"/>
              <a:ext cx="1461490" cy="646331"/>
            </a:xfrm>
            <a:prstGeom prst="rect">
              <a:avLst/>
            </a:prstGeom>
            <a:noFill/>
          </p:spPr>
          <p:txBody>
            <a:bodyPr wrap="none" rtlCol="0">
              <a:spAutoFit/>
            </a:bodyPr>
            <a:lstStyle/>
            <a:p>
              <a:r>
                <a:rPr lang="en-US" b="1" dirty="0"/>
                <a:t>Lung Nodule </a:t>
              </a:r>
              <a:br>
                <a:rPr lang="en-US" b="1" dirty="0"/>
              </a:br>
              <a:r>
                <a:rPr lang="en-US" b="1" dirty="0"/>
                <a:t>Identification</a:t>
              </a:r>
            </a:p>
          </p:txBody>
        </p:sp>
        <p:cxnSp>
          <p:nvCxnSpPr>
            <p:cNvPr id="45" name="Straight Arrow Connector 44"/>
            <p:cNvCxnSpPr/>
            <p:nvPr/>
          </p:nvCxnSpPr>
          <p:spPr>
            <a:xfrm flipH="1">
              <a:off x="4026190" y="4290255"/>
              <a:ext cx="1113614" cy="750791"/>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957436" y="5088704"/>
              <a:ext cx="755335" cy="769441"/>
            </a:xfrm>
            <a:prstGeom prst="rect">
              <a:avLst/>
            </a:prstGeom>
            <a:noFill/>
          </p:spPr>
          <p:txBody>
            <a:bodyPr wrap="none" rtlCol="0">
              <a:spAutoFit/>
            </a:bodyPr>
            <a:lstStyle/>
            <a:p>
              <a:r>
                <a:rPr lang="en-IN" sz="4400" b="1" dirty="0">
                  <a:solidFill>
                    <a:srgbClr val="0070C0"/>
                  </a:solidFill>
                </a:rPr>
                <a:t>04</a:t>
              </a:r>
              <a:endParaRPr lang="en-IN" b="1" dirty="0">
                <a:solidFill>
                  <a:srgbClr val="0070C0"/>
                </a:solidFill>
              </a:endParaRPr>
            </a:p>
          </p:txBody>
        </p:sp>
      </p:grpSp>
      <p:grpSp>
        <p:nvGrpSpPr>
          <p:cNvPr id="14" name="Group 13"/>
          <p:cNvGrpSpPr/>
          <p:nvPr/>
        </p:nvGrpSpPr>
        <p:grpSpPr>
          <a:xfrm>
            <a:off x="4393895" y="4221161"/>
            <a:ext cx="3095739" cy="1679148"/>
            <a:chOff x="4393895" y="4221161"/>
            <a:chExt cx="3095739" cy="1679148"/>
          </a:xfrm>
        </p:grpSpPr>
        <p:sp>
          <p:nvSpPr>
            <p:cNvPr id="25" name="Rounded Rectangle 24"/>
            <p:cNvSpPr/>
            <p:nvPr/>
          </p:nvSpPr>
          <p:spPr>
            <a:xfrm>
              <a:off x="4393895" y="5022624"/>
              <a:ext cx="3095739" cy="877685"/>
            </a:xfrm>
            <a:prstGeom prst="round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TextBox 25"/>
            <p:cNvSpPr txBox="1"/>
            <p:nvPr/>
          </p:nvSpPr>
          <p:spPr>
            <a:xfrm>
              <a:off x="5396097" y="5175019"/>
              <a:ext cx="1136850" cy="646331"/>
            </a:xfrm>
            <a:prstGeom prst="rect">
              <a:avLst/>
            </a:prstGeom>
            <a:noFill/>
          </p:spPr>
          <p:txBody>
            <a:bodyPr wrap="none" rtlCol="0">
              <a:spAutoFit/>
            </a:bodyPr>
            <a:lstStyle/>
            <a:p>
              <a:r>
                <a:rPr lang="en-US" b="1" dirty="0"/>
                <a:t>Data </a:t>
              </a:r>
              <a:br>
                <a:rPr lang="en-US" b="1" dirty="0"/>
              </a:br>
              <a:r>
                <a:rPr lang="en-US" b="1" dirty="0"/>
                <a:t>Collection</a:t>
              </a:r>
            </a:p>
          </p:txBody>
        </p:sp>
        <p:cxnSp>
          <p:nvCxnSpPr>
            <p:cNvPr id="41" name="Straight Arrow Connector 40"/>
            <p:cNvCxnSpPr>
              <a:endCxn id="25" idx="0"/>
            </p:cNvCxnSpPr>
            <p:nvPr/>
          </p:nvCxnSpPr>
          <p:spPr>
            <a:xfrm>
              <a:off x="5935338" y="4221161"/>
              <a:ext cx="6427" cy="801463"/>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4647415" y="5097662"/>
              <a:ext cx="755335" cy="769441"/>
            </a:xfrm>
            <a:prstGeom prst="rect">
              <a:avLst/>
            </a:prstGeom>
            <a:noFill/>
          </p:spPr>
          <p:txBody>
            <a:bodyPr wrap="none" rtlCol="0">
              <a:spAutoFit/>
            </a:bodyPr>
            <a:lstStyle/>
            <a:p>
              <a:r>
                <a:rPr lang="en-IN" sz="4400" b="1" dirty="0">
                  <a:solidFill>
                    <a:srgbClr val="0070C0"/>
                  </a:solidFill>
                </a:rPr>
                <a:t>05</a:t>
              </a:r>
              <a:endParaRPr lang="en-IN" b="1" dirty="0">
                <a:solidFill>
                  <a:srgbClr val="0070C0"/>
                </a:solidFill>
              </a:endParaRPr>
            </a:p>
          </p:txBody>
        </p:sp>
      </p:grpSp>
      <p:grpSp>
        <p:nvGrpSpPr>
          <p:cNvPr id="15" name="Group 14"/>
          <p:cNvGrpSpPr/>
          <p:nvPr/>
        </p:nvGrpSpPr>
        <p:grpSpPr>
          <a:xfrm>
            <a:off x="6675605" y="4267230"/>
            <a:ext cx="4737870" cy="1633079"/>
            <a:chOff x="6675605" y="4267230"/>
            <a:chExt cx="4737870" cy="1633079"/>
          </a:xfrm>
        </p:grpSpPr>
        <p:sp>
          <p:nvSpPr>
            <p:cNvPr id="33" name="Rounded Rectangle 32"/>
            <p:cNvSpPr/>
            <p:nvPr/>
          </p:nvSpPr>
          <p:spPr>
            <a:xfrm>
              <a:off x="7893587" y="5022624"/>
              <a:ext cx="3519888" cy="877685"/>
            </a:xfrm>
            <a:prstGeom prst="round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TextBox 33"/>
            <p:cNvSpPr txBox="1"/>
            <p:nvPr/>
          </p:nvSpPr>
          <p:spPr>
            <a:xfrm>
              <a:off x="8725122" y="5151525"/>
              <a:ext cx="1249701" cy="646331"/>
            </a:xfrm>
            <a:prstGeom prst="rect">
              <a:avLst/>
            </a:prstGeom>
            <a:noFill/>
          </p:spPr>
          <p:txBody>
            <a:bodyPr wrap="none" rtlCol="0">
              <a:spAutoFit/>
            </a:bodyPr>
            <a:lstStyle/>
            <a:p>
              <a:r>
                <a:rPr lang="en-US" b="1" dirty="0"/>
                <a:t>Structured </a:t>
              </a:r>
              <a:br>
                <a:rPr lang="en-US" b="1" dirty="0"/>
              </a:br>
              <a:r>
                <a:rPr lang="en-US" b="1" dirty="0"/>
                <a:t>Reporting</a:t>
              </a:r>
            </a:p>
          </p:txBody>
        </p:sp>
        <p:cxnSp>
          <p:nvCxnSpPr>
            <p:cNvPr id="38" name="Straight Arrow Connector 37"/>
            <p:cNvCxnSpPr/>
            <p:nvPr/>
          </p:nvCxnSpPr>
          <p:spPr>
            <a:xfrm>
              <a:off x="6675605" y="4267230"/>
              <a:ext cx="1168881" cy="752797"/>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7986832" y="5063882"/>
              <a:ext cx="755335" cy="769441"/>
            </a:xfrm>
            <a:prstGeom prst="rect">
              <a:avLst/>
            </a:prstGeom>
            <a:noFill/>
          </p:spPr>
          <p:txBody>
            <a:bodyPr wrap="none" rtlCol="0">
              <a:spAutoFit/>
            </a:bodyPr>
            <a:lstStyle/>
            <a:p>
              <a:r>
                <a:rPr lang="en-IN" sz="4400" b="1" dirty="0">
                  <a:solidFill>
                    <a:srgbClr val="0070C0"/>
                  </a:solidFill>
                </a:rPr>
                <a:t>09</a:t>
              </a:r>
              <a:endParaRPr lang="en-IN" b="1" dirty="0">
                <a:solidFill>
                  <a:srgbClr val="0070C0"/>
                </a:solidFill>
              </a:endParaRPr>
            </a:p>
          </p:txBody>
        </p:sp>
      </p:grpSp>
      <p:grpSp>
        <p:nvGrpSpPr>
          <p:cNvPr id="18" name="Group 17"/>
          <p:cNvGrpSpPr/>
          <p:nvPr/>
        </p:nvGrpSpPr>
        <p:grpSpPr>
          <a:xfrm>
            <a:off x="7105880" y="1675680"/>
            <a:ext cx="4307595" cy="1243790"/>
            <a:chOff x="7105880" y="1675680"/>
            <a:chExt cx="4307595" cy="1243790"/>
          </a:xfrm>
        </p:grpSpPr>
        <p:sp>
          <p:nvSpPr>
            <p:cNvPr id="27" name="Rounded Rectangle 26"/>
            <p:cNvSpPr/>
            <p:nvPr/>
          </p:nvSpPr>
          <p:spPr>
            <a:xfrm>
              <a:off x="7893587" y="1675680"/>
              <a:ext cx="3519888" cy="877685"/>
            </a:xfrm>
            <a:prstGeom prst="round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 name="TextBox 27"/>
            <p:cNvSpPr txBox="1"/>
            <p:nvPr/>
          </p:nvSpPr>
          <p:spPr>
            <a:xfrm>
              <a:off x="8592276" y="1797883"/>
              <a:ext cx="2539391" cy="646331"/>
            </a:xfrm>
            <a:prstGeom prst="rect">
              <a:avLst/>
            </a:prstGeom>
            <a:noFill/>
          </p:spPr>
          <p:txBody>
            <a:bodyPr wrap="square" rtlCol="0">
              <a:spAutoFit/>
            </a:bodyPr>
            <a:lstStyle/>
            <a:p>
              <a:r>
                <a:rPr lang="en-US" b="1" dirty="0"/>
                <a:t>Lung Nodule </a:t>
              </a:r>
              <a:br>
                <a:rPr lang="en-US" b="1" dirty="0"/>
              </a:br>
              <a:r>
                <a:rPr lang="en-US" b="1" dirty="0"/>
                <a:t>Management Algorithms</a:t>
              </a:r>
            </a:p>
          </p:txBody>
        </p:sp>
        <p:cxnSp>
          <p:nvCxnSpPr>
            <p:cNvPr id="13" name="Straight Arrow Connector 12"/>
            <p:cNvCxnSpPr/>
            <p:nvPr/>
          </p:nvCxnSpPr>
          <p:spPr>
            <a:xfrm flipV="1">
              <a:off x="7105880" y="2041785"/>
              <a:ext cx="738606" cy="877685"/>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7945859" y="1724255"/>
              <a:ext cx="755335" cy="769441"/>
            </a:xfrm>
            <a:prstGeom prst="rect">
              <a:avLst/>
            </a:prstGeom>
            <a:noFill/>
          </p:spPr>
          <p:txBody>
            <a:bodyPr wrap="none" rtlCol="0">
              <a:spAutoFit/>
            </a:bodyPr>
            <a:lstStyle/>
            <a:p>
              <a:r>
                <a:rPr lang="en-IN" sz="4400" b="1" dirty="0">
                  <a:solidFill>
                    <a:srgbClr val="0070C0"/>
                  </a:solidFill>
                </a:rPr>
                <a:t>06</a:t>
              </a:r>
              <a:endParaRPr lang="en-IN" b="1" dirty="0">
                <a:solidFill>
                  <a:srgbClr val="0070C0"/>
                </a:solidFill>
              </a:endParaRPr>
            </a:p>
          </p:txBody>
        </p:sp>
      </p:grpSp>
      <p:grpSp>
        <p:nvGrpSpPr>
          <p:cNvPr id="17" name="Group 16"/>
          <p:cNvGrpSpPr/>
          <p:nvPr/>
        </p:nvGrpSpPr>
        <p:grpSpPr>
          <a:xfrm>
            <a:off x="7182080" y="2788384"/>
            <a:ext cx="4231395" cy="877685"/>
            <a:chOff x="7182080" y="2788384"/>
            <a:chExt cx="4231395" cy="877685"/>
          </a:xfrm>
        </p:grpSpPr>
        <p:sp>
          <p:nvSpPr>
            <p:cNvPr id="29" name="Rounded Rectangle 28"/>
            <p:cNvSpPr/>
            <p:nvPr/>
          </p:nvSpPr>
          <p:spPr>
            <a:xfrm>
              <a:off x="7893587" y="2788384"/>
              <a:ext cx="3519888" cy="877685"/>
            </a:xfrm>
            <a:prstGeom prst="round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TextBox 29"/>
            <p:cNvSpPr txBox="1"/>
            <p:nvPr/>
          </p:nvSpPr>
          <p:spPr>
            <a:xfrm>
              <a:off x="8603293" y="2906135"/>
              <a:ext cx="2024400" cy="646331"/>
            </a:xfrm>
            <a:prstGeom prst="rect">
              <a:avLst/>
            </a:prstGeom>
            <a:noFill/>
          </p:spPr>
          <p:txBody>
            <a:bodyPr wrap="none" rtlCol="0">
              <a:spAutoFit/>
            </a:bodyPr>
            <a:lstStyle/>
            <a:p>
              <a:r>
                <a:rPr lang="en-US" b="1" dirty="0"/>
                <a:t>Smoking Cessation </a:t>
              </a:r>
              <a:br>
                <a:rPr lang="en-US" b="1" dirty="0"/>
              </a:br>
              <a:r>
                <a:rPr lang="en-US" b="1" dirty="0"/>
                <a:t>Programs</a:t>
              </a:r>
            </a:p>
          </p:txBody>
        </p:sp>
        <p:cxnSp>
          <p:nvCxnSpPr>
            <p:cNvPr id="47" name="Straight Arrow Connector 46"/>
            <p:cNvCxnSpPr>
              <a:endCxn id="29" idx="1"/>
            </p:cNvCxnSpPr>
            <p:nvPr/>
          </p:nvCxnSpPr>
          <p:spPr>
            <a:xfrm>
              <a:off x="7182080" y="3227226"/>
              <a:ext cx="711507" cy="1"/>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7969787" y="2842505"/>
              <a:ext cx="755335" cy="769441"/>
            </a:xfrm>
            <a:prstGeom prst="rect">
              <a:avLst/>
            </a:prstGeom>
            <a:noFill/>
          </p:spPr>
          <p:txBody>
            <a:bodyPr wrap="none" rtlCol="0">
              <a:spAutoFit/>
            </a:bodyPr>
            <a:lstStyle/>
            <a:p>
              <a:r>
                <a:rPr lang="en-IN" sz="4400" b="1" dirty="0">
                  <a:solidFill>
                    <a:srgbClr val="0070C0"/>
                  </a:solidFill>
                </a:rPr>
                <a:t>07</a:t>
              </a:r>
              <a:endParaRPr lang="en-IN" b="1" dirty="0">
                <a:solidFill>
                  <a:srgbClr val="0070C0"/>
                </a:solidFill>
              </a:endParaRPr>
            </a:p>
          </p:txBody>
        </p:sp>
      </p:grpSp>
      <p:grpSp>
        <p:nvGrpSpPr>
          <p:cNvPr id="16" name="Group 15"/>
          <p:cNvGrpSpPr/>
          <p:nvPr/>
        </p:nvGrpSpPr>
        <p:grpSpPr>
          <a:xfrm>
            <a:off x="7134007" y="3807727"/>
            <a:ext cx="4279468" cy="976176"/>
            <a:chOff x="7134007" y="3807727"/>
            <a:chExt cx="4279468" cy="976176"/>
          </a:xfrm>
        </p:grpSpPr>
        <p:sp>
          <p:nvSpPr>
            <p:cNvPr id="31" name="Rounded Rectangle 30"/>
            <p:cNvSpPr/>
            <p:nvPr/>
          </p:nvSpPr>
          <p:spPr>
            <a:xfrm>
              <a:off x="7893587" y="3906218"/>
              <a:ext cx="3519888" cy="877685"/>
            </a:xfrm>
            <a:prstGeom prst="round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TextBox 31"/>
            <p:cNvSpPr txBox="1"/>
            <p:nvPr/>
          </p:nvSpPr>
          <p:spPr>
            <a:xfrm>
              <a:off x="8578326" y="3985327"/>
              <a:ext cx="2266646" cy="646331"/>
            </a:xfrm>
            <a:prstGeom prst="rect">
              <a:avLst/>
            </a:prstGeom>
            <a:noFill/>
          </p:spPr>
          <p:txBody>
            <a:bodyPr wrap="none" rtlCol="0">
              <a:spAutoFit/>
            </a:bodyPr>
            <a:lstStyle/>
            <a:p>
              <a:r>
                <a:rPr lang="en-US" b="1" dirty="0"/>
                <a:t>Patient and Provider </a:t>
              </a:r>
              <a:br>
                <a:rPr lang="en-US" b="1" dirty="0"/>
              </a:br>
              <a:r>
                <a:rPr lang="en-US" b="1" dirty="0"/>
                <a:t>Education Programs</a:t>
              </a:r>
              <a:endParaRPr lang="en-IN" b="1" dirty="0"/>
            </a:p>
          </p:txBody>
        </p:sp>
        <p:cxnSp>
          <p:nvCxnSpPr>
            <p:cNvPr id="50" name="Straight Arrow Connector 49"/>
            <p:cNvCxnSpPr/>
            <p:nvPr/>
          </p:nvCxnSpPr>
          <p:spPr>
            <a:xfrm>
              <a:off x="7134007" y="3807727"/>
              <a:ext cx="710479" cy="334615"/>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7914104" y="3971234"/>
              <a:ext cx="755335" cy="769441"/>
            </a:xfrm>
            <a:prstGeom prst="rect">
              <a:avLst/>
            </a:prstGeom>
            <a:noFill/>
          </p:spPr>
          <p:txBody>
            <a:bodyPr wrap="none" rtlCol="0">
              <a:spAutoFit/>
            </a:bodyPr>
            <a:lstStyle/>
            <a:p>
              <a:r>
                <a:rPr lang="en-IN" sz="4400" b="1" dirty="0">
                  <a:solidFill>
                    <a:srgbClr val="0070C0"/>
                  </a:solidFill>
                </a:rPr>
                <a:t>08</a:t>
              </a:r>
              <a:endParaRPr lang="en-IN" b="1" dirty="0">
                <a:solidFill>
                  <a:srgbClr val="0070C0"/>
                </a:solidFill>
              </a:endParaRPr>
            </a:p>
          </p:txBody>
        </p:sp>
      </p:grpSp>
    </p:spTree>
    <p:extLst>
      <p:ext uri="{BB962C8B-B14F-4D97-AF65-F5344CB8AC3E}">
        <p14:creationId xmlns:p14="http://schemas.microsoft.com/office/powerpoint/2010/main" val="1986585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heel(1)">
                                      <p:cBhvr>
                                        <p:cTn id="7" dur="2000"/>
                                        <p:tgtEl>
                                          <p:spTgt spid="36"/>
                                        </p:tgtEl>
                                      </p:cBhvr>
                                    </p:animEffect>
                                  </p:childTnLst>
                                </p:cTn>
                              </p:par>
                            </p:childTnLst>
                          </p:cTn>
                        </p:par>
                        <p:par>
                          <p:cTn id="8" fill="hold">
                            <p:stCondLst>
                              <p:cond delay="2000"/>
                            </p:stCondLst>
                            <p:childTnLst>
                              <p:par>
                                <p:cTn id="9" presetID="53" presetClass="entr" presetSubtype="16"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par>
                          <p:cTn id="14" fill="hold">
                            <p:stCondLst>
                              <p:cond delay="2500"/>
                            </p:stCondLst>
                            <p:childTnLst>
                              <p:par>
                                <p:cTn id="15" presetID="53" presetClass="entr" presetSubtype="16"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childTnLst>
                          </p:cTn>
                        </p:par>
                        <p:par>
                          <p:cTn id="20" fill="hold">
                            <p:stCondLst>
                              <p:cond delay="3000"/>
                            </p:stCondLst>
                            <p:childTnLst>
                              <p:par>
                                <p:cTn id="21" presetID="53" presetClass="entr" presetSubtype="16"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childTnLst>
                          </p:cTn>
                        </p:par>
                        <p:par>
                          <p:cTn id="26" fill="hold">
                            <p:stCondLst>
                              <p:cond delay="3500"/>
                            </p:stCondLst>
                            <p:childTnLst>
                              <p:par>
                                <p:cTn id="27" presetID="53" presetClass="entr" presetSubtype="16"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Effect transition="in" filter="fade">
                                      <p:cBhvr>
                                        <p:cTn id="31" dur="500"/>
                                        <p:tgtEl>
                                          <p:spTgt spid="12"/>
                                        </p:tgtEl>
                                      </p:cBhvr>
                                    </p:animEffect>
                                  </p:childTnLst>
                                </p:cTn>
                              </p:par>
                            </p:childTnLst>
                          </p:cTn>
                        </p:par>
                        <p:par>
                          <p:cTn id="32" fill="hold">
                            <p:stCondLst>
                              <p:cond delay="4000"/>
                            </p:stCondLst>
                            <p:childTnLst>
                              <p:par>
                                <p:cTn id="33" presetID="53" presetClass="entr" presetSubtype="16"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childTnLst>
                          </p:cTn>
                        </p:par>
                        <p:par>
                          <p:cTn id="38" fill="hold">
                            <p:stCondLst>
                              <p:cond delay="4500"/>
                            </p:stCondLst>
                            <p:childTnLst>
                              <p:par>
                                <p:cTn id="39" presetID="53" presetClass="entr" presetSubtype="16"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childTnLst>
                          </p:cTn>
                        </p:par>
                        <p:par>
                          <p:cTn id="44" fill="hold">
                            <p:stCondLst>
                              <p:cond delay="5000"/>
                            </p:stCondLst>
                            <p:childTnLst>
                              <p:par>
                                <p:cTn id="45" presetID="53" presetClass="entr" presetSubtype="16" fill="hold" nodeType="after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childTnLst>
                          </p:cTn>
                        </p:par>
                        <p:par>
                          <p:cTn id="50" fill="hold">
                            <p:stCondLst>
                              <p:cond delay="5500"/>
                            </p:stCondLst>
                            <p:childTnLst>
                              <p:par>
                                <p:cTn id="51" presetID="53" presetClass="entr" presetSubtype="16"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fltVal val="0"/>
                                          </p:val>
                                        </p:tav>
                                        <p:tav tm="100000">
                                          <p:val>
                                            <p:strVal val="#ppt_w"/>
                                          </p:val>
                                        </p:tav>
                                      </p:tavLst>
                                    </p:anim>
                                    <p:anim calcmode="lin" valueType="num">
                                      <p:cBhvr>
                                        <p:cTn id="54" dur="500" fill="hold"/>
                                        <p:tgtEl>
                                          <p:spTgt spid="17"/>
                                        </p:tgtEl>
                                        <p:attrNameLst>
                                          <p:attrName>ppt_h</p:attrName>
                                        </p:attrNameLst>
                                      </p:cBhvr>
                                      <p:tavLst>
                                        <p:tav tm="0">
                                          <p:val>
                                            <p:fltVal val="0"/>
                                          </p:val>
                                        </p:tav>
                                        <p:tav tm="100000">
                                          <p:val>
                                            <p:strVal val="#ppt_h"/>
                                          </p:val>
                                        </p:tav>
                                      </p:tavLst>
                                    </p:anim>
                                    <p:animEffect transition="in" filter="fade">
                                      <p:cBhvr>
                                        <p:cTn id="55" dur="500"/>
                                        <p:tgtEl>
                                          <p:spTgt spid="17"/>
                                        </p:tgtEl>
                                      </p:cBhvr>
                                    </p:animEffect>
                                  </p:childTnLst>
                                </p:cTn>
                              </p:par>
                            </p:childTnLst>
                          </p:cTn>
                        </p:par>
                        <p:par>
                          <p:cTn id="56" fill="hold">
                            <p:stCondLst>
                              <p:cond delay="6000"/>
                            </p:stCondLst>
                            <p:childTnLst>
                              <p:par>
                                <p:cTn id="57" presetID="53" presetClass="entr" presetSubtype="16" fill="hold" nodeType="after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p:cTn id="59" dur="500" fill="hold"/>
                                        <p:tgtEl>
                                          <p:spTgt spid="18"/>
                                        </p:tgtEl>
                                        <p:attrNameLst>
                                          <p:attrName>ppt_w</p:attrName>
                                        </p:attrNameLst>
                                      </p:cBhvr>
                                      <p:tavLst>
                                        <p:tav tm="0">
                                          <p:val>
                                            <p:fltVal val="0"/>
                                          </p:val>
                                        </p:tav>
                                        <p:tav tm="100000">
                                          <p:val>
                                            <p:strVal val="#ppt_w"/>
                                          </p:val>
                                        </p:tav>
                                      </p:tavLst>
                                    </p:anim>
                                    <p:anim calcmode="lin" valueType="num">
                                      <p:cBhvr>
                                        <p:cTn id="60" dur="500" fill="hold"/>
                                        <p:tgtEl>
                                          <p:spTgt spid="18"/>
                                        </p:tgtEl>
                                        <p:attrNameLst>
                                          <p:attrName>ppt_h</p:attrName>
                                        </p:attrNameLst>
                                      </p:cBhvr>
                                      <p:tavLst>
                                        <p:tav tm="0">
                                          <p:val>
                                            <p:fltVal val="0"/>
                                          </p:val>
                                        </p:tav>
                                        <p:tav tm="100000">
                                          <p:val>
                                            <p:strVal val="#ppt_h"/>
                                          </p:val>
                                        </p:tav>
                                      </p:tavLst>
                                    </p:anim>
                                    <p:animEffect transition="in" filter="fade">
                                      <p:cBhvr>
                                        <p:cTn id="6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12192000" cy="101703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p:cNvSpPr txBox="1"/>
          <p:nvPr/>
        </p:nvSpPr>
        <p:spPr>
          <a:xfrm>
            <a:off x="2053579" y="144854"/>
            <a:ext cx="8084842" cy="830997"/>
          </a:xfrm>
          <a:prstGeom prst="rect">
            <a:avLst/>
          </a:prstGeom>
          <a:noFill/>
        </p:spPr>
        <p:txBody>
          <a:bodyPr wrap="none" rtlCol="0">
            <a:spAutoFit/>
          </a:bodyPr>
          <a:lstStyle/>
          <a:p>
            <a:pPr algn="ctr"/>
            <a:r>
              <a:rPr lang="en-IN" sz="2400" b="1" dirty="0">
                <a:solidFill>
                  <a:schemeClr val="bg1"/>
                </a:solidFill>
              </a:rPr>
              <a:t>Components of a high-quality lung cancer screening program: </a:t>
            </a:r>
            <a:br>
              <a:rPr lang="en-IN" sz="2400" b="1" dirty="0">
                <a:solidFill>
                  <a:schemeClr val="bg1"/>
                </a:solidFill>
              </a:rPr>
            </a:br>
            <a:r>
              <a:rPr lang="en-IN" sz="2400" b="1" dirty="0">
                <a:solidFill>
                  <a:schemeClr val="bg1"/>
                </a:solidFill>
              </a:rPr>
              <a:t>combined ACCP and ATS policy statement </a:t>
            </a:r>
            <a:r>
              <a:rPr lang="en-IN" sz="2400" b="1" baseline="30000" dirty="0">
                <a:solidFill>
                  <a:schemeClr val="bg1"/>
                </a:solidFill>
              </a:rPr>
              <a:t>1,2</a:t>
            </a:r>
          </a:p>
        </p:txBody>
      </p:sp>
      <p:sp>
        <p:nvSpPr>
          <p:cNvPr id="7" name="TextBox 6"/>
          <p:cNvSpPr txBox="1"/>
          <p:nvPr/>
        </p:nvSpPr>
        <p:spPr>
          <a:xfrm>
            <a:off x="543740" y="5942909"/>
            <a:ext cx="11209293" cy="707886"/>
          </a:xfrm>
          <a:prstGeom prst="rect">
            <a:avLst/>
          </a:prstGeom>
          <a:noFill/>
        </p:spPr>
        <p:txBody>
          <a:bodyPr wrap="square" rtlCol="0">
            <a:spAutoFit/>
          </a:bodyPr>
          <a:lstStyle/>
          <a:p>
            <a:r>
              <a:rPr lang="en-IN" sz="1000" dirty="0"/>
              <a:t>ATS: American Thoracic Society;</a:t>
            </a:r>
            <a:r>
              <a:rPr lang="en-GB" sz="1000" dirty="0"/>
              <a:t> USPSTF: U.S. Preventive Services Task Force; ACCP: American College of Chest Physicians; CT: Computed tomography; ACR-STR American College of Radiology (ACR) and the Society of Thoracic Radiology (STR)</a:t>
            </a:r>
            <a:endParaRPr lang="en-IN" sz="1000" dirty="0"/>
          </a:p>
          <a:p>
            <a:r>
              <a:rPr lang="en-IN" sz="1000" dirty="0"/>
              <a:t>1. </a:t>
            </a:r>
            <a:r>
              <a:rPr lang="en-GB" sz="1000" dirty="0" err="1"/>
              <a:t>Ramaswamy</a:t>
            </a:r>
            <a:r>
              <a:rPr lang="en-GB" sz="1000" dirty="0"/>
              <a:t>, </a:t>
            </a:r>
            <a:r>
              <a:rPr lang="en-GB" sz="1000" dirty="0" err="1"/>
              <a:t>Anuradha</a:t>
            </a:r>
            <a:r>
              <a:rPr lang="en-GB" sz="1000" dirty="0"/>
              <a:t>. “Lung Cancer Screening: Review and 2021 Update.” Current pulmonology reports vol. 11,1 (2022): 15-28. doi:10.1007/s13665-021-00283-1</a:t>
            </a:r>
            <a:r>
              <a:rPr lang="en-IN" sz="1000" dirty="0"/>
              <a:t>. 2. </a:t>
            </a:r>
            <a:r>
              <a:rPr lang="en-IN" sz="1000" dirty="0" err="1"/>
              <a:t>Mazzone</a:t>
            </a:r>
            <a:r>
              <a:rPr lang="en-IN" sz="1000" dirty="0"/>
              <a:t>, Peter J et al. “Screening for Lung Cancer: CHEST Guideline and Expert Panel Report.” Chest vol. 160,5 (2021): e427-e494. doi:10.1016/j.chest.2021.06.063</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9528" y="1014743"/>
            <a:ext cx="5008211" cy="787842"/>
          </a:xfrm>
          <a:prstGeom prst="rect">
            <a:avLst/>
          </a:prstGeom>
        </p:spPr>
      </p:pic>
      <p:sp>
        <p:nvSpPr>
          <p:cNvPr id="3" name="Rectangle 2"/>
          <p:cNvSpPr/>
          <p:nvPr/>
        </p:nvSpPr>
        <p:spPr>
          <a:xfrm>
            <a:off x="1171830" y="1172731"/>
            <a:ext cx="3894464" cy="369332"/>
          </a:xfrm>
          <a:prstGeom prst="rect">
            <a:avLst/>
          </a:prstGeom>
        </p:spPr>
        <p:txBody>
          <a:bodyPr wrap="none">
            <a:spAutoFit/>
          </a:bodyPr>
          <a:lstStyle/>
          <a:p>
            <a:r>
              <a:rPr lang="en-IN" b="1" dirty="0"/>
              <a:t>Who is offered lung cancer screening?</a:t>
            </a:r>
          </a:p>
        </p:txBody>
      </p:sp>
      <p:sp>
        <p:nvSpPr>
          <p:cNvPr id="4" name="Rectangle 3"/>
          <p:cNvSpPr/>
          <p:nvPr/>
        </p:nvSpPr>
        <p:spPr>
          <a:xfrm>
            <a:off x="543741" y="1258085"/>
            <a:ext cx="418704" cy="369332"/>
          </a:xfrm>
          <a:prstGeom prst="rect">
            <a:avLst/>
          </a:prstGeom>
        </p:spPr>
        <p:txBody>
          <a:bodyPr wrap="none">
            <a:spAutoFit/>
          </a:bodyPr>
          <a:lstStyle/>
          <a:p>
            <a:r>
              <a:rPr lang="en-IN" b="1" dirty="0">
                <a:solidFill>
                  <a:schemeClr val="bg1"/>
                </a:solidFill>
              </a:rPr>
              <a:t>01</a:t>
            </a:r>
            <a:endParaRPr lang="en-IN" dirty="0">
              <a:solidFill>
                <a:schemeClr val="bg1"/>
              </a:solidFill>
            </a:endParaRPr>
          </a:p>
        </p:txBody>
      </p:sp>
      <p:sp>
        <p:nvSpPr>
          <p:cNvPr id="8" name="Rectangle 7"/>
          <p:cNvSpPr/>
          <p:nvPr/>
        </p:nvSpPr>
        <p:spPr>
          <a:xfrm>
            <a:off x="412377" y="1761170"/>
            <a:ext cx="6096000" cy="830997"/>
          </a:xfrm>
          <a:prstGeom prst="rect">
            <a:avLst/>
          </a:prstGeom>
        </p:spPr>
        <p:txBody>
          <a:bodyPr>
            <a:spAutoFit/>
          </a:bodyPr>
          <a:lstStyle/>
          <a:p>
            <a:pPr marL="285750" indent="-285750">
              <a:buFont typeface="Arial" panose="020B0604020202020204" pitchFamily="34" charset="0"/>
              <a:buChar char="•"/>
            </a:pPr>
            <a:r>
              <a:rPr lang="en-IN" sz="1600" dirty="0"/>
              <a:t>Those meeting USPSTF criteria</a:t>
            </a:r>
          </a:p>
          <a:p>
            <a:pPr marL="285750" indent="-285750">
              <a:buFont typeface="Arial" panose="020B0604020202020204" pitchFamily="34" charset="0"/>
              <a:buChar char="•"/>
            </a:pPr>
            <a:r>
              <a:rPr lang="en-IN" sz="1600" dirty="0"/>
              <a:t>Those who will benefit; without significant comorbidities</a:t>
            </a:r>
          </a:p>
          <a:p>
            <a:pPr marL="285750" indent="-285750">
              <a:buFont typeface="Arial" panose="020B0604020202020204" pitchFamily="34" charset="0"/>
              <a:buChar char="•"/>
            </a:pPr>
            <a:r>
              <a:rPr lang="en-IN" sz="1600" dirty="0"/>
              <a:t>Risk data of enrolled patients should be Collected by the program</a:t>
            </a:r>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9527" y="2522586"/>
            <a:ext cx="5008211" cy="787842"/>
          </a:xfrm>
          <a:prstGeom prst="rect">
            <a:avLst/>
          </a:prstGeom>
        </p:spPr>
      </p:pic>
      <p:sp>
        <p:nvSpPr>
          <p:cNvPr id="14" name="Rectangle 13"/>
          <p:cNvSpPr/>
          <p:nvPr/>
        </p:nvSpPr>
        <p:spPr>
          <a:xfrm>
            <a:off x="543740" y="2688809"/>
            <a:ext cx="418704" cy="369332"/>
          </a:xfrm>
          <a:prstGeom prst="rect">
            <a:avLst/>
          </a:prstGeom>
        </p:spPr>
        <p:txBody>
          <a:bodyPr wrap="none">
            <a:spAutoFit/>
          </a:bodyPr>
          <a:lstStyle/>
          <a:p>
            <a:r>
              <a:rPr lang="en-IN" b="1" dirty="0">
                <a:solidFill>
                  <a:schemeClr val="bg1"/>
                </a:solidFill>
              </a:rPr>
              <a:t>02</a:t>
            </a:r>
            <a:endParaRPr lang="en-IN" dirty="0">
              <a:solidFill>
                <a:schemeClr val="bg1"/>
              </a:solidFill>
            </a:endParaRPr>
          </a:p>
        </p:txBody>
      </p:sp>
      <p:sp>
        <p:nvSpPr>
          <p:cNvPr id="15" name="Rectangle 14"/>
          <p:cNvSpPr/>
          <p:nvPr/>
        </p:nvSpPr>
        <p:spPr>
          <a:xfrm>
            <a:off x="412376" y="3290231"/>
            <a:ext cx="6096000" cy="830997"/>
          </a:xfrm>
          <a:prstGeom prst="rect">
            <a:avLst/>
          </a:prstGeom>
        </p:spPr>
        <p:txBody>
          <a:bodyPr>
            <a:spAutoFit/>
          </a:bodyPr>
          <a:lstStyle/>
          <a:p>
            <a:pPr marL="285750" indent="-285750">
              <a:buFont typeface="Arial" panose="020B0604020202020204" pitchFamily="34" charset="0"/>
              <a:buChar char="•"/>
            </a:pPr>
            <a:r>
              <a:rPr lang="en-IN" sz="1600" dirty="0"/>
              <a:t>Annually until 80 years of age if surgical candidate</a:t>
            </a:r>
          </a:p>
          <a:p>
            <a:pPr marL="285750" indent="-285750">
              <a:buFont typeface="Arial" panose="020B0604020202020204" pitchFamily="34" charset="0"/>
              <a:buChar char="•"/>
            </a:pPr>
            <a:r>
              <a:rPr lang="en-IN" sz="1600" dirty="0"/>
              <a:t>Stop if patient quits smoking&gt; 15 years ago or develops life-limiting disorder</a:t>
            </a:r>
          </a:p>
        </p:txBody>
      </p:sp>
      <p:sp>
        <p:nvSpPr>
          <p:cNvPr id="16" name="Rectangle 15"/>
          <p:cNvSpPr/>
          <p:nvPr/>
        </p:nvSpPr>
        <p:spPr>
          <a:xfrm>
            <a:off x="1172598" y="2778770"/>
            <a:ext cx="4091248" cy="369332"/>
          </a:xfrm>
          <a:prstGeom prst="rect">
            <a:avLst/>
          </a:prstGeom>
        </p:spPr>
        <p:txBody>
          <a:bodyPr wrap="none">
            <a:spAutoFit/>
          </a:bodyPr>
          <a:lstStyle/>
          <a:p>
            <a:r>
              <a:rPr lang="en-IN" b="1" dirty="0"/>
              <a:t>How often, and for how long, to screen?</a:t>
            </a:r>
          </a:p>
        </p:txBody>
      </p:sp>
      <p:grpSp>
        <p:nvGrpSpPr>
          <p:cNvPr id="17" name="Group 16"/>
          <p:cNvGrpSpPr/>
          <p:nvPr/>
        </p:nvGrpSpPr>
        <p:grpSpPr>
          <a:xfrm>
            <a:off x="299527" y="4088177"/>
            <a:ext cx="6208849" cy="1855880"/>
            <a:chOff x="451928" y="1365449"/>
            <a:chExt cx="6208849" cy="1855880"/>
          </a:xfrm>
        </p:grpSpPr>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1928" y="1365449"/>
              <a:ext cx="5008211" cy="787842"/>
            </a:xfrm>
            <a:prstGeom prst="rect">
              <a:avLst/>
            </a:prstGeom>
          </p:spPr>
        </p:pic>
        <p:sp>
          <p:nvSpPr>
            <p:cNvPr id="19" name="Rectangle 18"/>
            <p:cNvSpPr/>
            <p:nvPr/>
          </p:nvSpPr>
          <p:spPr>
            <a:xfrm>
              <a:off x="696141" y="1531672"/>
              <a:ext cx="418704" cy="369332"/>
            </a:xfrm>
            <a:prstGeom prst="rect">
              <a:avLst/>
            </a:prstGeom>
          </p:spPr>
          <p:txBody>
            <a:bodyPr wrap="none">
              <a:spAutoFit/>
            </a:bodyPr>
            <a:lstStyle/>
            <a:p>
              <a:r>
                <a:rPr lang="en-IN" b="1" dirty="0">
                  <a:solidFill>
                    <a:schemeClr val="bg1"/>
                  </a:solidFill>
                </a:rPr>
                <a:t>03</a:t>
              </a:r>
              <a:endParaRPr lang="en-IN" dirty="0">
                <a:solidFill>
                  <a:schemeClr val="bg1"/>
                </a:solidFill>
              </a:endParaRPr>
            </a:p>
          </p:txBody>
        </p:sp>
        <p:sp>
          <p:nvSpPr>
            <p:cNvPr id="20" name="Rectangle 19"/>
            <p:cNvSpPr/>
            <p:nvPr/>
          </p:nvSpPr>
          <p:spPr>
            <a:xfrm>
              <a:off x="564777" y="2144111"/>
              <a:ext cx="6096000" cy="1077218"/>
            </a:xfrm>
            <a:prstGeom prst="rect">
              <a:avLst/>
            </a:prstGeom>
          </p:spPr>
          <p:txBody>
            <a:bodyPr>
              <a:spAutoFit/>
            </a:bodyPr>
            <a:lstStyle/>
            <a:p>
              <a:pPr marL="285750" indent="-285750">
                <a:buFont typeface="Arial" panose="020B0604020202020204" pitchFamily="34" charset="0"/>
                <a:buChar char="•"/>
              </a:pPr>
              <a:r>
                <a:rPr lang="en-IN" sz="1600" dirty="0"/>
                <a:t>Low dose computed tomography -Technical specifications of ACR- STR should be met</a:t>
              </a:r>
            </a:p>
            <a:p>
              <a:pPr marL="285750" indent="-285750">
                <a:buFont typeface="Arial" panose="020B0604020202020204" pitchFamily="34" charset="0"/>
                <a:buChar char="•"/>
              </a:pPr>
              <a:r>
                <a:rPr lang="en-IN" sz="1600" dirty="0"/>
                <a:t>Mean radiation dose data should be collected to ensure compliance with ACR-STR recommendations</a:t>
              </a:r>
            </a:p>
          </p:txBody>
        </p:sp>
      </p:grpSp>
      <p:sp>
        <p:nvSpPr>
          <p:cNvPr id="21" name="Rectangle 20"/>
          <p:cNvSpPr/>
          <p:nvPr/>
        </p:nvSpPr>
        <p:spPr>
          <a:xfrm>
            <a:off x="1172598" y="4443514"/>
            <a:ext cx="3160032" cy="369332"/>
          </a:xfrm>
          <a:prstGeom prst="rect">
            <a:avLst/>
          </a:prstGeom>
        </p:spPr>
        <p:txBody>
          <a:bodyPr wrap="none">
            <a:spAutoFit/>
          </a:bodyPr>
          <a:lstStyle/>
          <a:p>
            <a:r>
              <a:rPr lang="en-IN" b="1" dirty="0"/>
              <a:t>How the CT Scan is performed?</a:t>
            </a:r>
          </a:p>
        </p:txBody>
      </p:sp>
      <p:grpSp>
        <p:nvGrpSpPr>
          <p:cNvPr id="26" name="Group 25"/>
          <p:cNvGrpSpPr/>
          <p:nvPr/>
        </p:nvGrpSpPr>
        <p:grpSpPr>
          <a:xfrm>
            <a:off x="6508376" y="1091862"/>
            <a:ext cx="5008212" cy="1845679"/>
            <a:chOff x="670068" y="1365449"/>
            <a:chExt cx="5008212" cy="1845679"/>
          </a:xfrm>
        </p:grpSpPr>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0068" y="1365449"/>
              <a:ext cx="5008211" cy="787842"/>
            </a:xfrm>
            <a:prstGeom prst="rect">
              <a:avLst/>
            </a:prstGeom>
          </p:spPr>
        </p:pic>
        <p:sp>
          <p:nvSpPr>
            <p:cNvPr id="23" name="Rectangle 22"/>
            <p:cNvSpPr/>
            <p:nvPr/>
          </p:nvSpPr>
          <p:spPr>
            <a:xfrm>
              <a:off x="1542370" y="1589539"/>
              <a:ext cx="3653949" cy="369332"/>
            </a:xfrm>
            <a:prstGeom prst="rect">
              <a:avLst/>
            </a:prstGeom>
          </p:spPr>
          <p:txBody>
            <a:bodyPr wrap="none">
              <a:spAutoFit/>
            </a:bodyPr>
            <a:lstStyle/>
            <a:p>
              <a:r>
                <a:rPr lang="en-US" b="1" dirty="0"/>
                <a:t>Lung nodule identification programs</a:t>
              </a:r>
            </a:p>
          </p:txBody>
        </p:sp>
        <p:sp>
          <p:nvSpPr>
            <p:cNvPr id="24" name="Rectangle 23"/>
            <p:cNvSpPr/>
            <p:nvPr/>
          </p:nvSpPr>
          <p:spPr>
            <a:xfrm>
              <a:off x="914281" y="1531672"/>
              <a:ext cx="418704" cy="369332"/>
            </a:xfrm>
            <a:prstGeom prst="rect">
              <a:avLst/>
            </a:prstGeom>
          </p:spPr>
          <p:txBody>
            <a:bodyPr wrap="none">
              <a:spAutoFit/>
            </a:bodyPr>
            <a:lstStyle/>
            <a:p>
              <a:r>
                <a:rPr lang="en-IN" b="1" dirty="0">
                  <a:solidFill>
                    <a:schemeClr val="bg1"/>
                  </a:solidFill>
                </a:rPr>
                <a:t>04</a:t>
              </a:r>
              <a:endParaRPr lang="en-IN" dirty="0">
                <a:solidFill>
                  <a:schemeClr val="bg1"/>
                </a:solidFill>
              </a:endParaRPr>
            </a:p>
          </p:txBody>
        </p:sp>
        <p:sp>
          <p:nvSpPr>
            <p:cNvPr id="25" name="Rectangle 24"/>
            <p:cNvSpPr/>
            <p:nvPr/>
          </p:nvSpPr>
          <p:spPr>
            <a:xfrm>
              <a:off x="782918" y="2133910"/>
              <a:ext cx="4895362" cy="1077218"/>
            </a:xfrm>
            <a:prstGeom prst="rect">
              <a:avLst/>
            </a:prstGeom>
          </p:spPr>
          <p:txBody>
            <a:bodyPr wrap="square">
              <a:spAutoFit/>
            </a:bodyPr>
            <a:lstStyle/>
            <a:p>
              <a:pPr marL="171450" indent="-171450">
                <a:buFont typeface="Arial" panose="020B0604020202020204" pitchFamily="34" charset="0"/>
                <a:buChar char="•"/>
              </a:pPr>
              <a:r>
                <a:rPr lang="en-US" sz="1600" dirty="0"/>
                <a:t>Have a policy to determine the size and characteristics of positive nodules</a:t>
              </a:r>
            </a:p>
            <a:p>
              <a:pPr marL="171450" indent="-171450">
                <a:buFont typeface="Arial" panose="020B0604020202020204" pitchFamily="34" charset="0"/>
                <a:buChar char="•"/>
              </a:pPr>
              <a:r>
                <a:rPr lang="en-US" sz="1600" dirty="0"/>
                <a:t>Collect nodule data (number, size, characteristics) from positive scans</a:t>
              </a:r>
            </a:p>
          </p:txBody>
        </p:sp>
      </p:grpSp>
      <p:grpSp>
        <p:nvGrpSpPr>
          <p:cNvPr id="35" name="Group 34"/>
          <p:cNvGrpSpPr/>
          <p:nvPr/>
        </p:nvGrpSpPr>
        <p:grpSpPr>
          <a:xfrm>
            <a:off x="6564801" y="3127137"/>
            <a:ext cx="5008212" cy="2819547"/>
            <a:chOff x="6660776" y="1365449"/>
            <a:chExt cx="5008212" cy="2819547"/>
          </a:xfrm>
        </p:grpSpPr>
        <p:pic>
          <p:nvPicPr>
            <p:cNvPr id="31" name="Picture 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60776" y="1365449"/>
              <a:ext cx="5008211" cy="787842"/>
            </a:xfrm>
            <a:prstGeom prst="rect">
              <a:avLst/>
            </a:prstGeom>
          </p:spPr>
        </p:pic>
        <p:sp>
          <p:nvSpPr>
            <p:cNvPr id="32" name="Rectangle 31"/>
            <p:cNvSpPr/>
            <p:nvPr/>
          </p:nvSpPr>
          <p:spPr>
            <a:xfrm>
              <a:off x="7533078" y="1589539"/>
              <a:ext cx="1639038" cy="369332"/>
            </a:xfrm>
            <a:prstGeom prst="rect">
              <a:avLst/>
            </a:prstGeom>
          </p:spPr>
          <p:txBody>
            <a:bodyPr wrap="none">
              <a:spAutoFit/>
            </a:bodyPr>
            <a:lstStyle/>
            <a:p>
              <a:r>
                <a:rPr lang="en-US" b="1" dirty="0"/>
                <a:t>Data collection</a:t>
              </a:r>
            </a:p>
          </p:txBody>
        </p:sp>
        <p:sp>
          <p:nvSpPr>
            <p:cNvPr id="33" name="Rectangle 32"/>
            <p:cNvSpPr/>
            <p:nvPr/>
          </p:nvSpPr>
          <p:spPr>
            <a:xfrm>
              <a:off x="6904989" y="1531672"/>
              <a:ext cx="418704" cy="369332"/>
            </a:xfrm>
            <a:prstGeom prst="rect">
              <a:avLst/>
            </a:prstGeom>
          </p:spPr>
          <p:txBody>
            <a:bodyPr wrap="none">
              <a:spAutoFit/>
            </a:bodyPr>
            <a:lstStyle/>
            <a:p>
              <a:r>
                <a:rPr lang="en-IN" b="1" dirty="0">
                  <a:solidFill>
                    <a:schemeClr val="bg1"/>
                  </a:solidFill>
                </a:rPr>
                <a:t>05</a:t>
              </a:r>
              <a:endParaRPr lang="en-IN" dirty="0">
                <a:solidFill>
                  <a:schemeClr val="bg1"/>
                </a:solidFill>
              </a:endParaRPr>
            </a:p>
          </p:txBody>
        </p:sp>
        <p:sp>
          <p:nvSpPr>
            <p:cNvPr id="34" name="Rectangle 33"/>
            <p:cNvSpPr/>
            <p:nvPr/>
          </p:nvSpPr>
          <p:spPr>
            <a:xfrm>
              <a:off x="6773626" y="2122893"/>
              <a:ext cx="4895362" cy="2062103"/>
            </a:xfrm>
            <a:prstGeom prst="rect">
              <a:avLst/>
            </a:prstGeom>
          </p:spPr>
          <p:txBody>
            <a:bodyPr wrap="square">
              <a:spAutoFit/>
            </a:bodyPr>
            <a:lstStyle/>
            <a:p>
              <a:pPr marL="285750" indent="-285750">
                <a:buFont typeface="Arial" panose="020B0604020202020204" pitchFamily="34" charset="0"/>
                <a:buChar char="•"/>
              </a:pPr>
              <a:r>
                <a:rPr lang="en-US" sz="1600" dirty="0"/>
                <a:t>Data should be collected on patients enrolled, the other 8 components listed here, and outcomes of testing and details of diagnosed cancers</a:t>
              </a:r>
            </a:p>
            <a:p>
              <a:pPr marL="285750" indent="-285750">
                <a:buFont typeface="Arial" panose="020B0604020202020204" pitchFamily="34" charset="0"/>
                <a:buChar char="•"/>
              </a:pPr>
              <a:r>
                <a:rPr lang="en-US" sz="1600" dirty="0"/>
                <a:t>An annual data review with a plan for quality improvement should occur</a:t>
              </a:r>
            </a:p>
            <a:p>
              <a:pPr marL="285750" indent="-285750">
                <a:buFont typeface="Arial" panose="020B0604020202020204" pitchFamily="34" charset="0"/>
                <a:buChar char="•"/>
              </a:pPr>
              <a:r>
                <a:rPr lang="en-US" sz="1600" dirty="0"/>
                <a:t>Annual reporting of collected data to an oversight agency with credentialing authority should be performed</a:t>
              </a:r>
              <a:endParaRPr lang="en-IN" sz="1600" dirty="0"/>
            </a:p>
          </p:txBody>
        </p:sp>
      </p:grpSp>
    </p:spTree>
    <p:extLst>
      <p:ext uri="{BB962C8B-B14F-4D97-AF65-F5344CB8AC3E}">
        <p14:creationId xmlns:p14="http://schemas.microsoft.com/office/powerpoint/2010/main" val="1874977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12192000" cy="101703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p:cNvSpPr txBox="1"/>
          <p:nvPr/>
        </p:nvSpPr>
        <p:spPr>
          <a:xfrm>
            <a:off x="2053579" y="144854"/>
            <a:ext cx="8084842" cy="830997"/>
          </a:xfrm>
          <a:prstGeom prst="rect">
            <a:avLst/>
          </a:prstGeom>
          <a:noFill/>
        </p:spPr>
        <p:txBody>
          <a:bodyPr wrap="none" rtlCol="0">
            <a:spAutoFit/>
          </a:bodyPr>
          <a:lstStyle/>
          <a:p>
            <a:pPr algn="ctr"/>
            <a:r>
              <a:rPr lang="en-IN" sz="2400" b="1" dirty="0">
                <a:solidFill>
                  <a:schemeClr val="bg1"/>
                </a:solidFill>
              </a:rPr>
              <a:t>Components of a high-quality lung cancer screening program: </a:t>
            </a:r>
            <a:br>
              <a:rPr lang="en-IN" sz="2400" b="1" dirty="0">
                <a:solidFill>
                  <a:schemeClr val="bg1"/>
                </a:solidFill>
              </a:rPr>
            </a:br>
            <a:r>
              <a:rPr lang="en-IN" sz="2400" b="1" dirty="0">
                <a:solidFill>
                  <a:schemeClr val="bg1"/>
                </a:solidFill>
              </a:rPr>
              <a:t>combined ACCP and ATS policy statement </a:t>
            </a:r>
            <a:r>
              <a:rPr lang="en-IN" sz="2400" b="1" baseline="30000" dirty="0">
                <a:solidFill>
                  <a:schemeClr val="bg1"/>
                </a:solidFill>
              </a:rPr>
              <a:t>1,2</a:t>
            </a:r>
          </a:p>
        </p:txBody>
      </p:sp>
      <p:sp>
        <p:nvSpPr>
          <p:cNvPr id="7" name="TextBox 6"/>
          <p:cNvSpPr txBox="1"/>
          <p:nvPr/>
        </p:nvSpPr>
        <p:spPr>
          <a:xfrm>
            <a:off x="543741" y="6188936"/>
            <a:ext cx="11209293" cy="707886"/>
          </a:xfrm>
          <a:prstGeom prst="rect">
            <a:avLst/>
          </a:prstGeom>
          <a:noFill/>
        </p:spPr>
        <p:txBody>
          <a:bodyPr wrap="square" rtlCol="0">
            <a:spAutoFit/>
          </a:bodyPr>
          <a:lstStyle/>
          <a:p>
            <a:r>
              <a:rPr lang="en-IN" sz="1000" dirty="0"/>
              <a:t>ACCP: </a:t>
            </a:r>
            <a:r>
              <a:rPr lang="en-GB" sz="1000" dirty="0"/>
              <a:t>American College of Chest Physicians; ATS: ATS American Thoracic Society; Lung-RADS: Lung Imaging Reporting and Data System</a:t>
            </a:r>
            <a:endParaRPr lang="en-IN" sz="1000" dirty="0"/>
          </a:p>
          <a:p>
            <a:r>
              <a:rPr lang="en-IN" sz="1000" dirty="0"/>
              <a:t>1. </a:t>
            </a:r>
            <a:r>
              <a:rPr lang="en-GB" sz="1000" dirty="0" err="1"/>
              <a:t>Ramaswamy</a:t>
            </a:r>
            <a:r>
              <a:rPr lang="en-GB" sz="1000" dirty="0"/>
              <a:t>, </a:t>
            </a:r>
            <a:r>
              <a:rPr lang="en-GB" sz="1000" dirty="0" err="1"/>
              <a:t>Anuradha</a:t>
            </a:r>
            <a:r>
              <a:rPr lang="en-GB" sz="1000" dirty="0"/>
              <a:t>. “Lung Cancer Screening: Review and 2021 Update.” Current pulmonology reports vol. 11,1 (2022): 15-28. doi:10.1007/s13665-021-00283-1</a:t>
            </a:r>
            <a:r>
              <a:rPr lang="en-IN" sz="1000" dirty="0"/>
              <a:t>. 2. </a:t>
            </a:r>
            <a:r>
              <a:rPr lang="en-IN" sz="1000" dirty="0" err="1"/>
              <a:t>Mazzone</a:t>
            </a:r>
            <a:r>
              <a:rPr lang="en-IN" sz="1000" dirty="0"/>
              <a:t>, Peter J et al. “Screening for Lung Cancer: CHEST Guideline and Expert Panel Report.” Chest vol. 160,5 (2021): e427-e494. doi:10.1016/j.chest.2021.06.063</a:t>
            </a:r>
          </a:p>
          <a:p>
            <a:endParaRPr lang="en-IN" sz="1000"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9528" y="1137743"/>
            <a:ext cx="5008211" cy="787842"/>
          </a:xfrm>
          <a:prstGeom prst="rect">
            <a:avLst/>
          </a:prstGeom>
        </p:spPr>
      </p:pic>
      <p:sp>
        <p:nvSpPr>
          <p:cNvPr id="3" name="Rectangle 2"/>
          <p:cNvSpPr/>
          <p:nvPr/>
        </p:nvSpPr>
        <p:spPr>
          <a:xfrm>
            <a:off x="1171830" y="1361833"/>
            <a:ext cx="3816622" cy="369332"/>
          </a:xfrm>
          <a:prstGeom prst="rect">
            <a:avLst/>
          </a:prstGeom>
        </p:spPr>
        <p:txBody>
          <a:bodyPr wrap="none">
            <a:spAutoFit/>
          </a:bodyPr>
          <a:lstStyle/>
          <a:p>
            <a:r>
              <a:rPr lang="en-US" b="1" dirty="0"/>
              <a:t>Lung nodule management algorithms</a:t>
            </a:r>
            <a:endParaRPr lang="en-IN" b="1" dirty="0"/>
          </a:p>
        </p:txBody>
      </p:sp>
      <p:sp>
        <p:nvSpPr>
          <p:cNvPr id="4" name="Rectangle 3"/>
          <p:cNvSpPr/>
          <p:nvPr/>
        </p:nvSpPr>
        <p:spPr>
          <a:xfrm>
            <a:off x="543741" y="1303966"/>
            <a:ext cx="418704" cy="369332"/>
          </a:xfrm>
          <a:prstGeom prst="rect">
            <a:avLst/>
          </a:prstGeom>
        </p:spPr>
        <p:txBody>
          <a:bodyPr wrap="none">
            <a:spAutoFit/>
          </a:bodyPr>
          <a:lstStyle/>
          <a:p>
            <a:r>
              <a:rPr lang="en-IN" b="1" dirty="0">
                <a:solidFill>
                  <a:schemeClr val="bg1"/>
                </a:solidFill>
              </a:rPr>
              <a:t>06</a:t>
            </a:r>
            <a:endParaRPr lang="en-IN" dirty="0">
              <a:solidFill>
                <a:schemeClr val="bg1"/>
              </a:solidFill>
            </a:endParaRPr>
          </a:p>
        </p:txBody>
      </p:sp>
      <p:sp>
        <p:nvSpPr>
          <p:cNvPr id="8" name="Rectangle 7"/>
          <p:cNvSpPr/>
          <p:nvPr/>
        </p:nvSpPr>
        <p:spPr>
          <a:xfrm>
            <a:off x="412377" y="1862136"/>
            <a:ext cx="6096000" cy="3046988"/>
          </a:xfrm>
          <a:prstGeom prst="rect">
            <a:avLst/>
          </a:prstGeom>
        </p:spPr>
        <p:txBody>
          <a:bodyPr>
            <a:spAutoFit/>
          </a:bodyPr>
          <a:lstStyle/>
          <a:p>
            <a:pPr marL="171450" indent="-171450">
              <a:buFont typeface="Arial" panose="020B0604020202020204" pitchFamily="34" charset="0"/>
              <a:buChar char="•"/>
            </a:pPr>
            <a:r>
              <a:rPr lang="en-US" sz="1600" dirty="0"/>
              <a:t>Clinicians responsible for management, based on nodule size and characteristics, should be identified</a:t>
            </a:r>
          </a:p>
          <a:p>
            <a:pPr marL="171450" indent="-171450">
              <a:buFont typeface="Arial" panose="020B0604020202020204" pitchFamily="34" charset="0"/>
              <a:buChar char="•"/>
            </a:pPr>
            <a:r>
              <a:rPr lang="en-US" sz="1600" dirty="0"/>
              <a:t>Care pathways for lung nodule management should be developed</a:t>
            </a:r>
          </a:p>
          <a:p>
            <a:pPr marL="171450" indent="-171450">
              <a:buFont typeface="Arial" panose="020B0604020202020204" pitchFamily="34" charset="0"/>
              <a:buChar char="•"/>
            </a:pPr>
            <a:r>
              <a:rPr lang="en-US" sz="1600" dirty="0"/>
              <a:t>Multidisciplinary review such as tumor board conference is recommended</a:t>
            </a:r>
          </a:p>
          <a:p>
            <a:pPr marL="171450" indent="-171450">
              <a:buFont typeface="Arial" panose="020B0604020202020204" pitchFamily="34" charset="0"/>
              <a:buChar char="•"/>
            </a:pPr>
            <a:r>
              <a:rPr lang="en-US" sz="1600" dirty="0"/>
              <a:t>Nodule follow-up should be tracked</a:t>
            </a:r>
          </a:p>
          <a:p>
            <a:pPr marL="171450" indent="-171450">
              <a:buFont typeface="Arial" panose="020B0604020202020204" pitchFamily="34" charset="0"/>
              <a:buChar char="•"/>
            </a:pPr>
            <a:r>
              <a:rPr lang="en-US" sz="1600" dirty="0"/>
              <a:t>Imaging, procedural and surgical resources should be available for further management</a:t>
            </a:r>
          </a:p>
          <a:p>
            <a:pPr marL="171450" indent="-171450">
              <a:buFont typeface="Arial" panose="020B0604020202020204" pitchFamily="34" charset="0"/>
              <a:buChar char="•"/>
            </a:pPr>
            <a:r>
              <a:rPr lang="en-US" sz="1600" dirty="0"/>
              <a:t>Timely communication of results and follow-up plans of nodules and incidental findings should occur</a:t>
            </a:r>
          </a:p>
          <a:p>
            <a:pPr marL="171450" indent="-171450">
              <a:buFont typeface="Arial" panose="020B0604020202020204" pitchFamily="34" charset="0"/>
              <a:buChar char="•"/>
            </a:pPr>
            <a:r>
              <a:rPr lang="en-US" sz="1600" dirty="0"/>
              <a:t>Data should be collected on surveillance, outcomes and further management</a:t>
            </a:r>
          </a:p>
        </p:txBody>
      </p:sp>
      <p:grpSp>
        <p:nvGrpSpPr>
          <p:cNvPr id="26" name="Group 25"/>
          <p:cNvGrpSpPr/>
          <p:nvPr/>
        </p:nvGrpSpPr>
        <p:grpSpPr>
          <a:xfrm>
            <a:off x="6508376" y="1213049"/>
            <a:ext cx="5008212" cy="1801611"/>
            <a:chOff x="670068" y="1365449"/>
            <a:chExt cx="5008212" cy="1801611"/>
          </a:xfrm>
        </p:grpSpPr>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0068" y="1365449"/>
              <a:ext cx="5008211" cy="787842"/>
            </a:xfrm>
            <a:prstGeom prst="rect">
              <a:avLst/>
            </a:prstGeom>
          </p:spPr>
        </p:pic>
        <p:sp>
          <p:nvSpPr>
            <p:cNvPr id="23" name="Rectangle 22"/>
            <p:cNvSpPr/>
            <p:nvPr/>
          </p:nvSpPr>
          <p:spPr>
            <a:xfrm>
              <a:off x="1554488" y="1567277"/>
              <a:ext cx="3902287" cy="369332"/>
            </a:xfrm>
            <a:prstGeom prst="rect">
              <a:avLst/>
            </a:prstGeom>
          </p:spPr>
          <p:txBody>
            <a:bodyPr wrap="none">
              <a:spAutoFit/>
            </a:bodyPr>
            <a:lstStyle/>
            <a:p>
              <a:r>
                <a:rPr lang="en-US" b="1" dirty="0"/>
                <a:t>Patient &amp; provider education programs</a:t>
              </a:r>
            </a:p>
          </p:txBody>
        </p:sp>
        <p:sp>
          <p:nvSpPr>
            <p:cNvPr id="24" name="Rectangle 23"/>
            <p:cNvSpPr/>
            <p:nvPr/>
          </p:nvSpPr>
          <p:spPr>
            <a:xfrm>
              <a:off x="914281" y="1531672"/>
              <a:ext cx="418704" cy="369332"/>
            </a:xfrm>
            <a:prstGeom prst="rect">
              <a:avLst/>
            </a:prstGeom>
          </p:spPr>
          <p:txBody>
            <a:bodyPr wrap="none">
              <a:spAutoFit/>
            </a:bodyPr>
            <a:lstStyle/>
            <a:p>
              <a:r>
                <a:rPr lang="en-IN" b="1" dirty="0">
                  <a:solidFill>
                    <a:schemeClr val="bg1"/>
                  </a:solidFill>
                </a:rPr>
                <a:t>08</a:t>
              </a:r>
              <a:endParaRPr lang="en-IN" dirty="0">
                <a:solidFill>
                  <a:schemeClr val="bg1"/>
                </a:solidFill>
              </a:endParaRPr>
            </a:p>
          </p:txBody>
        </p:sp>
        <p:sp>
          <p:nvSpPr>
            <p:cNvPr id="25" name="Rectangle 24"/>
            <p:cNvSpPr/>
            <p:nvPr/>
          </p:nvSpPr>
          <p:spPr>
            <a:xfrm>
              <a:off x="782918" y="2089842"/>
              <a:ext cx="4895362" cy="1077218"/>
            </a:xfrm>
            <a:prstGeom prst="rect">
              <a:avLst/>
            </a:prstGeom>
          </p:spPr>
          <p:txBody>
            <a:bodyPr wrap="square">
              <a:spAutoFit/>
            </a:bodyPr>
            <a:lstStyle/>
            <a:p>
              <a:pPr marL="171450" indent="-171450">
                <a:buFont typeface="Arial" panose="020B0604020202020204" pitchFamily="34" charset="0"/>
                <a:buChar char="•"/>
              </a:pPr>
              <a:r>
                <a:rPr lang="en-US" sz="1600" dirty="0"/>
                <a:t>Offer education to providers discussing benefits and harms of screening with patients</a:t>
              </a:r>
            </a:p>
            <a:p>
              <a:pPr marL="171450" indent="-171450">
                <a:buFont typeface="Arial" panose="020B0604020202020204" pitchFamily="34" charset="0"/>
                <a:buChar char="•"/>
              </a:pPr>
              <a:r>
                <a:rPr lang="en-US" sz="1600" dirty="0"/>
                <a:t>Develop or use standardized education materials</a:t>
              </a:r>
            </a:p>
            <a:p>
              <a:pPr marL="171450" indent="-171450">
                <a:buFont typeface="Arial" panose="020B0604020202020204" pitchFamily="34" charset="0"/>
                <a:buChar char="•"/>
              </a:pPr>
              <a:r>
                <a:rPr lang="en-US" sz="1600" dirty="0"/>
                <a:t>Be in charge of provider-based patient education</a:t>
              </a:r>
            </a:p>
          </p:txBody>
        </p:sp>
      </p:grpSp>
      <p:grpSp>
        <p:nvGrpSpPr>
          <p:cNvPr id="35" name="Group 34"/>
          <p:cNvGrpSpPr/>
          <p:nvPr/>
        </p:nvGrpSpPr>
        <p:grpSpPr>
          <a:xfrm>
            <a:off x="6564801" y="3391545"/>
            <a:ext cx="5008212" cy="1801611"/>
            <a:chOff x="6660776" y="1365449"/>
            <a:chExt cx="5008212" cy="1801611"/>
          </a:xfrm>
        </p:grpSpPr>
        <p:pic>
          <p:nvPicPr>
            <p:cNvPr id="31" name="Picture 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60776" y="1365449"/>
              <a:ext cx="5008211" cy="787842"/>
            </a:xfrm>
            <a:prstGeom prst="rect">
              <a:avLst/>
            </a:prstGeom>
          </p:spPr>
        </p:pic>
        <p:sp>
          <p:nvSpPr>
            <p:cNvPr id="32" name="Rectangle 31"/>
            <p:cNvSpPr/>
            <p:nvPr/>
          </p:nvSpPr>
          <p:spPr>
            <a:xfrm>
              <a:off x="7533078" y="1589539"/>
              <a:ext cx="2188869" cy="369332"/>
            </a:xfrm>
            <a:prstGeom prst="rect">
              <a:avLst/>
            </a:prstGeom>
          </p:spPr>
          <p:txBody>
            <a:bodyPr wrap="none">
              <a:spAutoFit/>
            </a:bodyPr>
            <a:lstStyle/>
            <a:p>
              <a:r>
                <a:rPr lang="en-US" b="1" dirty="0"/>
                <a:t>Structured reporting</a:t>
              </a:r>
            </a:p>
          </p:txBody>
        </p:sp>
        <p:sp>
          <p:nvSpPr>
            <p:cNvPr id="33" name="Rectangle 32"/>
            <p:cNvSpPr/>
            <p:nvPr/>
          </p:nvSpPr>
          <p:spPr>
            <a:xfrm>
              <a:off x="6904989" y="1531672"/>
              <a:ext cx="418704" cy="369332"/>
            </a:xfrm>
            <a:prstGeom prst="rect">
              <a:avLst/>
            </a:prstGeom>
          </p:spPr>
          <p:txBody>
            <a:bodyPr wrap="none">
              <a:spAutoFit/>
            </a:bodyPr>
            <a:lstStyle/>
            <a:p>
              <a:r>
                <a:rPr lang="en-IN" b="1" dirty="0">
                  <a:solidFill>
                    <a:schemeClr val="bg1"/>
                  </a:solidFill>
                </a:rPr>
                <a:t>09</a:t>
              </a:r>
              <a:endParaRPr lang="en-IN" dirty="0">
                <a:solidFill>
                  <a:schemeClr val="bg1"/>
                </a:solidFill>
              </a:endParaRPr>
            </a:p>
          </p:txBody>
        </p:sp>
        <p:sp>
          <p:nvSpPr>
            <p:cNvPr id="34" name="Rectangle 33"/>
            <p:cNvSpPr/>
            <p:nvPr/>
          </p:nvSpPr>
          <p:spPr>
            <a:xfrm>
              <a:off x="6773626" y="2089842"/>
              <a:ext cx="4895362" cy="1077218"/>
            </a:xfrm>
            <a:prstGeom prst="rect">
              <a:avLst/>
            </a:prstGeom>
          </p:spPr>
          <p:txBody>
            <a:bodyPr wrap="square">
              <a:spAutoFit/>
            </a:bodyPr>
            <a:lstStyle/>
            <a:p>
              <a:pPr marL="171450" indent="-171450">
                <a:buFont typeface="Arial" panose="020B0604020202020204" pitchFamily="34" charset="0"/>
                <a:buChar char="•"/>
              </a:pPr>
              <a:r>
                <a:rPr lang="en-US" sz="1600" dirty="0"/>
                <a:t>Lung-RADS or an alternative structured reporting system should be used</a:t>
              </a:r>
            </a:p>
            <a:p>
              <a:pPr marL="171450" indent="-171450">
                <a:buFont typeface="Arial" panose="020B0604020202020204" pitchFamily="34" charset="0"/>
                <a:buChar char="•"/>
              </a:pPr>
              <a:r>
                <a:rPr lang="en-US" sz="1600" dirty="0"/>
                <a:t>Compliance data relating to use of such a reporting system should be collected</a:t>
              </a:r>
            </a:p>
          </p:txBody>
        </p:sp>
      </p:grpSp>
      <p:grpSp>
        <p:nvGrpSpPr>
          <p:cNvPr id="5" name="Group 4"/>
          <p:cNvGrpSpPr/>
          <p:nvPr/>
        </p:nvGrpSpPr>
        <p:grpSpPr>
          <a:xfrm>
            <a:off x="299528" y="4922175"/>
            <a:ext cx="6509486" cy="1309168"/>
            <a:chOff x="6660776" y="1365449"/>
            <a:chExt cx="6509486" cy="1309168"/>
          </a:xfrm>
        </p:grpSpPr>
        <p:pic>
          <p:nvPicPr>
            <p:cNvPr id="28" name="Picture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60776" y="1365449"/>
              <a:ext cx="5008211" cy="787842"/>
            </a:xfrm>
            <a:prstGeom prst="rect">
              <a:avLst/>
            </a:prstGeom>
          </p:spPr>
        </p:pic>
        <p:sp>
          <p:nvSpPr>
            <p:cNvPr id="29" name="Rectangle 28"/>
            <p:cNvSpPr/>
            <p:nvPr/>
          </p:nvSpPr>
          <p:spPr>
            <a:xfrm>
              <a:off x="6904989" y="1531672"/>
              <a:ext cx="418704" cy="369332"/>
            </a:xfrm>
            <a:prstGeom prst="rect">
              <a:avLst/>
            </a:prstGeom>
          </p:spPr>
          <p:txBody>
            <a:bodyPr wrap="none">
              <a:spAutoFit/>
            </a:bodyPr>
            <a:lstStyle/>
            <a:p>
              <a:r>
                <a:rPr lang="en-IN" b="1" dirty="0">
                  <a:solidFill>
                    <a:schemeClr val="bg1"/>
                  </a:solidFill>
                </a:rPr>
                <a:t>07</a:t>
              </a:r>
              <a:endParaRPr lang="en-IN" dirty="0">
                <a:solidFill>
                  <a:schemeClr val="bg1"/>
                </a:solidFill>
              </a:endParaRPr>
            </a:p>
          </p:txBody>
        </p:sp>
        <p:sp>
          <p:nvSpPr>
            <p:cNvPr id="30" name="Rectangle 29"/>
            <p:cNvSpPr/>
            <p:nvPr/>
          </p:nvSpPr>
          <p:spPr>
            <a:xfrm>
              <a:off x="6773626" y="2089842"/>
              <a:ext cx="6396636" cy="584775"/>
            </a:xfrm>
            <a:prstGeom prst="rect">
              <a:avLst/>
            </a:prstGeom>
          </p:spPr>
          <p:txBody>
            <a:bodyPr wrap="square">
              <a:spAutoFit/>
            </a:bodyPr>
            <a:lstStyle/>
            <a:p>
              <a:pPr marL="171450" indent="-171450">
                <a:buFont typeface="Arial" panose="020B0604020202020204" pitchFamily="34" charset="0"/>
                <a:buChar char="•"/>
              </a:pPr>
              <a:r>
                <a:rPr lang="en-US" sz="1600" dirty="0"/>
                <a:t>Have an integrated smoking cessation program</a:t>
              </a:r>
            </a:p>
            <a:p>
              <a:pPr marL="171450" indent="-171450">
                <a:buFont typeface="Arial" panose="020B0604020202020204" pitchFamily="34" charset="0"/>
                <a:buChar char="•"/>
              </a:pPr>
              <a:r>
                <a:rPr lang="en-US" sz="1600" dirty="0"/>
                <a:t>Collect data regarding cessation interventions offered to current smokers</a:t>
              </a:r>
            </a:p>
          </p:txBody>
        </p:sp>
      </p:grpSp>
      <p:sp>
        <p:nvSpPr>
          <p:cNvPr id="36" name="Rectangle 35"/>
          <p:cNvSpPr/>
          <p:nvPr/>
        </p:nvSpPr>
        <p:spPr>
          <a:xfrm>
            <a:off x="1171830" y="5167504"/>
            <a:ext cx="2928622" cy="369332"/>
          </a:xfrm>
          <a:prstGeom prst="rect">
            <a:avLst/>
          </a:prstGeom>
        </p:spPr>
        <p:txBody>
          <a:bodyPr wrap="none">
            <a:spAutoFit/>
          </a:bodyPr>
          <a:lstStyle/>
          <a:p>
            <a:r>
              <a:rPr lang="en-US" b="1" dirty="0"/>
              <a:t>Smoking cessation programs</a:t>
            </a:r>
            <a:endParaRPr lang="en-IN" b="1" dirty="0"/>
          </a:p>
        </p:txBody>
      </p:sp>
    </p:spTree>
    <p:extLst>
      <p:ext uri="{BB962C8B-B14F-4D97-AF65-F5344CB8AC3E}">
        <p14:creationId xmlns:p14="http://schemas.microsoft.com/office/powerpoint/2010/main" val="543858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Picture 70">
            <a:extLst>
              <a:ext uri="{FF2B5EF4-FFF2-40B4-BE49-F238E27FC236}">
                <a16:creationId xmlns:a16="http://schemas.microsoft.com/office/drawing/2014/main" id="{FD3A438A-E4A6-AE20-3EB1-21FF17FBC388}"/>
              </a:ext>
            </a:extLst>
          </p:cNvPr>
          <p:cNvPicPr>
            <a:picLocks noChangeAspect="1"/>
          </p:cNvPicPr>
          <p:nvPr/>
        </p:nvPicPr>
        <p:blipFill>
          <a:blip r:embed="rId2" cstate="print">
            <a:alphaModFix amt="70000"/>
            <a:extLst>
              <a:ext uri="{28A0092B-C50C-407E-A947-70E740481C1C}">
                <a14:useLocalDpi xmlns:a14="http://schemas.microsoft.com/office/drawing/2010/main" val="0"/>
              </a:ext>
            </a:extLst>
          </a:blip>
          <a:stretch>
            <a:fillRect/>
          </a:stretch>
        </p:blipFill>
        <p:spPr>
          <a:xfrm>
            <a:off x="2936340" y="1435226"/>
            <a:ext cx="6122394" cy="4425252"/>
          </a:xfrm>
          <a:prstGeom prst="rect">
            <a:avLst/>
          </a:prstGeom>
        </p:spPr>
      </p:pic>
      <p:sp>
        <p:nvSpPr>
          <p:cNvPr id="72" name="Rectangle 71"/>
          <p:cNvSpPr/>
          <p:nvPr/>
        </p:nvSpPr>
        <p:spPr>
          <a:xfrm>
            <a:off x="0" y="0"/>
            <a:ext cx="12192000" cy="101703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3" name="TextBox 72"/>
          <p:cNvSpPr txBox="1"/>
          <p:nvPr/>
        </p:nvSpPr>
        <p:spPr>
          <a:xfrm>
            <a:off x="527869" y="6244606"/>
            <a:ext cx="11209293" cy="400110"/>
          </a:xfrm>
          <a:prstGeom prst="rect">
            <a:avLst/>
          </a:prstGeom>
          <a:noFill/>
        </p:spPr>
        <p:txBody>
          <a:bodyPr wrap="square" rtlCol="0">
            <a:spAutoFit/>
          </a:bodyPr>
          <a:lstStyle/>
          <a:p>
            <a:r>
              <a:rPr lang="en-IN" sz="1000" dirty="0"/>
              <a:t>CXR: chest X-ray ; CT: Computed tomography; PET-CT: </a:t>
            </a:r>
            <a:r>
              <a:rPr lang="en-GB" sz="1000" dirty="0"/>
              <a:t>Positron Emission Tomography and Computed Tomography; LDCT: Low dose CT scan; CXR: chest X-ray</a:t>
            </a:r>
          </a:p>
          <a:p>
            <a:r>
              <a:rPr lang="en-IN" sz="1000" dirty="0"/>
              <a:t>1. </a:t>
            </a:r>
            <a:r>
              <a:rPr lang="en-GB" sz="1000" dirty="0" err="1"/>
              <a:t>Ramaswamy</a:t>
            </a:r>
            <a:r>
              <a:rPr lang="en-GB" sz="1000" dirty="0"/>
              <a:t>, </a:t>
            </a:r>
            <a:r>
              <a:rPr lang="en-GB" sz="1000" dirty="0" err="1"/>
              <a:t>Anuradha</a:t>
            </a:r>
            <a:r>
              <a:rPr lang="en-GB" sz="1000" dirty="0"/>
              <a:t>. “Lung Cancer Screening: Review and 2021 Update.” Current pulmonology reports vol. 11,1 (2022): 15-28. doi:10.1007/s13665-021-00283-1</a:t>
            </a:r>
            <a:endParaRPr lang="en-IN" sz="1000" dirty="0"/>
          </a:p>
        </p:txBody>
      </p:sp>
      <p:sp>
        <p:nvSpPr>
          <p:cNvPr id="74" name="Google Shape;1462;p103">
            <a:extLst>
              <a:ext uri="{FF2B5EF4-FFF2-40B4-BE49-F238E27FC236}">
                <a16:creationId xmlns:a16="http://schemas.microsoft.com/office/drawing/2014/main" id="{FE3364E4-4C6C-2847-80CA-7C7712327CC3}"/>
              </a:ext>
            </a:extLst>
          </p:cNvPr>
          <p:cNvSpPr/>
          <p:nvPr/>
        </p:nvSpPr>
        <p:spPr>
          <a:xfrm>
            <a:off x="518063" y="1284687"/>
            <a:ext cx="777300" cy="7773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5" name="Google Shape;1500;p103">
            <a:extLst>
              <a:ext uri="{FF2B5EF4-FFF2-40B4-BE49-F238E27FC236}">
                <a16:creationId xmlns:a16="http://schemas.microsoft.com/office/drawing/2014/main" id="{70FF46FF-D7B4-7A19-4DE3-C0DB44A88822}"/>
              </a:ext>
            </a:extLst>
          </p:cNvPr>
          <p:cNvCxnSpPr>
            <a:cxnSpLocks/>
            <a:stCxn id="74" idx="4"/>
            <a:endCxn id="102" idx="0"/>
          </p:cNvCxnSpPr>
          <p:nvPr/>
        </p:nvCxnSpPr>
        <p:spPr>
          <a:xfrm flipH="1">
            <a:off x="902012" y="2061987"/>
            <a:ext cx="4701" cy="1018941"/>
          </a:xfrm>
          <a:prstGeom prst="straightConnector1">
            <a:avLst/>
          </a:prstGeom>
          <a:noFill/>
          <a:ln w="28575" cap="flat" cmpd="sng">
            <a:solidFill>
              <a:srgbClr val="0070C0"/>
            </a:solidFill>
            <a:prstDash val="solid"/>
            <a:round/>
            <a:headEnd type="none" w="med" len="med"/>
            <a:tailEnd type="none" w="med" len="med"/>
          </a:ln>
        </p:spPr>
      </p:cxnSp>
      <p:sp>
        <p:nvSpPr>
          <p:cNvPr id="76" name="TextBox 75">
            <a:extLst>
              <a:ext uri="{FF2B5EF4-FFF2-40B4-BE49-F238E27FC236}">
                <a16:creationId xmlns:a16="http://schemas.microsoft.com/office/drawing/2014/main" id="{D9A79BAE-598B-8261-5DF8-A593625526C1}"/>
              </a:ext>
            </a:extLst>
          </p:cNvPr>
          <p:cNvSpPr txBox="1"/>
          <p:nvPr/>
        </p:nvSpPr>
        <p:spPr>
          <a:xfrm>
            <a:off x="1339188" y="1862639"/>
            <a:ext cx="3219278" cy="1077218"/>
          </a:xfrm>
          <a:prstGeom prst="rect">
            <a:avLst/>
          </a:prstGeom>
          <a:noFill/>
        </p:spPr>
        <p:txBody>
          <a:bodyPr wrap="square" rtlCol="0">
            <a:spAutoFit/>
          </a:bodyPr>
          <a:lstStyle/>
          <a:p>
            <a:pPr lvl="0"/>
            <a:r>
              <a:rPr lang="en-US" sz="1600" dirty="0"/>
              <a:t>These occur due to observer error, characteristics of the lesion or technical error, and can have </a:t>
            </a:r>
            <a:r>
              <a:rPr lang="en-US" sz="1600" dirty="0" err="1"/>
              <a:t>medicolegal</a:t>
            </a:r>
            <a:r>
              <a:rPr lang="en-US" sz="1600" dirty="0"/>
              <a:t> consequences.</a:t>
            </a:r>
            <a:endParaRPr lang="en-IN" sz="1600" dirty="0"/>
          </a:p>
        </p:txBody>
      </p:sp>
      <p:sp>
        <p:nvSpPr>
          <p:cNvPr id="77" name="TextBox 76">
            <a:extLst>
              <a:ext uri="{FF2B5EF4-FFF2-40B4-BE49-F238E27FC236}">
                <a16:creationId xmlns:a16="http://schemas.microsoft.com/office/drawing/2014/main" id="{68C3C3B9-9891-9D6A-B5FA-1B7CB5AD842C}"/>
              </a:ext>
            </a:extLst>
          </p:cNvPr>
          <p:cNvSpPr txBox="1"/>
          <p:nvPr/>
        </p:nvSpPr>
        <p:spPr>
          <a:xfrm>
            <a:off x="1336514" y="1257146"/>
            <a:ext cx="3953943" cy="646331"/>
          </a:xfrm>
          <a:prstGeom prst="rect">
            <a:avLst/>
          </a:prstGeom>
          <a:noFill/>
        </p:spPr>
        <p:txBody>
          <a:bodyPr wrap="square" rtlCol="0">
            <a:spAutoFit/>
          </a:bodyPr>
          <a:lstStyle/>
          <a:p>
            <a:r>
              <a:rPr lang="en-IN" b="1" dirty="0">
                <a:solidFill>
                  <a:srgbClr val="0070C0"/>
                </a:solidFill>
              </a:rPr>
              <a:t>False Negatives or “Missed” </a:t>
            </a:r>
          </a:p>
          <a:p>
            <a:r>
              <a:rPr lang="en-IN" b="1" dirty="0">
                <a:solidFill>
                  <a:srgbClr val="0070C0"/>
                </a:solidFill>
              </a:rPr>
              <a:t>Diagnoses </a:t>
            </a:r>
          </a:p>
        </p:txBody>
      </p:sp>
      <p:sp>
        <p:nvSpPr>
          <p:cNvPr id="78" name="TextBox 77">
            <a:extLst>
              <a:ext uri="{FF2B5EF4-FFF2-40B4-BE49-F238E27FC236}">
                <a16:creationId xmlns:a16="http://schemas.microsoft.com/office/drawing/2014/main" id="{26D54243-6C02-9B8D-A146-127734DC76DB}"/>
              </a:ext>
            </a:extLst>
          </p:cNvPr>
          <p:cNvSpPr txBox="1"/>
          <p:nvPr/>
        </p:nvSpPr>
        <p:spPr>
          <a:xfrm>
            <a:off x="1352561" y="3386002"/>
            <a:ext cx="3205905" cy="1569660"/>
          </a:xfrm>
          <a:prstGeom prst="rect">
            <a:avLst/>
          </a:prstGeom>
          <a:noFill/>
        </p:spPr>
        <p:txBody>
          <a:bodyPr wrap="square" rtlCol="0">
            <a:spAutoFit/>
          </a:bodyPr>
          <a:lstStyle/>
          <a:p>
            <a:pPr lvl="0"/>
            <a:r>
              <a:rPr lang="en-IN" sz="1600" dirty="0"/>
              <a:t>Radiation exposure: CXR - 0.1mSV, LDCT- 1.5 </a:t>
            </a:r>
            <a:r>
              <a:rPr lang="en-IN" sz="1600" dirty="0" err="1"/>
              <a:t>mSV</a:t>
            </a:r>
            <a:r>
              <a:rPr lang="en-IN" sz="1600" dirty="0"/>
              <a:t>, full-dose CT scan- </a:t>
            </a:r>
            <a:br>
              <a:rPr lang="en-IN" sz="1600" dirty="0"/>
            </a:br>
            <a:r>
              <a:rPr lang="en-IN" sz="1600" dirty="0"/>
              <a:t>8 </a:t>
            </a:r>
            <a:r>
              <a:rPr lang="en-IN" sz="1600" dirty="0" err="1"/>
              <a:t>mSV</a:t>
            </a:r>
            <a:r>
              <a:rPr lang="en-IN" sz="1600" dirty="0"/>
              <a:t>, PET-CT- 14 </a:t>
            </a:r>
            <a:r>
              <a:rPr lang="en-IN" sz="1600" dirty="0" err="1"/>
              <a:t>mSV</a:t>
            </a:r>
            <a:r>
              <a:rPr lang="en-IN" sz="1600" dirty="0"/>
              <a:t>. There is a cancer risk from Exposure to ionizing radiation during scanning, which is cumulative throughout life .</a:t>
            </a:r>
            <a:endParaRPr lang="en-IN" sz="1400" dirty="0"/>
          </a:p>
        </p:txBody>
      </p:sp>
      <p:sp>
        <p:nvSpPr>
          <p:cNvPr id="79" name="TextBox 78">
            <a:extLst>
              <a:ext uri="{FF2B5EF4-FFF2-40B4-BE49-F238E27FC236}">
                <a16:creationId xmlns:a16="http://schemas.microsoft.com/office/drawing/2014/main" id="{E3C79A66-DD39-7639-9E0F-DFE7610229AE}"/>
              </a:ext>
            </a:extLst>
          </p:cNvPr>
          <p:cNvSpPr txBox="1"/>
          <p:nvPr/>
        </p:nvSpPr>
        <p:spPr>
          <a:xfrm>
            <a:off x="1334148" y="3080928"/>
            <a:ext cx="2082750" cy="369332"/>
          </a:xfrm>
          <a:prstGeom prst="rect">
            <a:avLst/>
          </a:prstGeom>
          <a:noFill/>
        </p:spPr>
        <p:txBody>
          <a:bodyPr wrap="none" rtlCol="0">
            <a:spAutoFit/>
          </a:bodyPr>
          <a:lstStyle/>
          <a:p>
            <a:r>
              <a:rPr lang="en-IN" b="1" dirty="0">
                <a:solidFill>
                  <a:srgbClr val="0070C0"/>
                </a:solidFill>
              </a:rPr>
              <a:t>Radiation Exposure </a:t>
            </a:r>
          </a:p>
        </p:txBody>
      </p:sp>
      <p:sp>
        <p:nvSpPr>
          <p:cNvPr id="80" name="Google Shape;1459;p103">
            <a:extLst>
              <a:ext uri="{FF2B5EF4-FFF2-40B4-BE49-F238E27FC236}">
                <a16:creationId xmlns:a16="http://schemas.microsoft.com/office/drawing/2014/main" id="{7C58A7C5-5107-8DAC-B426-D3342EA6902E}"/>
              </a:ext>
            </a:extLst>
          </p:cNvPr>
          <p:cNvSpPr/>
          <p:nvPr/>
        </p:nvSpPr>
        <p:spPr>
          <a:xfrm>
            <a:off x="504055" y="5118928"/>
            <a:ext cx="777300" cy="7773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462;p103">
            <a:extLst>
              <a:ext uri="{FF2B5EF4-FFF2-40B4-BE49-F238E27FC236}">
                <a16:creationId xmlns:a16="http://schemas.microsoft.com/office/drawing/2014/main" id="{B6CEE2C8-30E2-6FBF-62C8-7EDA43FAC1C5}"/>
              </a:ext>
            </a:extLst>
          </p:cNvPr>
          <p:cNvSpPr/>
          <p:nvPr/>
        </p:nvSpPr>
        <p:spPr>
          <a:xfrm>
            <a:off x="7546673" y="1435226"/>
            <a:ext cx="777300" cy="7773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2" name="Google Shape;1500;p103">
            <a:extLst>
              <a:ext uri="{FF2B5EF4-FFF2-40B4-BE49-F238E27FC236}">
                <a16:creationId xmlns:a16="http://schemas.microsoft.com/office/drawing/2014/main" id="{F0730AB2-55FB-1132-FA32-37F038527B31}"/>
              </a:ext>
            </a:extLst>
          </p:cNvPr>
          <p:cNvCxnSpPr>
            <a:cxnSpLocks/>
            <a:stCxn id="81" idx="4"/>
          </p:cNvCxnSpPr>
          <p:nvPr/>
        </p:nvCxnSpPr>
        <p:spPr>
          <a:xfrm>
            <a:off x="7935323" y="2212526"/>
            <a:ext cx="0" cy="1148173"/>
          </a:xfrm>
          <a:prstGeom prst="straightConnector1">
            <a:avLst/>
          </a:prstGeom>
          <a:noFill/>
          <a:ln w="28575" cap="flat" cmpd="sng">
            <a:solidFill>
              <a:srgbClr val="0070C0"/>
            </a:solidFill>
            <a:prstDash val="solid"/>
            <a:round/>
            <a:headEnd type="none" w="med" len="med"/>
            <a:tailEnd type="none" w="med" len="med"/>
          </a:ln>
        </p:spPr>
      </p:cxnSp>
      <p:sp>
        <p:nvSpPr>
          <p:cNvPr id="83" name="TextBox 82">
            <a:extLst>
              <a:ext uri="{FF2B5EF4-FFF2-40B4-BE49-F238E27FC236}">
                <a16:creationId xmlns:a16="http://schemas.microsoft.com/office/drawing/2014/main" id="{2C7E3D12-FCF5-6F90-BD69-ABE532582C99}"/>
              </a:ext>
            </a:extLst>
          </p:cNvPr>
          <p:cNvSpPr txBox="1"/>
          <p:nvPr/>
        </p:nvSpPr>
        <p:spPr>
          <a:xfrm>
            <a:off x="8383302" y="1195307"/>
            <a:ext cx="2147447" cy="369332"/>
          </a:xfrm>
          <a:prstGeom prst="rect">
            <a:avLst/>
          </a:prstGeom>
          <a:noFill/>
        </p:spPr>
        <p:txBody>
          <a:bodyPr wrap="none" rtlCol="0">
            <a:spAutoFit/>
          </a:bodyPr>
          <a:lstStyle/>
          <a:p>
            <a:pPr lvl="0"/>
            <a:r>
              <a:rPr lang="en-US" b="1" dirty="0">
                <a:solidFill>
                  <a:srgbClr val="0070C0"/>
                </a:solidFill>
              </a:rPr>
              <a:t>Psychosocial Impact </a:t>
            </a:r>
            <a:endParaRPr lang="en-IN" b="1" dirty="0">
              <a:solidFill>
                <a:srgbClr val="0070C0"/>
              </a:solidFill>
            </a:endParaRPr>
          </a:p>
        </p:txBody>
      </p:sp>
      <p:sp>
        <p:nvSpPr>
          <p:cNvPr id="84" name="TextBox 83">
            <a:extLst>
              <a:ext uri="{FF2B5EF4-FFF2-40B4-BE49-F238E27FC236}">
                <a16:creationId xmlns:a16="http://schemas.microsoft.com/office/drawing/2014/main" id="{0178E791-793D-1617-3261-AC5005767D29}"/>
              </a:ext>
            </a:extLst>
          </p:cNvPr>
          <p:cNvSpPr txBox="1"/>
          <p:nvPr/>
        </p:nvSpPr>
        <p:spPr>
          <a:xfrm>
            <a:off x="8383301" y="1531488"/>
            <a:ext cx="3346055" cy="1077218"/>
          </a:xfrm>
          <a:prstGeom prst="rect">
            <a:avLst/>
          </a:prstGeom>
          <a:noFill/>
        </p:spPr>
        <p:txBody>
          <a:bodyPr wrap="square" rtlCol="0">
            <a:spAutoFit/>
          </a:bodyPr>
          <a:lstStyle/>
          <a:p>
            <a:r>
              <a:rPr lang="en-GB" sz="1600" dirty="0"/>
              <a:t>Patients can develop anxiety, depression, and psychological distress over screening results, diagnosis of cancer, or related to complications.</a:t>
            </a:r>
            <a:endParaRPr lang="en-IN" sz="1600" dirty="0"/>
          </a:p>
        </p:txBody>
      </p:sp>
      <p:sp>
        <p:nvSpPr>
          <p:cNvPr id="85" name="TextBox 84">
            <a:extLst>
              <a:ext uri="{FF2B5EF4-FFF2-40B4-BE49-F238E27FC236}">
                <a16:creationId xmlns:a16="http://schemas.microsoft.com/office/drawing/2014/main" id="{69D95BE2-E4E0-3003-EA04-4D3735ECA721}"/>
              </a:ext>
            </a:extLst>
          </p:cNvPr>
          <p:cNvSpPr txBox="1"/>
          <p:nvPr/>
        </p:nvSpPr>
        <p:spPr>
          <a:xfrm>
            <a:off x="1334149" y="5030802"/>
            <a:ext cx="2779024" cy="646331"/>
          </a:xfrm>
          <a:prstGeom prst="rect">
            <a:avLst/>
          </a:prstGeom>
          <a:noFill/>
        </p:spPr>
        <p:txBody>
          <a:bodyPr wrap="square" rtlCol="0">
            <a:spAutoFit/>
          </a:bodyPr>
          <a:lstStyle/>
          <a:p>
            <a:r>
              <a:rPr lang="en-IN" b="1" dirty="0">
                <a:solidFill>
                  <a:srgbClr val="0070C0"/>
                </a:solidFill>
              </a:rPr>
              <a:t>Invasive Procedures and Complications </a:t>
            </a:r>
          </a:p>
        </p:txBody>
      </p:sp>
      <p:sp>
        <p:nvSpPr>
          <p:cNvPr id="86" name="TextBox 85">
            <a:extLst>
              <a:ext uri="{FF2B5EF4-FFF2-40B4-BE49-F238E27FC236}">
                <a16:creationId xmlns:a16="http://schemas.microsoft.com/office/drawing/2014/main" id="{9EE7CF89-296C-1C36-AAEA-D0012911845A}"/>
              </a:ext>
            </a:extLst>
          </p:cNvPr>
          <p:cNvSpPr txBox="1"/>
          <p:nvPr/>
        </p:nvSpPr>
        <p:spPr>
          <a:xfrm>
            <a:off x="1334148" y="5626377"/>
            <a:ext cx="10559004" cy="584775"/>
          </a:xfrm>
          <a:prstGeom prst="rect">
            <a:avLst/>
          </a:prstGeom>
          <a:noFill/>
        </p:spPr>
        <p:txBody>
          <a:bodyPr wrap="square" rtlCol="0">
            <a:spAutoFit/>
          </a:bodyPr>
          <a:lstStyle/>
          <a:p>
            <a:r>
              <a:rPr lang="en-IN" sz="1600" dirty="0"/>
              <a:t>The invasive procedure rates are reported to be approximately 5.1% and 2.7% after screening with LDCT and CXR, respectively, with complication rates also higher in patients who were screen-positive by LDCT compared to CXR. </a:t>
            </a:r>
          </a:p>
        </p:txBody>
      </p:sp>
      <p:sp>
        <p:nvSpPr>
          <p:cNvPr id="87" name="TextBox 86"/>
          <p:cNvSpPr txBox="1"/>
          <p:nvPr/>
        </p:nvSpPr>
        <p:spPr>
          <a:xfrm>
            <a:off x="4425831" y="280202"/>
            <a:ext cx="2774734" cy="461665"/>
          </a:xfrm>
          <a:prstGeom prst="rect">
            <a:avLst/>
          </a:prstGeom>
          <a:noFill/>
        </p:spPr>
        <p:txBody>
          <a:bodyPr wrap="none" rtlCol="0">
            <a:spAutoFit/>
          </a:bodyPr>
          <a:lstStyle/>
          <a:p>
            <a:r>
              <a:rPr lang="en-IN" sz="2400" b="1" dirty="0">
                <a:solidFill>
                  <a:schemeClr val="bg1"/>
                </a:solidFill>
              </a:rPr>
              <a:t>Pitfalls of screening</a:t>
            </a:r>
            <a:r>
              <a:rPr lang="en-IN" sz="2400" b="1" baseline="30000" dirty="0">
                <a:solidFill>
                  <a:schemeClr val="bg1"/>
                </a:solidFill>
              </a:rPr>
              <a:t>1</a:t>
            </a:r>
          </a:p>
        </p:txBody>
      </p:sp>
      <p:pic>
        <p:nvPicPr>
          <p:cNvPr id="88" name="Picture 87">
            <a:extLst>
              <a:ext uri="{FF2B5EF4-FFF2-40B4-BE49-F238E27FC236}">
                <a16:creationId xmlns:a16="http://schemas.microsoft.com/office/drawing/2014/main" id="{1609DF9C-614E-5C50-CB8E-ABBB3EC6ED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7958" y="1464095"/>
            <a:ext cx="437138" cy="437138"/>
          </a:xfrm>
          <a:prstGeom prst="rect">
            <a:avLst/>
          </a:prstGeom>
        </p:spPr>
      </p:pic>
      <p:grpSp>
        <p:nvGrpSpPr>
          <p:cNvPr id="89" name="Group 88">
            <a:extLst>
              <a:ext uri="{FF2B5EF4-FFF2-40B4-BE49-F238E27FC236}">
                <a16:creationId xmlns:a16="http://schemas.microsoft.com/office/drawing/2014/main" id="{964BF9CB-883B-6F73-46CC-B46F54E90135}"/>
              </a:ext>
            </a:extLst>
          </p:cNvPr>
          <p:cNvGrpSpPr/>
          <p:nvPr/>
        </p:nvGrpSpPr>
        <p:grpSpPr>
          <a:xfrm>
            <a:off x="7563229" y="2725482"/>
            <a:ext cx="4173933" cy="1231107"/>
            <a:chOff x="4155004" y="3642468"/>
            <a:chExt cx="4173933" cy="1231107"/>
          </a:xfrm>
        </p:grpSpPr>
        <p:sp>
          <p:nvSpPr>
            <p:cNvPr id="90" name="Google Shape;1459;p103">
              <a:extLst>
                <a:ext uri="{FF2B5EF4-FFF2-40B4-BE49-F238E27FC236}">
                  <a16:creationId xmlns:a16="http://schemas.microsoft.com/office/drawing/2014/main" id="{F5CA62F7-0E2C-1CEE-27F4-3573E9B5F70F}"/>
                </a:ext>
              </a:extLst>
            </p:cNvPr>
            <p:cNvSpPr/>
            <p:nvPr/>
          </p:nvSpPr>
          <p:spPr>
            <a:xfrm>
              <a:off x="4155004" y="3750258"/>
              <a:ext cx="777300" cy="7773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TextBox 90">
              <a:extLst>
                <a:ext uri="{FF2B5EF4-FFF2-40B4-BE49-F238E27FC236}">
                  <a16:creationId xmlns:a16="http://schemas.microsoft.com/office/drawing/2014/main" id="{902CE70F-2E95-8CC6-CC9E-CC308B14D27A}"/>
                </a:ext>
              </a:extLst>
            </p:cNvPr>
            <p:cNvSpPr txBox="1"/>
            <p:nvPr/>
          </p:nvSpPr>
          <p:spPr>
            <a:xfrm>
              <a:off x="4975790" y="3642468"/>
              <a:ext cx="1638077" cy="369332"/>
            </a:xfrm>
            <a:prstGeom prst="rect">
              <a:avLst/>
            </a:prstGeom>
            <a:noFill/>
          </p:spPr>
          <p:txBody>
            <a:bodyPr wrap="none" rtlCol="0">
              <a:spAutoFit/>
            </a:bodyPr>
            <a:lstStyle/>
            <a:p>
              <a:r>
                <a:rPr lang="en-IN" b="1" dirty="0">
                  <a:solidFill>
                    <a:srgbClr val="0070C0"/>
                  </a:solidFill>
                </a:rPr>
                <a:t>Over diagnosis </a:t>
              </a:r>
            </a:p>
          </p:txBody>
        </p:sp>
        <p:sp>
          <p:nvSpPr>
            <p:cNvPr id="92" name="TextBox 91">
              <a:extLst>
                <a:ext uri="{FF2B5EF4-FFF2-40B4-BE49-F238E27FC236}">
                  <a16:creationId xmlns:a16="http://schemas.microsoft.com/office/drawing/2014/main" id="{E2868D88-BA8E-EB7B-53E0-8338D7FBF7C8}"/>
                </a:ext>
              </a:extLst>
            </p:cNvPr>
            <p:cNvSpPr txBox="1"/>
            <p:nvPr/>
          </p:nvSpPr>
          <p:spPr>
            <a:xfrm>
              <a:off x="4988949" y="4042578"/>
              <a:ext cx="3339988" cy="830997"/>
            </a:xfrm>
            <a:prstGeom prst="rect">
              <a:avLst/>
            </a:prstGeom>
            <a:noFill/>
          </p:spPr>
          <p:txBody>
            <a:bodyPr wrap="square" rtlCol="0">
              <a:spAutoFit/>
            </a:bodyPr>
            <a:lstStyle/>
            <a:p>
              <a:pPr lvl="0"/>
              <a:r>
                <a:rPr lang="en-IN" sz="1600" dirty="0"/>
                <a:t>This can lead to unnecessary procedures, and contribute to morbidity, anxiety, and expense. </a:t>
              </a:r>
            </a:p>
          </p:txBody>
        </p:sp>
        <p:pic>
          <p:nvPicPr>
            <p:cNvPr id="93" name="Picture 92">
              <a:extLst>
                <a:ext uri="{FF2B5EF4-FFF2-40B4-BE49-F238E27FC236}">
                  <a16:creationId xmlns:a16="http://schemas.microsoft.com/office/drawing/2014/main" id="{617470DD-5E1D-B2E1-8DBB-329C28EB3F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42489" y="3947139"/>
              <a:ext cx="407322" cy="407322"/>
            </a:xfrm>
            <a:prstGeom prst="rect">
              <a:avLst/>
            </a:prstGeom>
          </p:spPr>
        </p:pic>
      </p:grpSp>
      <p:grpSp>
        <p:nvGrpSpPr>
          <p:cNvPr id="94" name="Group 93">
            <a:extLst>
              <a:ext uri="{FF2B5EF4-FFF2-40B4-BE49-F238E27FC236}">
                <a16:creationId xmlns:a16="http://schemas.microsoft.com/office/drawing/2014/main" id="{A50CB27C-C21D-F30A-0265-5340E81D814E}"/>
              </a:ext>
            </a:extLst>
          </p:cNvPr>
          <p:cNvGrpSpPr/>
          <p:nvPr/>
        </p:nvGrpSpPr>
        <p:grpSpPr>
          <a:xfrm>
            <a:off x="7563229" y="4088754"/>
            <a:ext cx="3646089" cy="1431161"/>
            <a:chOff x="8271361" y="4618937"/>
            <a:chExt cx="3646089" cy="1431161"/>
          </a:xfrm>
        </p:grpSpPr>
        <p:sp>
          <p:nvSpPr>
            <p:cNvPr id="95" name="Google Shape;1462;p103">
              <a:extLst>
                <a:ext uri="{FF2B5EF4-FFF2-40B4-BE49-F238E27FC236}">
                  <a16:creationId xmlns:a16="http://schemas.microsoft.com/office/drawing/2014/main" id="{F5E3CAB3-0D12-F837-12E3-4ED401F1EA22}"/>
                </a:ext>
              </a:extLst>
            </p:cNvPr>
            <p:cNvSpPr/>
            <p:nvPr/>
          </p:nvSpPr>
          <p:spPr>
            <a:xfrm>
              <a:off x="8271361" y="4798964"/>
              <a:ext cx="777300" cy="7773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 name="TextBox 95">
              <a:extLst>
                <a:ext uri="{FF2B5EF4-FFF2-40B4-BE49-F238E27FC236}">
                  <a16:creationId xmlns:a16="http://schemas.microsoft.com/office/drawing/2014/main" id="{4CE7B932-4A5C-322B-54BE-DE29632494FC}"/>
                </a:ext>
              </a:extLst>
            </p:cNvPr>
            <p:cNvSpPr txBox="1"/>
            <p:nvPr/>
          </p:nvSpPr>
          <p:spPr>
            <a:xfrm>
              <a:off x="9092148" y="4618937"/>
              <a:ext cx="1607235" cy="369332"/>
            </a:xfrm>
            <a:prstGeom prst="rect">
              <a:avLst/>
            </a:prstGeom>
            <a:noFill/>
          </p:spPr>
          <p:txBody>
            <a:bodyPr wrap="none" rtlCol="0">
              <a:spAutoFit/>
            </a:bodyPr>
            <a:lstStyle/>
            <a:p>
              <a:r>
                <a:rPr lang="en-IN" b="1" dirty="0">
                  <a:solidFill>
                    <a:srgbClr val="0070C0"/>
                  </a:solidFill>
                </a:rPr>
                <a:t>False Positives </a:t>
              </a:r>
            </a:p>
          </p:txBody>
        </p:sp>
        <p:sp>
          <p:nvSpPr>
            <p:cNvPr id="97" name="TextBox 96">
              <a:extLst>
                <a:ext uri="{FF2B5EF4-FFF2-40B4-BE49-F238E27FC236}">
                  <a16:creationId xmlns:a16="http://schemas.microsoft.com/office/drawing/2014/main" id="{F3A079CF-323B-0E32-493E-B04F9E4E4EDB}"/>
                </a:ext>
              </a:extLst>
            </p:cNvPr>
            <p:cNvSpPr txBox="1"/>
            <p:nvPr/>
          </p:nvSpPr>
          <p:spPr>
            <a:xfrm>
              <a:off x="9092147" y="4972880"/>
              <a:ext cx="2825303" cy="1077218"/>
            </a:xfrm>
            <a:prstGeom prst="rect">
              <a:avLst/>
            </a:prstGeom>
            <a:noFill/>
          </p:spPr>
          <p:txBody>
            <a:bodyPr wrap="square" rtlCol="0">
              <a:spAutoFit/>
            </a:bodyPr>
            <a:lstStyle/>
            <a:p>
              <a:r>
                <a:rPr lang="en-US" sz="1600" dirty="0"/>
                <a:t>Increasing the threshold for nodule detection can decrease false positives at the risk of decreasing sensitivity. </a:t>
              </a:r>
              <a:endParaRPr lang="en-IN" sz="1600" dirty="0"/>
            </a:p>
          </p:txBody>
        </p:sp>
      </p:grpSp>
      <p:pic>
        <p:nvPicPr>
          <p:cNvPr id="99" name="Picture 98">
            <a:extLst>
              <a:ext uri="{FF2B5EF4-FFF2-40B4-BE49-F238E27FC236}">
                <a16:creationId xmlns:a16="http://schemas.microsoft.com/office/drawing/2014/main" id="{9BA46A73-2013-B635-4970-8838B892432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42640" y="1605307"/>
            <a:ext cx="425181" cy="425181"/>
          </a:xfrm>
          <a:prstGeom prst="rect">
            <a:avLst/>
          </a:prstGeom>
        </p:spPr>
      </p:pic>
      <p:pic>
        <p:nvPicPr>
          <p:cNvPr id="100" name="Picture 99">
            <a:extLst>
              <a:ext uri="{FF2B5EF4-FFF2-40B4-BE49-F238E27FC236}">
                <a16:creationId xmlns:a16="http://schemas.microsoft.com/office/drawing/2014/main" id="{4F965054-A6CB-19E0-CAC1-76BD25CC32E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1315" y="5293188"/>
            <a:ext cx="428779" cy="428779"/>
          </a:xfrm>
          <a:prstGeom prst="rect">
            <a:avLst/>
          </a:prstGeom>
        </p:spPr>
      </p:pic>
      <p:grpSp>
        <p:nvGrpSpPr>
          <p:cNvPr id="101" name="Group 100">
            <a:extLst>
              <a:ext uri="{FF2B5EF4-FFF2-40B4-BE49-F238E27FC236}">
                <a16:creationId xmlns:a16="http://schemas.microsoft.com/office/drawing/2014/main" id="{3B3D4917-76AA-EBDD-85ED-466674D03998}"/>
              </a:ext>
            </a:extLst>
          </p:cNvPr>
          <p:cNvGrpSpPr/>
          <p:nvPr/>
        </p:nvGrpSpPr>
        <p:grpSpPr>
          <a:xfrm>
            <a:off x="513362" y="3080928"/>
            <a:ext cx="777300" cy="777300"/>
            <a:chOff x="518401" y="3535651"/>
            <a:chExt cx="777300" cy="777300"/>
          </a:xfrm>
        </p:grpSpPr>
        <p:sp>
          <p:nvSpPr>
            <p:cNvPr id="102" name="Google Shape;1459;p103">
              <a:extLst>
                <a:ext uri="{FF2B5EF4-FFF2-40B4-BE49-F238E27FC236}">
                  <a16:creationId xmlns:a16="http://schemas.microsoft.com/office/drawing/2014/main" id="{7530984E-C91E-E959-0352-19588EB703E6}"/>
                </a:ext>
              </a:extLst>
            </p:cNvPr>
            <p:cNvSpPr/>
            <p:nvPr/>
          </p:nvSpPr>
          <p:spPr>
            <a:xfrm>
              <a:off x="518401" y="3535651"/>
              <a:ext cx="777300" cy="7773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3" name="Picture 102">
              <a:extLst>
                <a:ext uri="{FF2B5EF4-FFF2-40B4-BE49-F238E27FC236}">
                  <a16:creationId xmlns:a16="http://schemas.microsoft.com/office/drawing/2014/main" id="{16A56776-9FF4-590E-FC0C-9601038AE54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1771" y="3705732"/>
              <a:ext cx="432894" cy="432894"/>
            </a:xfrm>
            <a:prstGeom prst="rect">
              <a:avLst/>
            </a:prstGeom>
          </p:spPr>
        </p:pic>
      </p:grpSp>
      <p:cxnSp>
        <p:nvCxnSpPr>
          <p:cNvPr id="104" name="Google Shape;1500;p103">
            <a:extLst>
              <a:ext uri="{FF2B5EF4-FFF2-40B4-BE49-F238E27FC236}">
                <a16:creationId xmlns:a16="http://schemas.microsoft.com/office/drawing/2014/main" id="{BC76D686-1E52-9FCA-7BE4-B5D483580691}"/>
              </a:ext>
            </a:extLst>
          </p:cNvPr>
          <p:cNvCxnSpPr>
            <a:cxnSpLocks/>
            <a:stCxn id="102" idx="4"/>
            <a:endCxn id="80" idx="0"/>
          </p:cNvCxnSpPr>
          <p:nvPr/>
        </p:nvCxnSpPr>
        <p:spPr>
          <a:xfrm flipH="1">
            <a:off x="892705" y="3858228"/>
            <a:ext cx="9307" cy="1260700"/>
          </a:xfrm>
          <a:prstGeom prst="straightConnector1">
            <a:avLst/>
          </a:prstGeom>
          <a:noFill/>
          <a:ln w="28575" cap="flat" cmpd="sng">
            <a:solidFill>
              <a:srgbClr val="0070C0"/>
            </a:solidFill>
            <a:prstDash val="solid"/>
            <a:round/>
            <a:headEnd type="none" w="med" len="med"/>
            <a:tailEnd type="none" w="med" len="med"/>
          </a:ln>
        </p:spPr>
      </p:cxnSp>
      <p:cxnSp>
        <p:nvCxnSpPr>
          <p:cNvPr id="105" name="Google Shape;1500;p103">
            <a:extLst>
              <a:ext uri="{FF2B5EF4-FFF2-40B4-BE49-F238E27FC236}">
                <a16:creationId xmlns:a16="http://schemas.microsoft.com/office/drawing/2014/main" id="{EF515857-C856-EBEF-6EB5-E335A6F0ABF7}"/>
              </a:ext>
            </a:extLst>
          </p:cNvPr>
          <p:cNvCxnSpPr>
            <a:cxnSpLocks/>
            <a:stCxn id="90" idx="4"/>
            <a:endCxn id="95" idx="0"/>
          </p:cNvCxnSpPr>
          <p:nvPr/>
        </p:nvCxnSpPr>
        <p:spPr>
          <a:xfrm>
            <a:off x="7951879" y="3610572"/>
            <a:ext cx="0" cy="658209"/>
          </a:xfrm>
          <a:prstGeom prst="straightConnector1">
            <a:avLst/>
          </a:prstGeom>
          <a:noFill/>
          <a:ln w="28575" cap="flat" cmpd="sng">
            <a:solidFill>
              <a:srgbClr val="0070C0"/>
            </a:solidFill>
            <a:prstDash val="solid"/>
            <a:round/>
            <a:headEnd type="none" w="med" len="med"/>
            <a:tailEnd type="none" w="med" len="med"/>
          </a:ln>
        </p:spPr>
      </p:cxnSp>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00726" y="4268781"/>
            <a:ext cx="731965" cy="721619"/>
          </a:xfrm>
          <a:prstGeom prst="rect">
            <a:avLst/>
          </a:prstGeom>
        </p:spPr>
      </p:pic>
    </p:spTree>
    <p:extLst>
      <p:ext uri="{BB962C8B-B14F-4D97-AF65-F5344CB8AC3E}">
        <p14:creationId xmlns:p14="http://schemas.microsoft.com/office/powerpoint/2010/main" val="1454379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a:xfrm>
            <a:off x="0" y="0"/>
            <a:ext cx="12192000" cy="101703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TextBox 25"/>
          <p:cNvSpPr txBox="1"/>
          <p:nvPr/>
        </p:nvSpPr>
        <p:spPr>
          <a:xfrm>
            <a:off x="4732182" y="284087"/>
            <a:ext cx="3334952" cy="461665"/>
          </a:xfrm>
          <a:prstGeom prst="rect">
            <a:avLst/>
          </a:prstGeom>
          <a:noFill/>
        </p:spPr>
        <p:txBody>
          <a:bodyPr wrap="none" rtlCol="0">
            <a:spAutoFit/>
          </a:bodyPr>
          <a:lstStyle/>
          <a:p>
            <a:r>
              <a:rPr lang="en-IN" sz="2400" b="1" dirty="0">
                <a:solidFill>
                  <a:schemeClr val="bg1"/>
                </a:solidFill>
              </a:rPr>
              <a:t>Biomarkers in screening</a:t>
            </a:r>
            <a:r>
              <a:rPr lang="en-IN" sz="2400" b="1" baseline="30000" dirty="0">
                <a:solidFill>
                  <a:schemeClr val="bg1"/>
                </a:solidFill>
              </a:rPr>
              <a:t>1</a:t>
            </a:r>
          </a:p>
        </p:txBody>
      </p:sp>
      <p:sp>
        <p:nvSpPr>
          <p:cNvPr id="27" name="TextBox 26"/>
          <p:cNvSpPr txBox="1"/>
          <p:nvPr/>
        </p:nvSpPr>
        <p:spPr>
          <a:xfrm>
            <a:off x="550143" y="6258219"/>
            <a:ext cx="11209293" cy="400110"/>
          </a:xfrm>
          <a:prstGeom prst="rect">
            <a:avLst/>
          </a:prstGeom>
          <a:noFill/>
        </p:spPr>
        <p:txBody>
          <a:bodyPr wrap="square" rtlCol="0">
            <a:spAutoFit/>
          </a:bodyPr>
          <a:lstStyle/>
          <a:p>
            <a:r>
              <a:rPr lang="en-IN" sz="1000" dirty="0"/>
              <a:t>DNA: Deoxyribonucleic </a:t>
            </a:r>
            <a:r>
              <a:rPr lang="en-IN" sz="1000" dirty="0" err="1"/>
              <a:t>acidDNA</a:t>
            </a:r>
            <a:r>
              <a:rPr lang="en-IN" sz="1000" dirty="0"/>
              <a:t> Deoxyribonucleic acid; RNA: Ribonucleic acid</a:t>
            </a:r>
          </a:p>
          <a:p>
            <a:r>
              <a:rPr lang="en-IN" sz="1000" dirty="0"/>
              <a:t>1. </a:t>
            </a:r>
            <a:r>
              <a:rPr lang="en-GB" sz="1000" dirty="0" err="1"/>
              <a:t>Ramaswamy</a:t>
            </a:r>
            <a:r>
              <a:rPr lang="en-GB" sz="1000" dirty="0"/>
              <a:t>, </a:t>
            </a:r>
            <a:r>
              <a:rPr lang="en-GB" sz="1000" dirty="0" err="1"/>
              <a:t>Anuradha</a:t>
            </a:r>
            <a:r>
              <a:rPr lang="en-GB" sz="1000" dirty="0"/>
              <a:t>. “Lung Cancer Screening: Review and 2021 Update.” Current pulmonology reports vol. 11,1 (2022): 15-28. doi:10.1007/s13665-021-00283-1</a:t>
            </a:r>
            <a:r>
              <a:rPr lang="en-IN" sz="1000" dirty="0"/>
              <a:t>.</a:t>
            </a:r>
          </a:p>
        </p:txBody>
      </p:sp>
      <p:sp>
        <p:nvSpPr>
          <p:cNvPr id="42" name="Freeform: Shape 33">
            <a:extLst>
              <a:ext uri="{FF2B5EF4-FFF2-40B4-BE49-F238E27FC236}">
                <a16:creationId xmlns:a16="http://schemas.microsoft.com/office/drawing/2014/main" id="{437C9CBB-27AA-D61D-7550-E20666460A51}"/>
              </a:ext>
            </a:extLst>
          </p:cNvPr>
          <p:cNvSpPr/>
          <p:nvPr/>
        </p:nvSpPr>
        <p:spPr>
          <a:xfrm>
            <a:off x="3761432" y="1384256"/>
            <a:ext cx="1602213" cy="4421115"/>
          </a:xfrm>
          <a:custGeom>
            <a:avLst/>
            <a:gdLst>
              <a:gd name="connsiteX0" fmla="*/ 1462884 w 1515747"/>
              <a:gd name="connsiteY0" fmla="*/ 4032096 h 4032095"/>
              <a:gd name="connsiteX1" fmla="*/ 1445963 w 1515747"/>
              <a:gd name="connsiteY1" fmla="*/ 4029285 h 4032095"/>
              <a:gd name="connsiteX2" fmla="*/ 606923 w 1515747"/>
              <a:gd name="connsiteY2" fmla="*/ 3502776 h 4032095"/>
              <a:gd name="connsiteX3" fmla="*/ 297840 w 1515747"/>
              <a:gd name="connsiteY3" fmla="*/ 3100761 h 4032095"/>
              <a:gd name="connsiteX4" fmla="*/ 88424 w 1515747"/>
              <a:gd name="connsiteY4" fmla="*/ 2620506 h 4032095"/>
              <a:gd name="connsiteX5" fmla="*/ 11246 w 1515747"/>
              <a:gd name="connsiteY5" fmla="*/ 1798547 h 4032095"/>
              <a:gd name="connsiteX6" fmla="*/ 240447 w 1515747"/>
              <a:gd name="connsiteY6" fmla="*/ 1035360 h 4032095"/>
              <a:gd name="connsiteX7" fmla="*/ 733060 w 1515747"/>
              <a:gd name="connsiteY7" fmla="*/ 410350 h 4032095"/>
              <a:gd name="connsiteX8" fmla="*/ 1446069 w 1515747"/>
              <a:gd name="connsiteY8" fmla="*/ 2765 h 4032095"/>
              <a:gd name="connsiteX9" fmla="*/ 1512904 w 1515747"/>
              <a:gd name="connsiteY9" fmla="*/ 35917 h 4032095"/>
              <a:gd name="connsiteX10" fmla="*/ 1479751 w 1515747"/>
              <a:gd name="connsiteY10" fmla="*/ 102752 h 4032095"/>
              <a:gd name="connsiteX11" fmla="*/ 802229 w 1515747"/>
              <a:gd name="connsiteY11" fmla="*/ 490021 h 4032095"/>
              <a:gd name="connsiteX12" fmla="*/ 334068 w 1515747"/>
              <a:gd name="connsiteY12" fmla="*/ 1084053 h 4032095"/>
              <a:gd name="connsiteX13" fmla="*/ 189631 w 1515747"/>
              <a:gd name="connsiteY13" fmla="*/ 2590431 h 4032095"/>
              <a:gd name="connsiteX14" fmla="*/ 388650 w 1515747"/>
              <a:gd name="connsiteY14" fmla="*/ 3046922 h 4032095"/>
              <a:gd name="connsiteX15" fmla="*/ 682298 w 1515747"/>
              <a:gd name="connsiteY15" fmla="*/ 3428834 h 4032095"/>
              <a:gd name="connsiteX16" fmla="*/ 1479857 w 1515747"/>
              <a:gd name="connsiteY16" fmla="*/ 3929298 h 4032095"/>
              <a:gd name="connsiteX17" fmla="*/ 1512957 w 1515747"/>
              <a:gd name="connsiteY17" fmla="*/ 3996186 h 4032095"/>
              <a:gd name="connsiteX18" fmla="*/ 1462990 w 1515747"/>
              <a:gd name="connsiteY18" fmla="*/ 4032043 h 4032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15747" h="4032095">
                <a:moveTo>
                  <a:pt x="1462884" y="4032096"/>
                </a:moveTo>
                <a:cubicBezTo>
                  <a:pt x="1457261" y="4032096"/>
                  <a:pt x="1451585" y="4031194"/>
                  <a:pt x="1445963" y="4029285"/>
                </a:cubicBezTo>
                <a:cubicBezTo>
                  <a:pt x="1130090" y="3922402"/>
                  <a:pt x="839943" y="3740357"/>
                  <a:pt x="606923" y="3502776"/>
                </a:cubicBezTo>
                <a:cubicBezTo>
                  <a:pt x="488159" y="3381678"/>
                  <a:pt x="384141" y="3246418"/>
                  <a:pt x="297840" y="3100761"/>
                </a:cubicBezTo>
                <a:cubicBezTo>
                  <a:pt x="208939" y="2950754"/>
                  <a:pt x="138497" y="2789184"/>
                  <a:pt x="88424" y="2620506"/>
                </a:cubicBezTo>
                <a:cubicBezTo>
                  <a:pt x="8647" y="2351683"/>
                  <a:pt x="-17344" y="2075168"/>
                  <a:pt x="11246" y="1798547"/>
                </a:cubicBezTo>
                <a:cubicBezTo>
                  <a:pt x="38829" y="1531421"/>
                  <a:pt x="115954" y="1274638"/>
                  <a:pt x="240447" y="1035360"/>
                </a:cubicBezTo>
                <a:cubicBezTo>
                  <a:pt x="364780" y="796452"/>
                  <a:pt x="530488" y="586189"/>
                  <a:pt x="733060" y="410350"/>
                </a:cubicBezTo>
                <a:cubicBezTo>
                  <a:pt x="942210" y="228783"/>
                  <a:pt x="1182125" y="91665"/>
                  <a:pt x="1446069" y="2765"/>
                </a:cubicBezTo>
                <a:cubicBezTo>
                  <a:pt x="1473704" y="-6518"/>
                  <a:pt x="1503621" y="8334"/>
                  <a:pt x="1512904" y="35917"/>
                </a:cubicBezTo>
                <a:cubicBezTo>
                  <a:pt x="1522186" y="63553"/>
                  <a:pt x="1507334" y="93469"/>
                  <a:pt x="1479751" y="102752"/>
                </a:cubicBezTo>
                <a:cubicBezTo>
                  <a:pt x="1228909" y="187197"/>
                  <a:pt x="1000982" y="317524"/>
                  <a:pt x="802229" y="490021"/>
                </a:cubicBezTo>
                <a:cubicBezTo>
                  <a:pt x="609734" y="657107"/>
                  <a:pt x="452249" y="856975"/>
                  <a:pt x="334068" y="1084053"/>
                </a:cubicBezTo>
                <a:cubicBezTo>
                  <a:pt x="91130" y="1550835"/>
                  <a:pt x="39837" y="2085830"/>
                  <a:pt x="189631" y="2590431"/>
                </a:cubicBezTo>
                <a:cubicBezTo>
                  <a:pt x="237211" y="2750834"/>
                  <a:pt x="304205" y="2904394"/>
                  <a:pt x="388650" y="3046922"/>
                </a:cubicBezTo>
                <a:cubicBezTo>
                  <a:pt x="470655" y="3185312"/>
                  <a:pt x="569475" y="3313783"/>
                  <a:pt x="682298" y="3428834"/>
                </a:cubicBezTo>
                <a:cubicBezTo>
                  <a:pt x="903807" y="3654639"/>
                  <a:pt x="1179579" y="3827720"/>
                  <a:pt x="1479857" y="3929298"/>
                </a:cubicBezTo>
                <a:cubicBezTo>
                  <a:pt x="1507440" y="3938633"/>
                  <a:pt x="1522292" y="3968603"/>
                  <a:pt x="1512957" y="3996186"/>
                </a:cubicBezTo>
                <a:cubicBezTo>
                  <a:pt x="1505530" y="4018198"/>
                  <a:pt x="1485003" y="4032043"/>
                  <a:pt x="1462990" y="4032043"/>
                </a:cubicBezTo>
                <a:close/>
              </a:path>
            </a:pathLst>
          </a:custGeom>
          <a:solidFill>
            <a:srgbClr val="0070C0"/>
          </a:solidFill>
          <a:ln w="0" cap="flat">
            <a:noFill/>
            <a:prstDash val="solid"/>
            <a:miter/>
          </a:ln>
        </p:spPr>
        <p:txBody>
          <a:bodyPr rtlCol="0" anchor="ctr"/>
          <a:lstStyle/>
          <a:p>
            <a:endParaRPr lang="en-IN"/>
          </a:p>
        </p:txBody>
      </p:sp>
      <p:sp>
        <p:nvSpPr>
          <p:cNvPr id="43" name="Freeform: Shape 34">
            <a:extLst>
              <a:ext uri="{FF2B5EF4-FFF2-40B4-BE49-F238E27FC236}">
                <a16:creationId xmlns:a16="http://schemas.microsoft.com/office/drawing/2014/main" id="{71F14A45-FC33-A089-2BC0-B2619CFFD9B8}"/>
              </a:ext>
            </a:extLst>
          </p:cNvPr>
          <p:cNvSpPr/>
          <p:nvPr/>
        </p:nvSpPr>
        <p:spPr>
          <a:xfrm>
            <a:off x="5015364" y="2220617"/>
            <a:ext cx="565402" cy="645820"/>
          </a:xfrm>
          <a:custGeom>
            <a:avLst/>
            <a:gdLst>
              <a:gd name="connsiteX0" fmla="*/ 493250 w 534889"/>
              <a:gd name="connsiteY0" fmla="*/ 505662 h 588993"/>
              <a:gd name="connsiteX1" fmla="*/ 482217 w 534889"/>
              <a:gd name="connsiteY1" fmla="*/ 507200 h 588993"/>
              <a:gd name="connsiteX2" fmla="*/ 378040 w 534889"/>
              <a:gd name="connsiteY2" fmla="*/ 322769 h 588993"/>
              <a:gd name="connsiteX3" fmla="*/ 303939 w 534889"/>
              <a:gd name="connsiteY3" fmla="*/ 235512 h 588993"/>
              <a:gd name="connsiteX4" fmla="*/ 79989 w 534889"/>
              <a:gd name="connsiteY4" fmla="*/ 57870 h 588993"/>
              <a:gd name="connsiteX5" fmla="*/ 83278 w 534889"/>
              <a:gd name="connsiteY5" fmla="*/ 41639 h 588993"/>
              <a:gd name="connsiteX6" fmla="*/ 41639 w 534889"/>
              <a:gd name="connsiteY6" fmla="*/ 0 h 588993"/>
              <a:gd name="connsiteX7" fmla="*/ 0 w 534889"/>
              <a:gd name="connsiteY7" fmla="*/ 41639 h 588993"/>
              <a:gd name="connsiteX8" fmla="*/ 41639 w 534889"/>
              <a:gd name="connsiteY8" fmla="*/ 83278 h 588993"/>
              <a:gd name="connsiteX9" fmla="*/ 66145 w 534889"/>
              <a:gd name="connsiteY9" fmla="*/ 75268 h 588993"/>
              <a:gd name="connsiteX10" fmla="*/ 290094 w 534889"/>
              <a:gd name="connsiteY10" fmla="*/ 252911 h 588993"/>
              <a:gd name="connsiteX11" fmla="*/ 358732 w 534889"/>
              <a:gd name="connsiteY11" fmla="*/ 333696 h 588993"/>
              <a:gd name="connsiteX12" fmla="*/ 463175 w 534889"/>
              <a:gd name="connsiteY12" fmla="*/ 518605 h 588993"/>
              <a:gd name="connsiteX13" fmla="*/ 451611 w 534889"/>
              <a:gd name="connsiteY13" fmla="*/ 547354 h 588993"/>
              <a:gd name="connsiteX14" fmla="*/ 493250 w 534889"/>
              <a:gd name="connsiteY14" fmla="*/ 588993 h 588993"/>
              <a:gd name="connsiteX15" fmla="*/ 534889 w 534889"/>
              <a:gd name="connsiteY15" fmla="*/ 547354 h 588993"/>
              <a:gd name="connsiteX16" fmla="*/ 493250 w 534889"/>
              <a:gd name="connsiteY16" fmla="*/ 505715 h 588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4889" h="588993">
                <a:moveTo>
                  <a:pt x="493250" y="505662"/>
                </a:moveTo>
                <a:cubicBezTo>
                  <a:pt x="489431" y="505662"/>
                  <a:pt x="485718" y="506246"/>
                  <a:pt x="482217" y="507200"/>
                </a:cubicBezTo>
                <a:lnTo>
                  <a:pt x="378040" y="322769"/>
                </a:lnTo>
                <a:cubicBezTo>
                  <a:pt x="359050" y="289139"/>
                  <a:pt x="334120" y="259753"/>
                  <a:pt x="303939" y="235512"/>
                </a:cubicBezTo>
                <a:lnTo>
                  <a:pt x="79989" y="57870"/>
                </a:lnTo>
                <a:cubicBezTo>
                  <a:pt x="82111" y="52884"/>
                  <a:pt x="83278" y="47368"/>
                  <a:pt x="83278" y="41639"/>
                </a:cubicBezTo>
                <a:cubicBezTo>
                  <a:pt x="83278" y="18618"/>
                  <a:pt x="64607" y="0"/>
                  <a:pt x="41639" y="0"/>
                </a:cubicBezTo>
                <a:cubicBezTo>
                  <a:pt x="18671" y="0"/>
                  <a:pt x="0" y="18671"/>
                  <a:pt x="0" y="41639"/>
                </a:cubicBezTo>
                <a:cubicBezTo>
                  <a:pt x="0" y="64607"/>
                  <a:pt x="18671" y="83278"/>
                  <a:pt x="41639" y="83278"/>
                </a:cubicBezTo>
                <a:cubicBezTo>
                  <a:pt x="50816" y="83278"/>
                  <a:pt x="59249" y="80255"/>
                  <a:pt x="66145" y="75268"/>
                </a:cubicBezTo>
                <a:lnTo>
                  <a:pt x="290094" y="252911"/>
                </a:lnTo>
                <a:cubicBezTo>
                  <a:pt x="317995" y="275348"/>
                  <a:pt x="341122" y="302506"/>
                  <a:pt x="358732" y="333696"/>
                </a:cubicBezTo>
                <a:lnTo>
                  <a:pt x="463175" y="518605"/>
                </a:lnTo>
                <a:cubicBezTo>
                  <a:pt x="456014" y="526084"/>
                  <a:pt x="451611" y="536215"/>
                  <a:pt x="451611" y="547354"/>
                </a:cubicBezTo>
                <a:cubicBezTo>
                  <a:pt x="451611" y="570375"/>
                  <a:pt x="470282" y="588993"/>
                  <a:pt x="493250" y="588993"/>
                </a:cubicBezTo>
                <a:cubicBezTo>
                  <a:pt x="516218" y="588993"/>
                  <a:pt x="534889" y="570322"/>
                  <a:pt x="534889" y="547354"/>
                </a:cubicBezTo>
                <a:cubicBezTo>
                  <a:pt x="534889" y="524386"/>
                  <a:pt x="516218" y="505715"/>
                  <a:pt x="493250" y="505715"/>
                </a:cubicBezTo>
                <a:close/>
              </a:path>
            </a:pathLst>
          </a:custGeom>
          <a:solidFill>
            <a:srgbClr val="0070C0"/>
          </a:solidFill>
          <a:ln w="0" cap="flat">
            <a:noFill/>
            <a:prstDash val="solid"/>
            <a:miter/>
          </a:ln>
        </p:spPr>
        <p:txBody>
          <a:bodyPr rtlCol="0" anchor="ctr"/>
          <a:lstStyle/>
          <a:p>
            <a:endParaRPr lang="en-IN"/>
          </a:p>
        </p:txBody>
      </p:sp>
      <p:sp>
        <p:nvSpPr>
          <p:cNvPr id="44" name="Freeform: Shape 35">
            <a:extLst>
              <a:ext uri="{FF2B5EF4-FFF2-40B4-BE49-F238E27FC236}">
                <a16:creationId xmlns:a16="http://schemas.microsoft.com/office/drawing/2014/main" id="{6F8DD3A9-F976-E8B8-7F51-8786D4B3332B}"/>
              </a:ext>
            </a:extLst>
          </p:cNvPr>
          <p:cNvSpPr/>
          <p:nvPr/>
        </p:nvSpPr>
        <p:spPr>
          <a:xfrm>
            <a:off x="5015364" y="4334072"/>
            <a:ext cx="565402" cy="644830"/>
          </a:xfrm>
          <a:custGeom>
            <a:avLst/>
            <a:gdLst>
              <a:gd name="connsiteX0" fmla="*/ 493250 w 534889"/>
              <a:gd name="connsiteY0" fmla="*/ 53 h 588091"/>
              <a:gd name="connsiteX1" fmla="*/ 451611 w 534889"/>
              <a:gd name="connsiteY1" fmla="*/ 41692 h 588091"/>
              <a:gd name="connsiteX2" fmla="*/ 462008 w 534889"/>
              <a:gd name="connsiteY2" fmla="*/ 69168 h 588091"/>
              <a:gd name="connsiteX3" fmla="*/ 358732 w 534889"/>
              <a:gd name="connsiteY3" fmla="*/ 252062 h 588091"/>
              <a:gd name="connsiteX4" fmla="*/ 290094 w 534889"/>
              <a:gd name="connsiteY4" fmla="*/ 332847 h 588091"/>
              <a:gd name="connsiteX5" fmla="*/ 66039 w 534889"/>
              <a:gd name="connsiteY5" fmla="*/ 512770 h 588091"/>
              <a:gd name="connsiteX6" fmla="*/ 41639 w 534889"/>
              <a:gd name="connsiteY6" fmla="*/ 504813 h 588091"/>
              <a:gd name="connsiteX7" fmla="*/ 0 w 534889"/>
              <a:gd name="connsiteY7" fmla="*/ 546452 h 588091"/>
              <a:gd name="connsiteX8" fmla="*/ 41639 w 534889"/>
              <a:gd name="connsiteY8" fmla="*/ 588091 h 588091"/>
              <a:gd name="connsiteX9" fmla="*/ 83278 w 534889"/>
              <a:gd name="connsiteY9" fmla="*/ 546452 h 588091"/>
              <a:gd name="connsiteX10" fmla="*/ 79936 w 534889"/>
              <a:gd name="connsiteY10" fmla="*/ 530062 h 588091"/>
              <a:gd name="connsiteX11" fmla="*/ 303992 w 534889"/>
              <a:gd name="connsiteY11" fmla="*/ 350139 h 588091"/>
              <a:gd name="connsiteX12" fmla="*/ 378040 w 534889"/>
              <a:gd name="connsiteY12" fmla="*/ 262936 h 588091"/>
              <a:gd name="connsiteX13" fmla="*/ 480626 w 534889"/>
              <a:gd name="connsiteY13" fmla="*/ 81316 h 588091"/>
              <a:gd name="connsiteX14" fmla="*/ 493250 w 534889"/>
              <a:gd name="connsiteY14" fmla="*/ 83278 h 588091"/>
              <a:gd name="connsiteX15" fmla="*/ 534889 w 534889"/>
              <a:gd name="connsiteY15" fmla="*/ 41639 h 588091"/>
              <a:gd name="connsiteX16" fmla="*/ 493250 w 534889"/>
              <a:gd name="connsiteY16" fmla="*/ 0 h 588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4889" h="588091">
                <a:moveTo>
                  <a:pt x="493250" y="53"/>
                </a:moveTo>
                <a:cubicBezTo>
                  <a:pt x="470229" y="53"/>
                  <a:pt x="451611" y="18724"/>
                  <a:pt x="451611" y="41692"/>
                </a:cubicBezTo>
                <a:cubicBezTo>
                  <a:pt x="451611" y="52248"/>
                  <a:pt x="455589" y="61848"/>
                  <a:pt x="462008" y="69168"/>
                </a:cubicBezTo>
                <a:lnTo>
                  <a:pt x="358732" y="252062"/>
                </a:lnTo>
                <a:cubicBezTo>
                  <a:pt x="341122" y="283251"/>
                  <a:pt x="318048" y="310409"/>
                  <a:pt x="290094" y="332847"/>
                </a:cubicBezTo>
                <a:lnTo>
                  <a:pt x="66039" y="512770"/>
                </a:lnTo>
                <a:cubicBezTo>
                  <a:pt x="59196" y="507784"/>
                  <a:pt x="50763" y="504813"/>
                  <a:pt x="41639" y="504813"/>
                </a:cubicBezTo>
                <a:cubicBezTo>
                  <a:pt x="18618" y="504813"/>
                  <a:pt x="0" y="523485"/>
                  <a:pt x="0" y="546452"/>
                </a:cubicBezTo>
                <a:cubicBezTo>
                  <a:pt x="0" y="569420"/>
                  <a:pt x="18671" y="588091"/>
                  <a:pt x="41639" y="588091"/>
                </a:cubicBezTo>
                <a:cubicBezTo>
                  <a:pt x="64607" y="588091"/>
                  <a:pt x="83278" y="569420"/>
                  <a:pt x="83278" y="546452"/>
                </a:cubicBezTo>
                <a:cubicBezTo>
                  <a:pt x="83278" y="540618"/>
                  <a:pt x="82058" y="535101"/>
                  <a:pt x="79936" y="530062"/>
                </a:cubicBezTo>
                <a:lnTo>
                  <a:pt x="303992" y="350139"/>
                </a:lnTo>
                <a:cubicBezTo>
                  <a:pt x="334120" y="325951"/>
                  <a:pt x="359050" y="296618"/>
                  <a:pt x="378040" y="262936"/>
                </a:cubicBezTo>
                <a:lnTo>
                  <a:pt x="480626" y="81316"/>
                </a:lnTo>
                <a:cubicBezTo>
                  <a:pt x="484604" y="82589"/>
                  <a:pt x="488848" y="83278"/>
                  <a:pt x="493250" y="83278"/>
                </a:cubicBezTo>
                <a:cubicBezTo>
                  <a:pt x="516271" y="83278"/>
                  <a:pt x="534889" y="64607"/>
                  <a:pt x="534889" y="41639"/>
                </a:cubicBezTo>
                <a:cubicBezTo>
                  <a:pt x="534889" y="18671"/>
                  <a:pt x="516218" y="0"/>
                  <a:pt x="493250" y="0"/>
                </a:cubicBezTo>
                <a:close/>
              </a:path>
            </a:pathLst>
          </a:custGeom>
          <a:solidFill>
            <a:srgbClr val="0070C0"/>
          </a:solidFill>
          <a:ln w="0" cap="flat">
            <a:noFill/>
            <a:prstDash val="solid"/>
            <a:miter/>
          </a:ln>
        </p:spPr>
        <p:txBody>
          <a:bodyPr rtlCol="0" anchor="ctr"/>
          <a:lstStyle/>
          <a:p>
            <a:endParaRPr lang="en-IN"/>
          </a:p>
        </p:txBody>
      </p:sp>
      <p:sp>
        <p:nvSpPr>
          <p:cNvPr id="45" name="Freeform: Shape 36">
            <a:extLst>
              <a:ext uri="{FF2B5EF4-FFF2-40B4-BE49-F238E27FC236}">
                <a16:creationId xmlns:a16="http://schemas.microsoft.com/office/drawing/2014/main" id="{D5E96EC8-70EC-277A-2D4F-A06EE1ADFCD0}"/>
              </a:ext>
            </a:extLst>
          </p:cNvPr>
          <p:cNvSpPr/>
          <p:nvPr/>
        </p:nvSpPr>
        <p:spPr>
          <a:xfrm>
            <a:off x="4448785" y="3033825"/>
            <a:ext cx="787660" cy="324247"/>
          </a:xfrm>
          <a:custGeom>
            <a:avLst/>
            <a:gdLst>
              <a:gd name="connsiteX0" fmla="*/ 703620 w 745153"/>
              <a:gd name="connsiteY0" fmla="*/ 212492 h 295716"/>
              <a:gd name="connsiteX1" fmla="*/ 672484 w 745153"/>
              <a:gd name="connsiteY1" fmla="*/ 226548 h 295716"/>
              <a:gd name="connsiteX2" fmla="*/ 422968 w 745153"/>
              <a:gd name="connsiteY2" fmla="*/ 111126 h 295716"/>
              <a:gd name="connsiteX3" fmla="*/ 353958 w 745153"/>
              <a:gd name="connsiteY3" fmla="*/ 88794 h 295716"/>
              <a:gd name="connsiteX4" fmla="*/ 82854 w 745153"/>
              <a:gd name="connsiteY4" fmla="*/ 35751 h 295716"/>
              <a:gd name="connsiteX5" fmla="*/ 41639 w 745153"/>
              <a:gd name="connsiteY5" fmla="*/ 0 h 295716"/>
              <a:gd name="connsiteX6" fmla="*/ 0 w 745153"/>
              <a:gd name="connsiteY6" fmla="*/ 41639 h 295716"/>
              <a:gd name="connsiteX7" fmla="*/ 41639 w 745153"/>
              <a:gd name="connsiteY7" fmla="*/ 83278 h 295716"/>
              <a:gd name="connsiteX8" fmla="*/ 80042 w 745153"/>
              <a:gd name="connsiteY8" fmla="*/ 57764 h 295716"/>
              <a:gd name="connsiteX9" fmla="*/ 349662 w 745153"/>
              <a:gd name="connsiteY9" fmla="*/ 110542 h 295716"/>
              <a:gd name="connsiteX10" fmla="*/ 413579 w 745153"/>
              <a:gd name="connsiteY10" fmla="*/ 131229 h 295716"/>
              <a:gd name="connsiteX11" fmla="*/ 662618 w 745153"/>
              <a:gd name="connsiteY11" fmla="*/ 246439 h 295716"/>
              <a:gd name="connsiteX12" fmla="*/ 661875 w 745153"/>
              <a:gd name="connsiteY12" fmla="*/ 254078 h 295716"/>
              <a:gd name="connsiteX13" fmla="*/ 703514 w 745153"/>
              <a:gd name="connsiteY13" fmla="*/ 295717 h 295716"/>
              <a:gd name="connsiteX14" fmla="*/ 745153 w 745153"/>
              <a:gd name="connsiteY14" fmla="*/ 254078 h 295716"/>
              <a:gd name="connsiteX15" fmla="*/ 703514 w 745153"/>
              <a:gd name="connsiteY15" fmla="*/ 212438 h 295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5153" h="295716">
                <a:moveTo>
                  <a:pt x="703620" y="212492"/>
                </a:moveTo>
                <a:cubicBezTo>
                  <a:pt x="691208" y="212492"/>
                  <a:pt x="680122" y="217955"/>
                  <a:pt x="672484" y="226548"/>
                </a:cubicBezTo>
                <a:lnTo>
                  <a:pt x="422968" y="111126"/>
                </a:lnTo>
                <a:cubicBezTo>
                  <a:pt x="400955" y="100941"/>
                  <a:pt x="377775" y="93409"/>
                  <a:pt x="353958" y="88794"/>
                </a:cubicBezTo>
                <a:lnTo>
                  <a:pt x="82854" y="35751"/>
                </a:lnTo>
                <a:cubicBezTo>
                  <a:pt x="79989" y="15542"/>
                  <a:pt x="62644" y="0"/>
                  <a:pt x="41639" y="0"/>
                </a:cubicBezTo>
                <a:cubicBezTo>
                  <a:pt x="18618" y="0"/>
                  <a:pt x="0" y="18671"/>
                  <a:pt x="0" y="41639"/>
                </a:cubicBezTo>
                <a:cubicBezTo>
                  <a:pt x="0" y="64607"/>
                  <a:pt x="18671" y="83278"/>
                  <a:pt x="41639" y="83278"/>
                </a:cubicBezTo>
                <a:cubicBezTo>
                  <a:pt x="58931" y="83278"/>
                  <a:pt x="73730" y="72775"/>
                  <a:pt x="80042" y="57764"/>
                </a:cubicBezTo>
                <a:lnTo>
                  <a:pt x="349662" y="110542"/>
                </a:lnTo>
                <a:cubicBezTo>
                  <a:pt x="371728" y="114839"/>
                  <a:pt x="393210" y="121840"/>
                  <a:pt x="413579" y="131229"/>
                </a:cubicBezTo>
                <a:lnTo>
                  <a:pt x="662618" y="246439"/>
                </a:lnTo>
                <a:cubicBezTo>
                  <a:pt x="662140" y="248932"/>
                  <a:pt x="661875" y="251478"/>
                  <a:pt x="661875" y="254078"/>
                </a:cubicBezTo>
                <a:cubicBezTo>
                  <a:pt x="661875" y="277098"/>
                  <a:pt x="680546" y="295717"/>
                  <a:pt x="703514" y="295717"/>
                </a:cubicBezTo>
                <a:cubicBezTo>
                  <a:pt x="726482" y="295717"/>
                  <a:pt x="745153" y="277045"/>
                  <a:pt x="745153" y="254078"/>
                </a:cubicBezTo>
                <a:cubicBezTo>
                  <a:pt x="745153" y="231110"/>
                  <a:pt x="726482" y="212438"/>
                  <a:pt x="703514" y="212438"/>
                </a:cubicBezTo>
                <a:close/>
              </a:path>
            </a:pathLst>
          </a:custGeom>
          <a:solidFill>
            <a:srgbClr val="0070C0"/>
          </a:solidFill>
          <a:ln w="0" cap="flat">
            <a:noFill/>
            <a:prstDash val="solid"/>
            <a:miter/>
          </a:ln>
        </p:spPr>
        <p:txBody>
          <a:bodyPr rtlCol="0" anchor="ctr"/>
          <a:lstStyle/>
          <a:p>
            <a:endParaRPr lang="en-IN"/>
          </a:p>
        </p:txBody>
      </p:sp>
      <p:sp>
        <p:nvSpPr>
          <p:cNvPr id="46" name="Freeform: Shape 37">
            <a:extLst>
              <a:ext uri="{FF2B5EF4-FFF2-40B4-BE49-F238E27FC236}">
                <a16:creationId xmlns:a16="http://schemas.microsoft.com/office/drawing/2014/main" id="{EF098C75-9489-9726-3FE3-6DE1F2B56184}"/>
              </a:ext>
            </a:extLst>
          </p:cNvPr>
          <p:cNvSpPr/>
          <p:nvPr/>
        </p:nvSpPr>
        <p:spPr>
          <a:xfrm>
            <a:off x="4448897" y="3836737"/>
            <a:ext cx="787716" cy="328144"/>
          </a:xfrm>
          <a:custGeom>
            <a:avLst/>
            <a:gdLst>
              <a:gd name="connsiteX0" fmla="*/ 703514 w 745206"/>
              <a:gd name="connsiteY0" fmla="*/ 0 h 299270"/>
              <a:gd name="connsiteX1" fmla="*/ 661875 w 745206"/>
              <a:gd name="connsiteY1" fmla="*/ 41639 h 299270"/>
              <a:gd name="connsiteX2" fmla="*/ 662989 w 745206"/>
              <a:gd name="connsiteY2" fmla="*/ 51028 h 299270"/>
              <a:gd name="connsiteX3" fmla="*/ 413579 w 745206"/>
              <a:gd name="connsiteY3" fmla="*/ 166450 h 299270"/>
              <a:gd name="connsiteX4" fmla="*/ 349662 w 745206"/>
              <a:gd name="connsiteY4" fmla="*/ 187137 h 299270"/>
              <a:gd name="connsiteX5" fmla="*/ 79353 w 745206"/>
              <a:gd name="connsiteY5" fmla="*/ 240021 h 299270"/>
              <a:gd name="connsiteX6" fmla="*/ 41639 w 745206"/>
              <a:gd name="connsiteY6" fmla="*/ 215992 h 299270"/>
              <a:gd name="connsiteX7" fmla="*/ 0 w 745206"/>
              <a:gd name="connsiteY7" fmla="*/ 257632 h 299270"/>
              <a:gd name="connsiteX8" fmla="*/ 41639 w 745206"/>
              <a:gd name="connsiteY8" fmla="*/ 299270 h 299270"/>
              <a:gd name="connsiteX9" fmla="*/ 83066 w 745206"/>
              <a:gd name="connsiteY9" fmla="*/ 261875 h 299270"/>
              <a:gd name="connsiteX10" fmla="*/ 353905 w 745206"/>
              <a:gd name="connsiteY10" fmla="*/ 208885 h 299270"/>
              <a:gd name="connsiteX11" fmla="*/ 422915 w 745206"/>
              <a:gd name="connsiteY11" fmla="*/ 186553 h 299270"/>
              <a:gd name="connsiteX12" fmla="*/ 673650 w 745206"/>
              <a:gd name="connsiteY12" fmla="*/ 70548 h 299270"/>
              <a:gd name="connsiteX13" fmla="*/ 703567 w 745206"/>
              <a:gd name="connsiteY13" fmla="*/ 83278 h 299270"/>
              <a:gd name="connsiteX14" fmla="*/ 745206 w 745206"/>
              <a:gd name="connsiteY14" fmla="*/ 41639 h 299270"/>
              <a:gd name="connsiteX15" fmla="*/ 703567 w 745206"/>
              <a:gd name="connsiteY15" fmla="*/ 0 h 299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5206" h="299270">
                <a:moveTo>
                  <a:pt x="703514" y="0"/>
                </a:moveTo>
                <a:cubicBezTo>
                  <a:pt x="680493" y="0"/>
                  <a:pt x="661875" y="18671"/>
                  <a:pt x="661875" y="41639"/>
                </a:cubicBezTo>
                <a:cubicBezTo>
                  <a:pt x="661875" y="44875"/>
                  <a:pt x="662299" y="48004"/>
                  <a:pt x="662989" y="51028"/>
                </a:cubicBezTo>
                <a:lnTo>
                  <a:pt x="413579" y="166450"/>
                </a:lnTo>
                <a:cubicBezTo>
                  <a:pt x="393210" y="175892"/>
                  <a:pt x="371675" y="182840"/>
                  <a:pt x="349662" y="187137"/>
                </a:cubicBezTo>
                <a:lnTo>
                  <a:pt x="79353" y="240021"/>
                </a:lnTo>
                <a:cubicBezTo>
                  <a:pt x="72722" y="225858"/>
                  <a:pt x="58348" y="215992"/>
                  <a:pt x="41639" y="215992"/>
                </a:cubicBezTo>
                <a:cubicBezTo>
                  <a:pt x="18618" y="215992"/>
                  <a:pt x="0" y="234664"/>
                  <a:pt x="0" y="257632"/>
                </a:cubicBezTo>
                <a:cubicBezTo>
                  <a:pt x="0" y="280599"/>
                  <a:pt x="18671" y="299270"/>
                  <a:pt x="41639" y="299270"/>
                </a:cubicBezTo>
                <a:cubicBezTo>
                  <a:pt x="63175" y="299270"/>
                  <a:pt x="80944" y="282880"/>
                  <a:pt x="83066" y="261875"/>
                </a:cubicBezTo>
                <a:lnTo>
                  <a:pt x="353905" y="208885"/>
                </a:lnTo>
                <a:cubicBezTo>
                  <a:pt x="377669" y="204217"/>
                  <a:pt x="400902" y="196738"/>
                  <a:pt x="422915" y="186553"/>
                </a:cubicBezTo>
                <a:lnTo>
                  <a:pt x="673650" y="70548"/>
                </a:lnTo>
                <a:cubicBezTo>
                  <a:pt x="681236" y="78398"/>
                  <a:pt x="691844" y="83278"/>
                  <a:pt x="703567" y="83278"/>
                </a:cubicBezTo>
                <a:cubicBezTo>
                  <a:pt x="726588" y="83278"/>
                  <a:pt x="745206" y="64607"/>
                  <a:pt x="745206" y="41639"/>
                </a:cubicBezTo>
                <a:cubicBezTo>
                  <a:pt x="745206" y="18671"/>
                  <a:pt x="726535" y="0"/>
                  <a:pt x="703567" y="0"/>
                </a:cubicBezTo>
                <a:close/>
              </a:path>
            </a:pathLst>
          </a:custGeom>
          <a:solidFill>
            <a:srgbClr val="0070C0"/>
          </a:solidFill>
          <a:ln w="0" cap="flat">
            <a:noFill/>
            <a:prstDash val="solid"/>
            <a:miter/>
          </a:ln>
        </p:spPr>
        <p:txBody>
          <a:bodyPr rtlCol="0" anchor="ctr"/>
          <a:lstStyle/>
          <a:p>
            <a:endParaRPr lang="en-IN"/>
          </a:p>
        </p:txBody>
      </p:sp>
      <p:sp>
        <p:nvSpPr>
          <p:cNvPr id="51" name="Freeform: Shape 50">
            <a:extLst>
              <a:ext uri="{FF2B5EF4-FFF2-40B4-BE49-F238E27FC236}">
                <a16:creationId xmlns:a16="http://schemas.microsoft.com/office/drawing/2014/main" id="{F6C550E3-9749-AC2E-990C-061AB86ECCA1}"/>
              </a:ext>
            </a:extLst>
          </p:cNvPr>
          <p:cNvSpPr/>
          <p:nvPr/>
        </p:nvSpPr>
        <p:spPr>
          <a:xfrm>
            <a:off x="7437240" y="1384110"/>
            <a:ext cx="1602101" cy="4421143"/>
          </a:xfrm>
          <a:custGeom>
            <a:avLst/>
            <a:gdLst>
              <a:gd name="connsiteX0" fmla="*/ 52864 w 1515641"/>
              <a:gd name="connsiteY0" fmla="*/ 4032122 h 4032121"/>
              <a:gd name="connsiteX1" fmla="*/ 2844 w 1515641"/>
              <a:gd name="connsiteY1" fmla="*/ 3996158 h 4032121"/>
              <a:gd name="connsiteX2" fmla="*/ 35996 w 1515641"/>
              <a:gd name="connsiteY2" fmla="*/ 3929324 h 4032121"/>
              <a:gd name="connsiteX3" fmla="*/ 713519 w 1515641"/>
              <a:gd name="connsiteY3" fmla="*/ 3542055 h 4032121"/>
              <a:gd name="connsiteX4" fmla="*/ 1181680 w 1515641"/>
              <a:gd name="connsiteY4" fmla="*/ 2948022 h 4032121"/>
              <a:gd name="connsiteX5" fmla="*/ 1326116 w 1515641"/>
              <a:gd name="connsiteY5" fmla="*/ 1441645 h 4032121"/>
              <a:gd name="connsiteX6" fmla="*/ 1127098 w 1515641"/>
              <a:gd name="connsiteY6" fmla="*/ 985154 h 4032121"/>
              <a:gd name="connsiteX7" fmla="*/ 833450 w 1515641"/>
              <a:gd name="connsiteY7" fmla="*/ 603242 h 4032121"/>
              <a:gd name="connsiteX8" fmla="*/ 35890 w 1515641"/>
              <a:gd name="connsiteY8" fmla="*/ 102778 h 4032121"/>
              <a:gd name="connsiteX9" fmla="*/ 2791 w 1515641"/>
              <a:gd name="connsiteY9" fmla="*/ 35890 h 4032121"/>
              <a:gd name="connsiteX10" fmla="*/ 69679 w 1515641"/>
              <a:gd name="connsiteY10" fmla="*/ 2791 h 4032121"/>
              <a:gd name="connsiteX11" fmla="*/ 908718 w 1515641"/>
              <a:gd name="connsiteY11" fmla="*/ 529299 h 4032121"/>
              <a:gd name="connsiteX12" fmla="*/ 1217802 w 1515641"/>
              <a:gd name="connsiteY12" fmla="*/ 931315 h 4032121"/>
              <a:gd name="connsiteX13" fmla="*/ 1427217 w 1515641"/>
              <a:gd name="connsiteY13" fmla="*/ 1411569 h 4032121"/>
              <a:gd name="connsiteX14" fmla="*/ 1504395 w 1515641"/>
              <a:gd name="connsiteY14" fmla="*/ 2233529 h 4032121"/>
              <a:gd name="connsiteX15" fmla="*/ 1275195 w 1515641"/>
              <a:gd name="connsiteY15" fmla="*/ 2996716 h 4032121"/>
              <a:gd name="connsiteX16" fmla="*/ 782581 w 1515641"/>
              <a:gd name="connsiteY16" fmla="*/ 3621726 h 4032121"/>
              <a:gd name="connsiteX17" fmla="*/ 69572 w 1515641"/>
              <a:gd name="connsiteY17" fmla="*/ 4029311 h 4032121"/>
              <a:gd name="connsiteX18" fmla="*/ 52705 w 1515641"/>
              <a:gd name="connsiteY18" fmla="*/ 4032069 h 403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15641" h="4032121">
                <a:moveTo>
                  <a:pt x="52864" y="4032122"/>
                </a:moveTo>
                <a:cubicBezTo>
                  <a:pt x="30851" y="4032122"/>
                  <a:pt x="10270" y="4018225"/>
                  <a:pt x="2844" y="3996158"/>
                </a:cubicBezTo>
                <a:cubicBezTo>
                  <a:pt x="-6438" y="3968523"/>
                  <a:pt x="8414" y="3938607"/>
                  <a:pt x="35996" y="3929324"/>
                </a:cubicBezTo>
                <a:cubicBezTo>
                  <a:pt x="286838" y="3844879"/>
                  <a:pt x="514765" y="3714552"/>
                  <a:pt x="713519" y="3542055"/>
                </a:cubicBezTo>
                <a:cubicBezTo>
                  <a:pt x="906013" y="3374968"/>
                  <a:pt x="1063499" y="3175101"/>
                  <a:pt x="1181680" y="2948022"/>
                </a:cubicBezTo>
                <a:cubicBezTo>
                  <a:pt x="1424618" y="2481241"/>
                  <a:pt x="1475911" y="1946246"/>
                  <a:pt x="1326116" y="1441645"/>
                </a:cubicBezTo>
                <a:cubicBezTo>
                  <a:pt x="1278537" y="1281241"/>
                  <a:pt x="1211543" y="1127681"/>
                  <a:pt x="1127098" y="985154"/>
                </a:cubicBezTo>
                <a:cubicBezTo>
                  <a:pt x="1045093" y="846764"/>
                  <a:pt x="946273" y="718293"/>
                  <a:pt x="833450" y="603242"/>
                </a:cubicBezTo>
                <a:cubicBezTo>
                  <a:pt x="611941" y="377436"/>
                  <a:pt x="336168" y="204356"/>
                  <a:pt x="35890" y="102778"/>
                </a:cubicBezTo>
                <a:cubicBezTo>
                  <a:pt x="8307" y="93442"/>
                  <a:pt x="-6545" y="63473"/>
                  <a:pt x="2791" y="35890"/>
                </a:cubicBezTo>
                <a:cubicBezTo>
                  <a:pt x="12127" y="8307"/>
                  <a:pt x="42096" y="-6545"/>
                  <a:pt x="69679" y="2791"/>
                </a:cubicBezTo>
                <a:cubicBezTo>
                  <a:pt x="385552" y="109673"/>
                  <a:pt x="675699" y="291718"/>
                  <a:pt x="908718" y="529299"/>
                </a:cubicBezTo>
                <a:cubicBezTo>
                  <a:pt x="1027482" y="650397"/>
                  <a:pt x="1131447" y="785658"/>
                  <a:pt x="1217802" y="931315"/>
                </a:cubicBezTo>
                <a:cubicBezTo>
                  <a:pt x="1306703" y="1081321"/>
                  <a:pt x="1377144" y="1242891"/>
                  <a:pt x="1427217" y="1411569"/>
                </a:cubicBezTo>
                <a:cubicBezTo>
                  <a:pt x="1506994" y="1680393"/>
                  <a:pt x="1532986" y="1956908"/>
                  <a:pt x="1504395" y="2233529"/>
                </a:cubicBezTo>
                <a:cubicBezTo>
                  <a:pt x="1476812" y="2500655"/>
                  <a:pt x="1399688" y="2757438"/>
                  <a:pt x="1275195" y="2996716"/>
                </a:cubicBezTo>
                <a:cubicBezTo>
                  <a:pt x="1150861" y="3235623"/>
                  <a:pt x="985154" y="3445887"/>
                  <a:pt x="782581" y="3621726"/>
                </a:cubicBezTo>
                <a:cubicBezTo>
                  <a:pt x="573431" y="3803293"/>
                  <a:pt x="333516" y="3940410"/>
                  <a:pt x="69572" y="4029311"/>
                </a:cubicBezTo>
                <a:cubicBezTo>
                  <a:pt x="64003" y="4031167"/>
                  <a:pt x="58327" y="4032069"/>
                  <a:pt x="52705" y="4032069"/>
                </a:cubicBezTo>
                <a:close/>
              </a:path>
            </a:pathLst>
          </a:custGeom>
          <a:solidFill>
            <a:srgbClr val="0070C0"/>
          </a:solidFill>
          <a:ln w="0" cap="flat">
            <a:noFill/>
            <a:prstDash val="solid"/>
            <a:miter/>
          </a:ln>
        </p:spPr>
        <p:txBody>
          <a:bodyPr rtlCol="0" anchor="ctr"/>
          <a:lstStyle/>
          <a:p>
            <a:endParaRPr lang="en-IN"/>
          </a:p>
        </p:txBody>
      </p:sp>
      <p:sp>
        <p:nvSpPr>
          <p:cNvPr id="52" name="Freeform: Shape 51">
            <a:extLst>
              <a:ext uri="{FF2B5EF4-FFF2-40B4-BE49-F238E27FC236}">
                <a16:creationId xmlns:a16="http://schemas.microsoft.com/office/drawing/2014/main" id="{7807F8D4-B36B-0011-7DFF-67B40425532D}"/>
              </a:ext>
            </a:extLst>
          </p:cNvPr>
          <p:cNvSpPr/>
          <p:nvPr/>
        </p:nvSpPr>
        <p:spPr>
          <a:xfrm>
            <a:off x="7219445" y="2220559"/>
            <a:ext cx="565401" cy="645820"/>
          </a:xfrm>
          <a:custGeom>
            <a:avLst/>
            <a:gdLst>
              <a:gd name="connsiteX0" fmla="*/ 493250 w 534888"/>
              <a:gd name="connsiteY0" fmla="*/ 53 h 588993"/>
              <a:gd name="connsiteX1" fmla="*/ 451611 w 534888"/>
              <a:gd name="connsiteY1" fmla="*/ 41692 h 588993"/>
              <a:gd name="connsiteX2" fmla="*/ 454900 w 534888"/>
              <a:gd name="connsiteY2" fmla="*/ 57923 h 588993"/>
              <a:gd name="connsiteX3" fmla="*/ 230898 w 534888"/>
              <a:gd name="connsiteY3" fmla="*/ 235618 h 588993"/>
              <a:gd name="connsiteX4" fmla="*/ 156849 w 534888"/>
              <a:gd name="connsiteY4" fmla="*/ 322822 h 588993"/>
              <a:gd name="connsiteX5" fmla="*/ 52672 w 534888"/>
              <a:gd name="connsiteY5" fmla="*/ 507253 h 588993"/>
              <a:gd name="connsiteX6" fmla="*/ 41639 w 534888"/>
              <a:gd name="connsiteY6" fmla="*/ 505715 h 588993"/>
              <a:gd name="connsiteX7" fmla="*/ 0 w 534888"/>
              <a:gd name="connsiteY7" fmla="*/ 547354 h 588993"/>
              <a:gd name="connsiteX8" fmla="*/ 41639 w 534888"/>
              <a:gd name="connsiteY8" fmla="*/ 588993 h 588993"/>
              <a:gd name="connsiteX9" fmla="*/ 83278 w 534888"/>
              <a:gd name="connsiteY9" fmla="*/ 547354 h 588993"/>
              <a:gd name="connsiteX10" fmla="*/ 71714 w 534888"/>
              <a:gd name="connsiteY10" fmla="*/ 518605 h 588993"/>
              <a:gd name="connsiteX11" fmla="*/ 176157 w 534888"/>
              <a:gd name="connsiteY11" fmla="*/ 333696 h 588993"/>
              <a:gd name="connsiteX12" fmla="*/ 244742 w 534888"/>
              <a:gd name="connsiteY12" fmla="*/ 252964 h 588993"/>
              <a:gd name="connsiteX13" fmla="*/ 468744 w 534888"/>
              <a:gd name="connsiteY13" fmla="*/ 75269 h 588993"/>
              <a:gd name="connsiteX14" fmla="*/ 493250 w 534888"/>
              <a:gd name="connsiteY14" fmla="*/ 83278 h 588993"/>
              <a:gd name="connsiteX15" fmla="*/ 534889 w 534888"/>
              <a:gd name="connsiteY15" fmla="*/ 41639 h 588993"/>
              <a:gd name="connsiteX16" fmla="*/ 493250 w 534888"/>
              <a:gd name="connsiteY16" fmla="*/ 0 h 588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4888" h="588993">
                <a:moveTo>
                  <a:pt x="493250" y="53"/>
                </a:moveTo>
                <a:cubicBezTo>
                  <a:pt x="470229" y="53"/>
                  <a:pt x="451611" y="18724"/>
                  <a:pt x="451611" y="41692"/>
                </a:cubicBezTo>
                <a:cubicBezTo>
                  <a:pt x="451611" y="47474"/>
                  <a:pt x="452778" y="52937"/>
                  <a:pt x="454900" y="57923"/>
                </a:cubicBezTo>
                <a:lnTo>
                  <a:pt x="230898" y="235618"/>
                </a:lnTo>
                <a:cubicBezTo>
                  <a:pt x="200769" y="259806"/>
                  <a:pt x="175839" y="289139"/>
                  <a:pt x="156849" y="322822"/>
                </a:cubicBezTo>
                <a:lnTo>
                  <a:pt x="52672" y="507253"/>
                </a:lnTo>
                <a:cubicBezTo>
                  <a:pt x="49171" y="506299"/>
                  <a:pt x="45458" y="505715"/>
                  <a:pt x="41639" y="505715"/>
                </a:cubicBezTo>
                <a:cubicBezTo>
                  <a:pt x="18618" y="505715"/>
                  <a:pt x="0" y="524386"/>
                  <a:pt x="0" y="547354"/>
                </a:cubicBezTo>
                <a:cubicBezTo>
                  <a:pt x="0" y="570322"/>
                  <a:pt x="18671" y="588993"/>
                  <a:pt x="41639" y="588993"/>
                </a:cubicBezTo>
                <a:cubicBezTo>
                  <a:pt x="64607" y="588993"/>
                  <a:pt x="83278" y="570322"/>
                  <a:pt x="83278" y="547354"/>
                </a:cubicBezTo>
                <a:cubicBezTo>
                  <a:pt x="83278" y="536215"/>
                  <a:pt x="78875" y="526084"/>
                  <a:pt x="71714" y="518605"/>
                </a:cubicBezTo>
                <a:lnTo>
                  <a:pt x="176157" y="333696"/>
                </a:lnTo>
                <a:cubicBezTo>
                  <a:pt x="193767" y="302506"/>
                  <a:pt x="216841" y="275348"/>
                  <a:pt x="244742" y="252964"/>
                </a:cubicBezTo>
                <a:lnTo>
                  <a:pt x="468744" y="75269"/>
                </a:lnTo>
                <a:cubicBezTo>
                  <a:pt x="475640" y="80308"/>
                  <a:pt x="484073" y="83278"/>
                  <a:pt x="493250" y="83278"/>
                </a:cubicBezTo>
                <a:cubicBezTo>
                  <a:pt x="516271" y="83278"/>
                  <a:pt x="534889" y="64607"/>
                  <a:pt x="534889" y="41639"/>
                </a:cubicBezTo>
                <a:cubicBezTo>
                  <a:pt x="534889" y="18671"/>
                  <a:pt x="516218" y="0"/>
                  <a:pt x="493250" y="0"/>
                </a:cubicBezTo>
                <a:close/>
              </a:path>
            </a:pathLst>
          </a:custGeom>
          <a:solidFill>
            <a:srgbClr val="0070C0"/>
          </a:solidFill>
          <a:ln w="0" cap="flat">
            <a:noFill/>
            <a:prstDash val="solid"/>
            <a:miter/>
          </a:ln>
        </p:spPr>
        <p:txBody>
          <a:bodyPr rtlCol="0" anchor="ctr"/>
          <a:lstStyle/>
          <a:p>
            <a:endParaRPr lang="en-IN"/>
          </a:p>
        </p:txBody>
      </p:sp>
      <p:sp>
        <p:nvSpPr>
          <p:cNvPr id="53" name="Freeform: Shape 52">
            <a:extLst>
              <a:ext uri="{FF2B5EF4-FFF2-40B4-BE49-F238E27FC236}">
                <a16:creationId xmlns:a16="http://schemas.microsoft.com/office/drawing/2014/main" id="{F6F8EC2F-E793-3089-5763-C7E89996938B}"/>
              </a:ext>
            </a:extLst>
          </p:cNvPr>
          <p:cNvSpPr/>
          <p:nvPr/>
        </p:nvSpPr>
        <p:spPr>
          <a:xfrm>
            <a:off x="7219445" y="4334188"/>
            <a:ext cx="565401" cy="644830"/>
          </a:xfrm>
          <a:custGeom>
            <a:avLst/>
            <a:gdLst>
              <a:gd name="connsiteX0" fmla="*/ 493250 w 534888"/>
              <a:gd name="connsiteY0" fmla="*/ 504761 h 588091"/>
              <a:gd name="connsiteX1" fmla="*/ 468850 w 534888"/>
              <a:gd name="connsiteY1" fmla="*/ 512717 h 588091"/>
              <a:gd name="connsiteX2" fmla="*/ 244795 w 534888"/>
              <a:gd name="connsiteY2" fmla="*/ 332794 h 588091"/>
              <a:gd name="connsiteX3" fmla="*/ 176157 w 534888"/>
              <a:gd name="connsiteY3" fmla="*/ 252009 h 588091"/>
              <a:gd name="connsiteX4" fmla="*/ 72882 w 534888"/>
              <a:gd name="connsiteY4" fmla="*/ 69116 h 588091"/>
              <a:gd name="connsiteX5" fmla="*/ 83278 w 534888"/>
              <a:gd name="connsiteY5" fmla="*/ 41639 h 588091"/>
              <a:gd name="connsiteX6" fmla="*/ 41639 w 534888"/>
              <a:gd name="connsiteY6" fmla="*/ 0 h 588091"/>
              <a:gd name="connsiteX7" fmla="*/ 0 w 534888"/>
              <a:gd name="connsiteY7" fmla="*/ 41639 h 588091"/>
              <a:gd name="connsiteX8" fmla="*/ 41639 w 534888"/>
              <a:gd name="connsiteY8" fmla="*/ 83278 h 588091"/>
              <a:gd name="connsiteX9" fmla="*/ 54263 w 534888"/>
              <a:gd name="connsiteY9" fmla="*/ 81316 h 588091"/>
              <a:gd name="connsiteX10" fmla="*/ 156849 w 534888"/>
              <a:gd name="connsiteY10" fmla="*/ 262936 h 588091"/>
              <a:gd name="connsiteX11" fmla="*/ 230898 w 534888"/>
              <a:gd name="connsiteY11" fmla="*/ 350139 h 588091"/>
              <a:gd name="connsiteX12" fmla="*/ 454953 w 534888"/>
              <a:gd name="connsiteY12" fmla="*/ 530062 h 588091"/>
              <a:gd name="connsiteX13" fmla="*/ 451611 w 534888"/>
              <a:gd name="connsiteY13" fmla="*/ 546453 h 588091"/>
              <a:gd name="connsiteX14" fmla="*/ 493250 w 534888"/>
              <a:gd name="connsiteY14" fmla="*/ 588092 h 588091"/>
              <a:gd name="connsiteX15" fmla="*/ 534889 w 534888"/>
              <a:gd name="connsiteY15" fmla="*/ 546453 h 588091"/>
              <a:gd name="connsiteX16" fmla="*/ 493250 w 534888"/>
              <a:gd name="connsiteY16" fmla="*/ 504814 h 588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4888" h="588091">
                <a:moveTo>
                  <a:pt x="493250" y="504761"/>
                </a:moveTo>
                <a:cubicBezTo>
                  <a:pt x="484126" y="504761"/>
                  <a:pt x="475693" y="507731"/>
                  <a:pt x="468850" y="512717"/>
                </a:cubicBezTo>
                <a:lnTo>
                  <a:pt x="244795" y="332794"/>
                </a:lnTo>
                <a:cubicBezTo>
                  <a:pt x="216894" y="310357"/>
                  <a:pt x="193767" y="283198"/>
                  <a:pt x="176157" y="252009"/>
                </a:cubicBezTo>
                <a:lnTo>
                  <a:pt x="72882" y="69116"/>
                </a:lnTo>
                <a:cubicBezTo>
                  <a:pt x="79353" y="61796"/>
                  <a:pt x="83278" y="52195"/>
                  <a:pt x="83278" y="41639"/>
                </a:cubicBezTo>
                <a:cubicBezTo>
                  <a:pt x="83278" y="18618"/>
                  <a:pt x="64607" y="0"/>
                  <a:pt x="41639" y="0"/>
                </a:cubicBezTo>
                <a:cubicBezTo>
                  <a:pt x="18671" y="0"/>
                  <a:pt x="0" y="18671"/>
                  <a:pt x="0" y="41639"/>
                </a:cubicBezTo>
                <a:cubicBezTo>
                  <a:pt x="0" y="64607"/>
                  <a:pt x="18671" y="83278"/>
                  <a:pt x="41639" y="83278"/>
                </a:cubicBezTo>
                <a:cubicBezTo>
                  <a:pt x="46042" y="83278"/>
                  <a:pt x="50285" y="82589"/>
                  <a:pt x="54263" y="81316"/>
                </a:cubicBezTo>
                <a:lnTo>
                  <a:pt x="156849" y="262936"/>
                </a:lnTo>
                <a:cubicBezTo>
                  <a:pt x="175839" y="296565"/>
                  <a:pt x="200769" y="325898"/>
                  <a:pt x="230898" y="350139"/>
                </a:cubicBezTo>
                <a:lnTo>
                  <a:pt x="454953" y="530062"/>
                </a:lnTo>
                <a:cubicBezTo>
                  <a:pt x="452778" y="535101"/>
                  <a:pt x="451611" y="540618"/>
                  <a:pt x="451611" y="546453"/>
                </a:cubicBezTo>
                <a:cubicBezTo>
                  <a:pt x="451611" y="569474"/>
                  <a:pt x="470282" y="588092"/>
                  <a:pt x="493250" y="588092"/>
                </a:cubicBezTo>
                <a:cubicBezTo>
                  <a:pt x="516218" y="588092"/>
                  <a:pt x="534889" y="569420"/>
                  <a:pt x="534889" y="546453"/>
                </a:cubicBezTo>
                <a:cubicBezTo>
                  <a:pt x="534889" y="523485"/>
                  <a:pt x="516218" y="504814"/>
                  <a:pt x="493250" y="504814"/>
                </a:cubicBezTo>
                <a:close/>
              </a:path>
            </a:pathLst>
          </a:custGeom>
          <a:solidFill>
            <a:srgbClr val="0070C0"/>
          </a:solidFill>
          <a:ln w="0" cap="flat">
            <a:noFill/>
            <a:prstDash val="solid"/>
            <a:miter/>
          </a:ln>
        </p:spPr>
        <p:txBody>
          <a:bodyPr rtlCol="0" anchor="ctr"/>
          <a:lstStyle/>
          <a:p>
            <a:endParaRPr lang="en-IN"/>
          </a:p>
        </p:txBody>
      </p:sp>
      <p:sp>
        <p:nvSpPr>
          <p:cNvPr id="54" name="Freeform: Shape 53">
            <a:extLst>
              <a:ext uri="{FF2B5EF4-FFF2-40B4-BE49-F238E27FC236}">
                <a16:creationId xmlns:a16="http://schemas.microsoft.com/office/drawing/2014/main" id="{5056F71B-E1F3-F066-F4DC-03ED6FB329C8}"/>
              </a:ext>
            </a:extLst>
          </p:cNvPr>
          <p:cNvSpPr/>
          <p:nvPr/>
        </p:nvSpPr>
        <p:spPr>
          <a:xfrm>
            <a:off x="7563542" y="3033825"/>
            <a:ext cx="787715" cy="324305"/>
          </a:xfrm>
          <a:custGeom>
            <a:avLst/>
            <a:gdLst>
              <a:gd name="connsiteX0" fmla="*/ 703620 w 745205"/>
              <a:gd name="connsiteY0" fmla="*/ 0 h 295769"/>
              <a:gd name="connsiteX1" fmla="*/ 662405 w 745205"/>
              <a:gd name="connsiteY1" fmla="*/ 35751 h 295769"/>
              <a:gd name="connsiteX2" fmla="*/ 391301 w 745205"/>
              <a:gd name="connsiteY2" fmla="*/ 88794 h 295769"/>
              <a:gd name="connsiteX3" fmla="*/ 322291 w 745205"/>
              <a:gd name="connsiteY3" fmla="*/ 111126 h 295769"/>
              <a:gd name="connsiteX4" fmla="*/ 72775 w 745205"/>
              <a:gd name="connsiteY4" fmla="*/ 226548 h 295769"/>
              <a:gd name="connsiteX5" fmla="*/ 41639 w 745205"/>
              <a:gd name="connsiteY5" fmla="*/ 212492 h 295769"/>
              <a:gd name="connsiteX6" fmla="*/ 0 w 745205"/>
              <a:gd name="connsiteY6" fmla="*/ 254130 h 295769"/>
              <a:gd name="connsiteX7" fmla="*/ 41639 w 745205"/>
              <a:gd name="connsiteY7" fmla="*/ 295770 h 295769"/>
              <a:gd name="connsiteX8" fmla="*/ 83278 w 745205"/>
              <a:gd name="connsiteY8" fmla="*/ 254130 h 295769"/>
              <a:gd name="connsiteX9" fmla="*/ 82535 w 745205"/>
              <a:gd name="connsiteY9" fmla="*/ 246492 h 295769"/>
              <a:gd name="connsiteX10" fmla="*/ 331627 w 745205"/>
              <a:gd name="connsiteY10" fmla="*/ 131282 h 295769"/>
              <a:gd name="connsiteX11" fmla="*/ 395544 w 745205"/>
              <a:gd name="connsiteY11" fmla="*/ 110595 h 295769"/>
              <a:gd name="connsiteX12" fmla="*/ 665163 w 745205"/>
              <a:gd name="connsiteY12" fmla="*/ 57817 h 295769"/>
              <a:gd name="connsiteX13" fmla="*/ 703567 w 745205"/>
              <a:gd name="connsiteY13" fmla="*/ 83331 h 295769"/>
              <a:gd name="connsiteX14" fmla="*/ 745206 w 745205"/>
              <a:gd name="connsiteY14" fmla="*/ 41692 h 295769"/>
              <a:gd name="connsiteX15" fmla="*/ 703567 w 745205"/>
              <a:gd name="connsiteY15" fmla="*/ 53 h 295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5205" h="295769">
                <a:moveTo>
                  <a:pt x="703620" y="0"/>
                </a:moveTo>
                <a:cubicBezTo>
                  <a:pt x="682615" y="0"/>
                  <a:pt x="665323" y="15542"/>
                  <a:pt x="662405" y="35751"/>
                </a:cubicBezTo>
                <a:lnTo>
                  <a:pt x="391301" y="88794"/>
                </a:lnTo>
                <a:cubicBezTo>
                  <a:pt x="367537" y="93462"/>
                  <a:pt x="344304" y="100994"/>
                  <a:pt x="322291" y="111126"/>
                </a:cubicBezTo>
                <a:lnTo>
                  <a:pt x="72775" y="226548"/>
                </a:lnTo>
                <a:cubicBezTo>
                  <a:pt x="65137" y="217955"/>
                  <a:pt x="54051" y="212492"/>
                  <a:pt x="41639" y="212492"/>
                </a:cubicBezTo>
                <a:cubicBezTo>
                  <a:pt x="18618" y="212492"/>
                  <a:pt x="0" y="231163"/>
                  <a:pt x="0" y="254130"/>
                </a:cubicBezTo>
                <a:cubicBezTo>
                  <a:pt x="0" y="277098"/>
                  <a:pt x="18671" y="295770"/>
                  <a:pt x="41639" y="295770"/>
                </a:cubicBezTo>
                <a:cubicBezTo>
                  <a:pt x="64607" y="295770"/>
                  <a:pt x="83278" y="277098"/>
                  <a:pt x="83278" y="254130"/>
                </a:cubicBezTo>
                <a:cubicBezTo>
                  <a:pt x="83278" y="251531"/>
                  <a:pt x="83013" y="248985"/>
                  <a:pt x="82535" y="246492"/>
                </a:cubicBezTo>
                <a:lnTo>
                  <a:pt x="331627" y="131282"/>
                </a:lnTo>
                <a:cubicBezTo>
                  <a:pt x="351996" y="121840"/>
                  <a:pt x="373531" y="114892"/>
                  <a:pt x="395544" y="110595"/>
                </a:cubicBezTo>
                <a:lnTo>
                  <a:pt x="665163" y="57817"/>
                </a:lnTo>
                <a:cubicBezTo>
                  <a:pt x="671476" y="72775"/>
                  <a:pt x="686275" y="83331"/>
                  <a:pt x="703567" y="83331"/>
                </a:cubicBezTo>
                <a:cubicBezTo>
                  <a:pt x="726588" y="83331"/>
                  <a:pt x="745206" y="64660"/>
                  <a:pt x="745206" y="41692"/>
                </a:cubicBezTo>
                <a:cubicBezTo>
                  <a:pt x="745206" y="18724"/>
                  <a:pt x="726535" y="53"/>
                  <a:pt x="703567" y="53"/>
                </a:cubicBezTo>
                <a:close/>
              </a:path>
            </a:pathLst>
          </a:custGeom>
          <a:solidFill>
            <a:srgbClr val="0070C0"/>
          </a:solidFill>
          <a:ln w="0" cap="flat">
            <a:noFill/>
            <a:prstDash val="solid"/>
            <a:miter/>
          </a:ln>
        </p:spPr>
        <p:txBody>
          <a:bodyPr rtlCol="0" anchor="ctr"/>
          <a:lstStyle/>
          <a:p>
            <a:endParaRPr lang="en-IN"/>
          </a:p>
        </p:txBody>
      </p:sp>
      <p:sp>
        <p:nvSpPr>
          <p:cNvPr id="55" name="Freeform: Shape 54">
            <a:extLst>
              <a:ext uri="{FF2B5EF4-FFF2-40B4-BE49-F238E27FC236}">
                <a16:creationId xmlns:a16="http://schemas.microsoft.com/office/drawing/2014/main" id="{A649D370-323C-5207-D5C8-DA5456B68166}"/>
              </a:ext>
            </a:extLst>
          </p:cNvPr>
          <p:cNvSpPr/>
          <p:nvPr/>
        </p:nvSpPr>
        <p:spPr>
          <a:xfrm>
            <a:off x="7563654" y="3836737"/>
            <a:ext cx="787716" cy="328144"/>
          </a:xfrm>
          <a:custGeom>
            <a:avLst/>
            <a:gdLst>
              <a:gd name="connsiteX0" fmla="*/ 703514 w 745206"/>
              <a:gd name="connsiteY0" fmla="*/ 215992 h 299270"/>
              <a:gd name="connsiteX1" fmla="*/ 665800 w 745206"/>
              <a:gd name="connsiteY1" fmla="*/ 240021 h 299270"/>
              <a:gd name="connsiteX2" fmla="*/ 395491 w 745206"/>
              <a:gd name="connsiteY2" fmla="*/ 187137 h 299270"/>
              <a:gd name="connsiteX3" fmla="*/ 331574 w 745206"/>
              <a:gd name="connsiteY3" fmla="*/ 166450 h 299270"/>
              <a:gd name="connsiteX4" fmla="*/ 82164 w 745206"/>
              <a:gd name="connsiteY4" fmla="*/ 51028 h 299270"/>
              <a:gd name="connsiteX5" fmla="*/ 83278 w 745206"/>
              <a:gd name="connsiteY5" fmla="*/ 41639 h 299270"/>
              <a:gd name="connsiteX6" fmla="*/ 41639 w 745206"/>
              <a:gd name="connsiteY6" fmla="*/ 0 h 299270"/>
              <a:gd name="connsiteX7" fmla="*/ 0 w 745206"/>
              <a:gd name="connsiteY7" fmla="*/ 41639 h 299270"/>
              <a:gd name="connsiteX8" fmla="*/ 41639 w 745206"/>
              <a:gd name="connsiteY8" fmla="*/ 83278 h 299270"/>
              <a:gd name="connsiteX9" fmla="*/ 71556 w 745206"/>
              <a:gd name="connsiteY9" fmla="*/ 70548 h 299270"/>
              <a:gd name="connsiteX10" fmla="*/ 322291 w 745206"/>
              <a:gd name="connsiteY10" fmla="*/ 186553 h 299270"/>
              <a:gd name="connsiteX11" fmla="*/ 391301 w 745206"/>
              <a:gd name="connsiteY11" fmla="*/ 208885 h 299270"/>
              <a:gd name="connsiteX12" fmla="*/ 662140 w 745206"/>
              <a:gd name="connsiteY12" fmla="*/ 261875 h 299270"/>
              <a:gd name="connsiteX13" fmla="*/ 703567 w 745206"/>
              <a:gd name="connsiteY13" fmla="*/ 299270 h 299270"/>
              <a:gd name="connsiteX14" fmla="*/ 745206 w 745206"/>
              <a:gd name="connsiteY14" fmla="*/ 257632 h 299270"/>
              <a:gd name="connsiteX15" fmla="*/ 703567 w 745206"/>
              <a:gd name="connsiteY15" fmla="*/ 215992 h 299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5206" h="299270">
                <a:moveTo>
                  <a:pt x="703514" y="215992"/>
                </a:moveTo>
                <a:cubicBezTo>
                  <a:pt x="686806" y="215992"/>
                  <a:pt x="672431" y="225858"/>
                  <a:pt x="665800" y="240021"/>
                </a:cubicBezTo>
                <a:lnTo>
                  <a:pt x="395491" y="187137"/>
                </a:lnTo>
                <a:cubicBezTo>
                  <a:pt x="373425" y="182840"/>
                  <a:pt x="351943" y="175839"/>
                  <a:pt x="331574" y="166450"/>
                </a:cubicBezTo>
                <a:lnTo>
                  <a:pt x="82164" y="51028"/>
                </a:lnTo>
                <a:cubicBezTo>
                  <a:pt x="82854" y="48004"/>
                  <a:pt x="83278" y="44875"/>
                  <a:pt x="83278" y="41639"/>
                </a:cubicBezTo>
                <a:cubicBezTo>
                  <a:pt x="83278" y="18618"/>
                  <a:pt x="64607" y="0"/>
                  <a:pt x="41639" y="0"/>
                </a:cubicBezTo>
                <a:cubicBezTo>
                  <a:pt x="18671" y="0"/>
                  <a:pt x="0" y="18671"/>
                  <a:pt x="0" y="41639"/>
                </a:cubicBezTo>
                <a:cubicBezTo>
                  <a:pt x="0" y="64607"/>
                  <a:pt x="18671" y="83278"/>
                  <a:pt x="41639" y="83278"/>
                </a:cubicBezTo>
                <a:cubicBezTo>
                  <a:pt x="53415" y="83278"/>
                  <a:pt x="63970" y="78398"/>
                  <a:pt x="71556" y="70548"/>
                </a:cubicBezTo>
                <a:lnTo>
                  <a:pt x="322291" y="186553"/>
                </a:lnTo>
                <a:cubicBezTo>
                  <a:pt x="344305" y="196738"/>
                  <a:pt x="367484" y="204270"/>
                  <a:pt x="391301" y="208885"/>
                </a:cubicBezTo>
                <a:lnTo>
                  <a:pt x="662140" y="261875"/>
                </a:lnTo>
                <a:cubicBezTo>
                  <a:pt x="664262" y="282880"/>
                  <a:pt x="682032" y="299270"/>
                  <a:pt x="703567" y="299270"/>
                </a:cubicBezTo>
                <a:cubicBezTo>
                  <a:pt x="726588" y="299270"/>
                  <a:pt x="745206" y="280599"/>
                  <a:pt x="745206" y="257632"/>
                </a:cubicBezTo>
                <a:cubicBezTo>
                  <a:pt x="745206" y="234664"/>
                  <a:pt x="726535" y="215992"/>
                  <a:pt x="703567" y="215992"/>
                </a:cubicBezTo>
                <a:close/>
              </a:path>
            </a:pathLst>
          </a:custGeom>
          <a:solidFill>
            <a:srgbClr val="0070C0"/>
          </a:solidFill>
          <a:ln w="0" cap="flat">
            <a:noFill/>
            <a:prstDash val="solid"/>
            <a:miter/>
          </a:ln>
        </p:spPr>
        <p:txBody>
          <a:bodyPr rtlCol="0" anchor="ctr"/>
          <a:lstStyle/>
          <a:p>
            <a:endParaRPr lang="en-IN"/>
          </a:p>
        </p:txBody>
      </p:sp>
      <p:grpSp>
        <p:nvGrpSpPr>
          <p:cNvPr id="2" name="Group 1"/>
          <p:cNvGrpSpPr/>
          <p:nvPr/>
        </p:nvGrpSpPr>
        <p:grpSpPr>
          <a:xfrm>
            <a:off x="2363923" y="1170885"/>
            <a:ext cx="2900902" cy="1352388"/>
            <a:chOff x="2363923" y="1170885"/>
            <a:chExt cx="2900902" cy="1352388"/>
          </a:xfrm>
        </p:grpSpPr>
        <p:grpSp>
          <p:nvGrpSpPr>
            <p:cNvPr id="97" name="Graphic 26">
              <a:extLst>
                <a:ext uri="{FF2B5EF4-FFF2-40B4-BE49-F238E27FC236}">
                  <a16:creationId xmlns:a16="http://schemas.microsoft.com/office/drawing/2014/main" id="{BB88757D-4533-DD09-120E-1A328C79AA41}"/>
                </a:ext>
              </a:extLst>
            </p:cNvPr>
            <p:cNvGrpSpPr/>
            <p:nvPr/>
          </p:nvGrpSpPr>
          <p:grpSpPr>
            <a:xfrm>
              <a:off x="3961076" y="1170885"/>
              <a:ext cx="1303749" cy="1352388"/>
              <a:chOff x="3789019" y="1418081"/>
              <a:chExt cx="1233390" cy="1233390"/>
            </a:xfrm>
          </p:grpSpPr>
          <p:sp>
            <p:nvSpPr>
              <p:cNvPr id="98" name="Freeform: Shape 39">
                <a:extLst>
                  <a:ext uri="{FF2B5EF4-FFF2-40B4-BE49-F238E27FC236}">
                    <a16:creationId xmlns:a16="http://schemas.microsoft.com/office/drawing/2014/main" id="{666BFD89-9644-32EA-8BCC-D0F9D30DFF9D}"/>
                  </a:ext>
                </a:extLst>
              </p:cNvPr>
              <p:cNvSpPr/>
              <p:nvPr/>
            </p:nvSpPr>
            <p:spPr>
              <a:xfrm>
                <a:off x="3926632" y="1555715"/>
                <a:ext cx="958175" cy="958174"/>
              </a:xfrm>
              <a:custGeom>
                <a:avLst/>
                <a:gdLst>
                  <a:gd name="connsiteX0" fmla="*/ 958175 w 958175"/>
                  <a:gd name="connsiteY0" fmla="*/ 479087 h 958174"/>
                  <a:gd name="connsiteX1" fmla="*/ 479088 w 958175"/>
                  <a:gd name="connsiteY1" fmla="*/ 958175 h 958174"/>
                  <a:gd name="connsiteX2" fmla="*/ 0 w 958175"/>
                  <a:gd name="connsiteY2" fmla="*/ 479087 h 958174"/>
                  <a:gd name="connsiteX3" fmla="*/ 479088 w 958175"/>
                  <a:gd name="connsiteY3" fmla="*/ 0 h 958174"/>
                  <a:gd name="connsiteX4" fmla="*/ 958175 w 958175"/>
                  <a:gd name="connsiteY4" fmla="*/ 479087 h 958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175" h="958174">
                    <a:moveTo>
                      <a:pt x="958175" y="479087"/>
                    </a:moveTo>
                    <a:cubicBezTo>
                      <a:pt x="958175" y="743680"/>
                      <a:pt x="743680" y="958175"/>
                      <a:pt x="479088" y="958175"/>
                    </a:cubicBezTo>
                    <a:cubicBezTo>
                      <a:pt x="214495" y="958175"/>
                      <a:pt x="0" y="743680"/>
                      <a:pt x="0" y="479087"/>
                    </a:cubicBezTo>
                    <a:cubicBezTo>
                      <a:pt x="0" y="214495"/>
                      <a:pt x="214495" y="0"/>
                      <a:pt x="479088" y="0"/>
                    </a:cubicBezTo>
                    <a:cubicBezTo>
                      <a:pt x="743680" y="0"/>
                      <a:pt x="958175" y="214495"/>
                      <a:pt x="958175" y="479087"/>
                    </a:cubicBezTo>
                    <a:close/>
                  </a:path>
                </a:pathLst>
              </a:custGeom>
              <a:gradFill>
                <a:gsLst>
                  <a:gs pos="32000">
                    <a:srgbClr val="FFFFFF"/>
                  </a:gs>
                  <a:gs pos="60000">
                    <a:srgbClr val="FCFCFC"/>
                  </a:gs>
                  <a:gs pos="76000">
                    <a:srgbClr val="F4F5F5"/>
                  </a:gs>
                  <a:gs pos="88000">
                    <a:srgbClr val="E7E8E9"/>
                  </a:gs>
                  <a:gs pos="98000">
                    <a:srgbClr val="D4D6D7"/>
                  </a:gs>
                  <a:gs pos="100000">
                    <a:srgbClr val="D0D3D4"/>
                  </a:gs>
                </a:gsLst>
                <a:lin ang="2220127" scaled="1"/>
              </a:gradFill>
              <a:ln w="0" cap="flat">
                <a:noFill/>
                <a:prstDash val="solid"/>
                <a:miter/>
              </a:ln>
            </p:spPr>
            <p:txBody>
              <a:bodyPr rtlCol="0" anchor="ctr"/>
              <a:lstStyle/>
              <a:p>
                <a:endParaRPr lang="en-IN"/>
              </a:p>
            </p:txBody>
          </p:sp>
          <p:sp>
            <p:nvSpPr>
              <p:cNvPr id="99" name="Freeform: Shape 40">
                <a:extLst>
                  <a:ext uri="{FF2B5EF4-FFF2-40B4-BE49-F238E27FC236}">
                    <a16:creationId xmlns:a16="http://schemas.microsoft.com/office/drawing/2014/main" id="{4560DBE0-3C16-45AC-38E1-D862F9DF334C}"/>
                  </a:ext>
                </a:extLst>
              </p:cNvPr>
              <p:cNvSpPr/>
              <p:nvPr/>
            </p:nvSpPr>
            <p:spPr>
              <a:xfrm rot="-2700000">
                <a:off x="3969645" y="1598707"/>
                <a:ext cx="872139" cy="872138"/>
              </a:xfrm>
              <a:custGeom>
                <a:avLst/>
                <a:gdLst>
                  <a:gd name="connsiteX0" fmla="*/ 872139 w 872139"/>
                  <a:gd name="connsiteY0" fmla="*/ 436069 h 872138"/>
                  <a:gd name="connsiteX1" fmla="*/ 436069 w 872139"/>
                  <a:gd name="connsiteY1" fmla="*/ 872139 h 872138"/>
                  <a:gd name="connsiteX2" fmla="*/ 0 w 872139"/>
                  <a:gd name="connsiteY2" fmla="*/ 436069 h 872138"/>
                  <a:gd name="connsiteX3" fmla="*/ 436069 w 872139"/>
                  <a:gd name="connsiteY3" fmla="*/ 0 h 872138"/>
                  <a:gd name="connsiteX4" fmla="*/ 872139 w 872139"/>
                  <a:gd name="connsiteY4" fmla="*/ 436069 h 872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139" h="872138">
                    <a:moveTo>
                      <a:pt x="872139" y="436069"/>
                    </a:moveTo>
                    <a:cubicBezTo>
                      <a:pt x="872139" y="676904"/>
                      <a:pt x="676904" y="872139"/>
                      <a:pt x="436069" y="872139"/>
                    </a:cubicBezTo>
                    <a:cubicBezTo>
                      <a:pt x="195235" y="872139"/>
                      <a:pt x="0" y="676904"/>
                      <a:pt x="0" y="436069"/>
                    </a:cubicBezTo>
                    <a:cubicBezTo>
                      <a:pt x="0" y="195235"/>
                      <a:pt x="195235" y="0"/>
                      <a:pt x="436069" y="0"/>
                    </a:cubicBezTo>
                    <a:cubicBezTo>
                      <a:pt x="676904" y="0"/>
                      <a:pt x="872139" y="195235"/>
                      <a:pt x="872139" y="436069"/>
                    </a:cubicBezTo>
                    <a:close/>
                  </a:path>
                </a:pathLst>
              </a:custGeom>
              <a:gradFill>
                <a:gsLst>
                  <a:gs pos="32000">
                    <a:srgbClr val="FFFFFF"/>
                  </a:gs>
                  <a:gs pos="60000">
                    <a:srgbClr val="FCFCFC"/>
                  </a:gs>
                  <a:gs pos="76000">
                    <a:srgbClr val="F4F5F5"/>
                  </a:gs>
                  <a:gs pos="88000">
                    <a:srgbClr val="E7E8E9"/>
                  </a:gs>
                  <a:gs pos="98000">
                    <a:srgbClr val="D4D6D7"/>
                  </a:gs>
                  <a:gs pos="100000">
                    <a:srgbClr val="D0D3D4"/>
                  </a:gs>
                </a:gsLst>
                <a:lin ang="15543904" scaled="1"/>
              </a:gradFill>
              <a:ln w="0" cap="flat">
                <a:noFill/>
                <a:prstDash val="solid"/>
                <a:miter/>
              </a:ln>
            </p:spPr>
            <p:txBody>
              <a:bodyPr rtlCol="0" anchor="ctr"/>
              <a:lstStyle/>
              <a:p>
                <a:endParaRPr lang="en-IN"/>
              </a:p>
            </p:txBody>
          </p:sp>
        </p:grpSp>
        <p:sp>
          <p:nvSpPr>
            <p:cNvPr id="100" name="Freeform: Shape 71">
              <a:extLst>
                <a:ext uri="{FF2B5EF4-FFF2-40B4-BE49-F238E27FC236}">
                  <a16:creationId xmlns:a16="http://schemas.microsoft.com/office/drawing/2014/main" id="{D3AC67D6-0C80-4E3E-C3EB-FA5CE530BD23}"/>
                </a:ext>
              </a:extLst>
            </p:cNvPr>
            <p:cNvSpPr/>
            <p:nvPr/>
          </p:nvSpPr>
          <p:spPr>
            <a:xfrm>
              <a:off x="4308388" y="1531178"/>
              <a:ext cx="609135" cy="631860"/>
            </a:xfrm>
            <a:custGeom>
              <a:avLst/>
              <a:gdLst>
                <a:gd name="connsiteX0" fmla="*/ 576263 w 576262"/>
                <a:gd name="connsiteY0" fmla="*/ 288131 h 576262"/>
                <a:gd name="connsiteX1" fmla="*/ 288131 w 576262"/>
                <a:gd name="connsiteY1" fmla="*/ 576263 h 576262"/>
                <a:gd name="connsiteX2" fmla="*/ 0 w 576262"/>
                <a:gd name="connsiteY2" fmla="*/ 288131 h 576262"/>
                <a:gd name="connsiteX3" fmla="*/ 288131 w 576262"/>
                <a:gd name="connsiteY3" fmla="*/ 0 h 576262"/>
                <a:gd name="connsiteX4" fmla="*/ 576263 w 576262"/>
                <a:gd name="connsiteY4" fmla="*/ 288131 h 576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262" h="576262">
                  <a:moveTo>
                    <a:pt x="576263" y="288131"/>
                  </a:moveTo>
                  <a:cubicBezTo>
                    <a:pt x="576263" y="447262"/>
                    <a:pt x="447262" y="576263"/>
                    <a:pt x="288131" y="576263"/>
                  </a:cubicBezTo>
                  <a:cubicBezTo>
                    <a:pt x="129001" y="576263"/>
                    <a:pt x="0" y="447262"/>
                    <a:pt x="0" y="288131"/>
                  </a:cubicBezTo>
                  <a:cubicBezTo>
                    <a:pt x="0" y="129001"/>
                    <a:pt x="129001" y="0"/>
                    <a:pt x="288131" y="0"/>
                  </a:cubicBezTo>
                  <a:cubicBezTo>
                    <a:pt x="447262" y="0"/>
                    <a:pt x="576263" y="129001"/>
                    <a:pt x="576263" y="288131"/>
                  </a:cubicBezTo>
                  <a:close/>
                </a:path>
              </a:pathLst>
            </a:custGeom>
            <a:solidFill>
              <a:srgbClr val="0070C0"/>
            </a:solidFill>
            <a:ln w="0" cap="flat">
              <a:noFill/>
              <a:prstDash val="solid"/>
              <a:miter/>
            </a:ln>
          </p:spPr>
          <p:txBody>
            <a:bodyPr rtlCol="0" anchor="ctr"/>
            <a:lstStyle/>
            <a:p>
              <a:endParaRPr lang="en-IN"/>
            </a:p>
          </p:txBody>
        </p:sp>
        <p:sp>
          <p:nvSpPr>
            <p:cNvPr id="101" name="TextBox 100"/>
            <p:cNvSpPr txBox="1"/>
            <p:nvPr/>
          </p:nvSpPr>
          <p:spPr>
            <a:xfrm>
              <a:off x="2363923" y="1572772"/>
              <a:ext cx="1672702" cy="369332"/>
            </a:xfrm>
            <a:prstGeom prst="rect">
              <a:avLst/>
            </a:prstGeom>
            <a:noFill/>
          </p:spPr>
          <p:txBody>
            <a:bodyPr wrap="none" rtlCol="0">
              <a:spAutoFit/>
            </a:bodyPr>
            <a:lstStyle/>
            <a:p>
              <a:pPr algn="r"/>
              <a:r>
                <a:rPr lang="en-US" dirty="0"/>
                <a:t>Auto antibodies</a:t>
              </a:r>
              <a:endParaRPr lang="en-IN" dirty="0"/>
            </a:p>
          </p:txBody>
        </p:sp>
        <p:pic>
          <p:nvPicPr>
            <p:cNvPr id="102" name="Graphic 78">
              <a:extLst>
                <a:ext uri="{FF2B5EF4-FFF2-40B4-BE49-F238E27FC236}">
                  <a16:creationId xmlns:a16="http://schemas.microsoft.com/office/drawing/2014/main" id="{9AA99F47-E94B-93B1-9E5B-F5DC2A08B1E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434819" y="1659606"/>
              <a:ext cx="382450" cy="382450"/>
            </a:xfrm>
            <a:prstGeom prst="rect">
              <a:avLst/>
            </a:prstGeom>
          </p:spPr>
        </p:pic>
      </p:grpSp>
      <p:grpSp>
        <p:nvGrpSpPr>
          <p:cNvPr id="3" name="Group 2"/>
          <p:cNvGrpSpPr/>
          <p:nvPr/>
        </p:nvGrpSpPr>
        <p:grpSpPr>
          <a:xfrm>
            <a:off x="550143" y="2424530"/>
            <a:ext cx="3866458" cy="1050619"/>
            <a:chOff x="550143" y="2424530"/>
            <a:chExt cx="3866458" cy="1050619"/>
          </a:xfrm>
        </p:grpSpPr>
        <p:sp>
          <p:nvSpPr>
            <p:cNvPr id="103" name="Rectangle 102"/>
            <p:cNvSpPr/>
            <p:nvPr/>
          </p:nvSpPr>
          <p:spPr>
            <a:xfrm>
              <a:off x="550143" y="2623675"/>
              <a:ext cx="2860461" cy="646330"/>
            </a:xfrm>
            <a:prstGeom prst="rect">
              <a:avLst/>
            </a:prstGeom>
          </p:spPr>
          <p:txBody>
            <a:bodyPr wrap="none">
              <a:spAutoFit/>
            </a:bodyPr>
            <a:lstStyle/>
            <a:p>
              <a:pPr algn="r"/>
              <a:r>
                <a:rPr lang="en-US" dirty="0"/>
                <a:t>Circulating DNA &amp; microRNA</a:t>
              </a:r>
            </a:p>
            <a:p>
              <a:pPr algn="r"/>
              <a:r>
                <a:rPr lang="en-US" dirty="0"/>
                <a:t>signature profiles </a:t>
              </a:r>
              <a:endParaRPr lang="en-IN" dirty="0"/>
            </a:p>
          </p:txBody>
        </p:sp>
        <p:grpSp>
          <p:nvGrpSpPr>
            <p:cNvPr id="104" name="Graphic 26">
              <a:extLst>
                <a:ext uri="{FF2B5EF4-FFF2-40B4-BE49-F238E27FC236}">
                  <a16:creationId xmlns:a16="http://schemas.microsoft.com/office/drawing/2014/main" id="{D24FB674-D4A5-DC9D-CC1F-56153596FB21}"/>
                </a:ext>
              </a:extLst>
            </p:cNvPr>
            <p:cNvGrpSpPr/>
            <p:nvPr/>
          </p:nvGrpSpPr>
          <p:grpSpPr>
            <a:xfrm>
              <a:off x="3403767" y="2424530"/>
              <a:ext cx="1012834" cy="1050619"/>
              <a:chOff x="3261786" y="2561416"/>
              <a:chExt cx="958175" cy="958174"/>
            </a:xfrm>
          </p:grpSpPr>
          <p:sp>
            <p:nvSpPr>
              <p:cNvPr id="105" name="Freeform: Shape 42">
                <a:extLst>
                  <a:ext uri="{FF2B5EF4-FFF2-40B4-BE49-F238E27FC236}">
                    <a16:creationId xmlns:a16="http://schemas.microsoft.com/office/drawing/2014/main" id="{3A408030-4333-12FE-266E-F1C1041784A5}"/>
                  </a:ext>
                </a:extLst>
              </p:cNvPr>
              <p:cNvSpPr/>
              <p:nvPr/>
            </p:nvSpPr>
            <p:spPr>
              <a:xfrm>
                <a:off x="3261786" y="2561416"/>
                <a:ext cx="958175" cy="958174"/>
              </a:xfrm>
              <a:custGeom>
                <a:avLst/>
                <a:gdLst>
                  <a:gd name="connsiteX0" fmla="*/ 958175 w 958175"/>
                  <a:gd name="connsiteY0" fmla="*/ 479087 h 958174"/>
                  <a:gd name="connsiteX1" fmla="*/ 479088 w 958175"/>
                  <a:gd name="connsiteY1" fmla="*/ 958175 h 958174"/>
                  <a:gd name="connsiteX2" fmla="*/ 0 w 958175"/>
                  <a:gd name="connsiteY2" fmla="*/ 479087 h 958174"/>
                  <a:gd name="connsiteX3" fmla="*/ 479088 w 958175"/>
                  <a:gd name="connsiteY3" fmla="*/ 0 h 958174"/>
                  <a:gd name="connsiteX4" fmla="*/ 958175 w 958175"/>
                  <a:gd name="connsiteY4" fmla="*/ 479087 h 958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175" h="958174">
                    <a:moveTo>
                      <a:pt x="958175" y="479087"/>
                    </a:moveTo>
                    <a:cubicBezTo>
                      <a:pt x="958175" y="743680"/>
                      <a:pt x="743680" y="958175"/>
                      <a:pt x="479088" y="958175"/>
                    </a:cubicBezTo>
                    <a:cubicBezTo>
                      <a:pt x="214495" y="958175"/>
                      <a:pt x="0" y="743680"/>
                      <a:pt x="0" y="479087"/>
                    </a:cubicBezTo>
                    <a:cubicBezTo>
                      <a:pt x="0" y="214495"/>
                      <a:pt x="214495" y="0"/>
                      <a:pt x="479088" y="0"/>
                    </a:cubicBezTo>
                    <a:cubicBezTo>
                      <a:pt x="743680" y="0"/>
                      <a:pt x="958175" y="214495"/>
                      <a:pt x="958175" y="479087"/>
                    </a:cubicBezTo>
                    <a:close/>
                  </a:path>
                </a:pathLst>
              </a:custGeom>
              <a:gradFill>
                <a:gsLst>
                  <a:gs pos="32000">
                    <a:srgbClr val="FFFFFF"/>
                  </a:gs>
                  <a:gs pos="60000">
                    <a:srgbClr val="FCFCFC"/>
                  </a:gs>
                  <a:gs pos="76000">
                    <a:srgbClr val="F4F5F5"/>
                  </a:gs>
                  <a:gs pos="88000">
                    <a:srgbClr val="E7E8E9"/>
                  </a:gs>
                  <a:gs pos="98000">
                    <a:srgbClr val="D4D6D7"/>
                  </a:gs>
                  <a:gs pos="100000">
                    <a:srgbClr val="D0D3D4"/>
                  </a:gs>
                </a:gsLst>
                <a:lin ang="2219974" scaled="1"/>
              </a:gradFill>
              <a:ln w="0" cap="flat">
                <a:noFill/>
                <a:prstDash val="solid"/>
                <a:miter/>
              </a:ln>
            </p:spPr>
            <p:txBody>
              <a:bodyPr rtlCol="0" anchor="ctr"/>
              <a:lstStyle/>
              <a:p>
                <a:endParaRPr lang="en-IN"/>
              </a:p>
            </p:txBody>
          </p:sp>
          <p:sp>
            <p:nvSpPr>
              <p:cNvPr id="106" name="Freeform: Shape 43">
                <a:extLst>
                  <a:ext uri="{FF2B5EF4-FFF2-40B4-BE49-F238E27FC236}">
                    <a16:creationId xmlns:a16="http://schemas.microsoft.com/office/drawing/2014/main" id="{E8484BB4-3AFF-8EA8-EA92-DC2F2F830C24}"/>
                  </a:ext>
                </a:extLst>
              </p:cNvPr>
              <p:cNvSpPr/>
              <p:nvPr/>
            </p:nvSpPr>
            <p:spPr>
              <a:xfrm>
                <a:off x="3304804" y="2604434"/>
                <a:ext cx="872138" cy="872138"/>
              </a:xfrm>
              <a:custGeom>
                <a:avLst/>
                <a:gdLst>
                  <a:gd name="connsiteX0" fmla="*/ 872139 w 872138"/>
                  <a:gd name="connsiteY0" fmla="*/ 436069 h 872138"/>
                  <a:gd name="connsiteX1" fmla="*/ 436069 w 872138"/>
                  <a:gd name="connsiteY1" fmla="*/ 872139 h 872138"/>
                  <a:gd name="connsiteX2" fmla="*/ 0 w 872138"/>
                  <a:gd name="connsiteY2" fmla="*/ 436069 h 872138"/>
                  <a:gd name="connsiteX3" fmla="*/ 436069 w 872138"/>
                  <a:gd name="connsiteY3" fmla="*/ 0 h 872138"/>
                  <a:gd name="connsiteX4" fmla="*/ 872139 w 872138"/>
                  <a:gd name="connsiteY4" fmla="*/ 436069 h 872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138" h="872138">
                    <a:moveTo>
                      <a:pt x="872139" y="436069"/>
                    </a:moveTo>
                    <a:cubicBezTo>
                      <a:pt x="872139" y="676904"/>
                      <a:pt x="676904" y="872139"/>
                      <a:pt x="436069" y="872139"/>
                    </a:cubicBezTo>
                    <a:cubicBezTo>
                      <a:pt x="195235" y="872139"/>
                      <a:pt x="0" y="676904"/>
                      <a:pt x="0" y="436069"/>
                    </a:cubicBezTo>
                    <a:cubicBezTo>
                      <a:pt x="0" y="195235"/>
                      <a:pt x="195235" y="0"/>
                      <a:pt x="436069" y="0"/>
                    </a:cubicBezTo>
                    <a:cubicBezTo>
                      <a:pt x="676904" y="0"/>
                      <a:pt x="872139" y="195235"/>
                      <a:pt x="872139" y="436069"/>
                    </a:cubicBezTo>
                    <a:close/>
                  </a:path>
                </a:pathLst>
              </a:custGeom>
              <a:gradFill>
                <a:gsLst>
                  <a:gs pos="32000">
                    <a:srgbClr val="FFFFFF"/>
                  </a:gs>
                  <a:gs pos="60000">
                    <a:srgbClr val="FCFCFC"/>
                  </a:gs>
                  <a:gs pos="76000">
                    <a:srgbClr val="F4F5F5"/>
                  </a:gs>
                  <a:gs pos="88000">
                    <a:srgbClr val="E7E8E9"/>
                  </a:gs>
                  <a:gs pos="98000">
                    <a:srgbClr val="D4D6D7"/>
                  </a:gs>
                  <a:gs pos="100000">
                    <a:srgbClr val="D0D3D4"/>
                  </a:gs>
                </a:gsLst>
                <a:lin ang="12843904" scaled="1"/>
              </a:gradFill>
              <a:ln w="0" cap="flat">
                <a:noFill/>
                <a:prstDash val="solid"/>
                <a:miter/>
              </a:ln>
            </p:spPr>
            <p:txBody>
              <a:bodyPr rtlCol="0" anchor="ctr"/>
              <a:lstStyle/>
              <a:p>
                <a:endParaRPr lang="en-IN"/>
              </a:p>
            </p:txBody>
          </p:sp>
        </p:grpSp>
        <p:sp>
          <p:nvSpPr>
            <p:cNvPr id="107" name="Freeform: Shape 72">
              <a:extLst>
                <a:ext uri="{FF2B5EF4-FFF2-40B4-BE49-F238E27FC236}">
                  <a16:creationId xmlns:a16="http://schemas.microsoft.com/office/drawing/2014/main" id="{F584F8F2-C1A3-9E06-88BC-717078CD2CB7}"/>
                </a:ext>
              </a:extLst>
            </p:cNvPr>
            <p:cNvSpPr/>
            <p:nvPr/>
          </p:nvSpPr>
          <p:spPr>
            <a:xfrm>
              <a:off x="3605616" y="2633909"/>
              <a:ext cx="609135" cy="631860"/>
            </a:xfrm>
            <a:custGeom>
              <a:avLst/>
              <a:gdLst>
                <a:gd name="connsiteX0" fmla="*/ 576263 w 576262"/>
                <a:gd name="connsiteY0" fmla="*/ 288131 h 576262"/>
                <a:gd name="connsiteX1" fmla="*/ 288132 w 576262"/>
                <a:gd name="connsiteY1" fmla="*/ 576263 h 576262"/>
                <a:gd name="connsiteX2" fmla="*/ 0 w 576262"/>
                <a:gd name="connsiteY2" fmla="*/ 288131 h 576262"/>
                <a:gd name="connsiteX3" fmla="*/ 288132 w 576262"/>
                <a:gd name="connsiteY3" fmla="*/ 0 h 576262"/>
                <a:gd name="connsiteX4" fmla="*/ 576263 w 576262"/>
                <a:gd name="connsiteY4" fmla="*/ 288131 h 576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262" h="576262">
                  <a:moveTo>
                    <a:pt x="576263" y="288131"/>
                  </a:moveTo>
                  <a:cubicBezTo>
                    <a:pt x="576263" y="447262"/>
                    <a:pt x="447262" y="576263"/>
                    <a:pt x="288132" y="576263"/>
                  </a:cubicBezTo>
                  <a:cubicBezTo>
                    <a:pt x="129001" y="576263"/>
                    <a:pt x="0" y="447262"/>
                    <a:pt x="0" y="288131"/>
                  </a:cubicBezTo>
                  <a:cubicBezTo>
                    <a:pt x="0" y="129001"/>
                    <a:pt x="129001" y="0"/>
                    <a:pt x="288132" y="0"/>
                  </a:cubicBezTo>
                  <a:cubicBezTo>
                    <a:pt x="447262" y="0"/>
                    <a:pt x="576263" y="129001"/>
                    <a:pt x="576263" y="288131"/>
                  </a:cubicBezTo>
                  <a:close/>
                </a:path>
              </a:pathLst>
            </a:custGeom>
            <a:solidFill>
              <a:srgbClr val="0070C0"/>
            </a:solidFill>
            <a:ln w="0" cap="flat">
              <a:noFill/>
              <a:prstDash val="solid"/>
              <a:miter/>
            </a:ln>
          </p:spPr>
          <p:txBody>
            <a:bodyPr rtlCol="0" anchor="ctr"/>
            <a:lstStyle/>
            <a:p>
              <a:endParaRPr lang="en-IN"/>
            </a:p>
          </p:txBody>
        </p:sp>
        <p:pic>
          <p:nvPicPr>
            <p:cNvPr id="108" name="Graphic 80">
              <a:extLst>
                <a:ext uri="{FF2B5EF4-FFF2-40B4-BE49-F238E27FC236}">
                  <a16:creationId xmlns:a16="http://schemas.microsoft.com/office/drawing/2014/main" id="{93E6EFF5-6CA1-A7EE-D125-478DA261040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717152" y="2773941"/>
              <a:ext cx="391212" cy="391212"/>
            </a:xfrm>
            <a:prstGeom prst="rect">
              <a:avLst/>
            </a:prstGeom>
          </p:spPr>
        </p:pic>
      </p:grpSp>
      <p:grpSp>
        <p:nvGrpSpPr>
          <p:cNvPr id="4" name="Group 3"/>
          <p:cNvGrpSpPr/>
          <p:nvPr/>
        </p:nvGrpSpPr>
        <p:grpSpPr>
          <a:xfrm>
            <a:off x="550143" y="3723033"/>
            <a:ext cx="3865617" cy="1050619"/>
            <a:chOff x="550143" y="3723033"/>
            <a:chExt cx="3865617" cy="1050619"/>
          </a:xfrm>
        </p:grpSpPr>
        <p:grpSp>
          <p:nvGrpSpPr>
            <p:cNvPr id="109" name="Graphic 26">
              <a:extLst>
                <a:ext uri="{FF2B5EF4-FFF2-40B4-BE49-F238E27FC236}">
                  <a16:creationId xmlns:a16="http://schemas.microsoft.com/office/drawing/2014/main" id="{F9D0CDC0-E62B-54C1-4534-83AD1D5FB7B9}"/>
                </a:ext>
              </a:extLst>
            </p:cNvPr>
            <p:cNvGrpSpPr/>
            <p:nvPr/>
          </p:nvGrpSpPr>
          <p:grpSpPr>
            <a:xfrm>
              <a:off x="3402926" y="3723033"/>
              <a:ext cx="1012834" cy="1050619"/>
              <a:chOff x="3260991" y="3745662"/>
              <a:chExt cx="958175" cy="958174"/>
            </a:xfrm>
          </p:grpSpPr>
          <p:sp>
            <p:nvSpPr>
              <p:cNvPr id="110" name="Freeform: Shape 45">
                <a:extLst>
                  <a:ext uri="{FF2B5EF4-FFF2-40B4-BE49-F238E27FC236}">
                    <a16:creationId xmlns:a16="http://schemas.microsoft.com/office/drawing/2014/main" id="{DC66D3FB-E2D4-68F7-522B-163078A5C62D}"/>
                  </a:ext>
                </a:extLst>
              </p:cNvPr>
              <p:cNvSpPr/>
              <p:nvPr/>
            </p:nvSpPr>
            <p:spPr>
              <a:xfrm>
                <a:off x="3260991" y="3745662"/>
                <a:ext cx="958175" cy="958174"/>
              </a:xfrm>
              <a:custGeom>
                <a:avLst/>
                <a:gdLst>
                  <a:gd name="connsiteX0" fmla="*/ 958175 w 958175"/>
                  <a:gd name="connsiteY0" fmla="*/ 479087 h 958174"/>
                  <a:gd name="connsiteX1" fmla="*/ 479088 w 958175"/>
                  <a:gd name="connsiteY1" fmla="*/ 958175 h 958174"/>
                  <a:gd name="connsiteX2" fmla="*/ 0 w 958175"/>
                  <a:gd name="connsiteY2" fmla="*/ 479087 h 958174"/>
                  <a:gd name="connsiteX3" fmla="*/ 479088 w 958175"/>
                  <a:gd name="connsiteY3" fmla="*/ 0 h 958174"/>
                  <a:gd name="connsiteX4" fmla="*/ 958175 w 958175"/>
                  <a:gd name="connsiteY4" fmla="*/ 479087 h 958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175" h="958174">
                    <a:moveTo>
                      <a:pt x="958175" y="479087"/>
                    </a:moveTo>
                    <a:cubicBezTo>
                      <a:pt x="958175" y="743680"/>
                      <a:pt x="743680" y="958175"/>
                      <a:pt x="479088" y="958175"/>
                    </a:cubicBezTo>
                    <a:cubicBezTo>
                      <a:pt x="214495" y="958175"/>
                      <a:pt x="0" y="743680"/>
                      <a:pt x="0" y="479087"/>
                    </a:cubicBezTo>
                    <a:cubicBezTo>
                      <a:pt x="0" y="214495"/>
                      <a:pt x="214495" y="0"/>
                      <a:pt x="479088" y="0"/>
                    </a:cubicBezTo>
                    <a:cubicBezTo>
                      <a:pt x="743680" y="0"/>
                      <a:pt x="958175" y="214495"/>
                      <a:pt x="958175" y="479087"/>
                    </a:cubicBezTo>
                    <a:close/>
                  </a:path>
                </a:pathLst>
              </a:custGeom>
              <a:gradFill>
                <a:gsLst>
                  <a:gs pos="32000">
                    <a:srgbClr val="FFFFFF"/>
                  </a:gs>
                  <a:gs pos="60000">
                    <a:srgbClr val="FCFCFC"/>
                  </a:gs>
                  <a:gs pos="76000">
                    <a:srgbClr val="F4F5F5"/>
                  </a:gs>
                  <a:gs pos="88000">
                    <a:srgbClr val="E7E8E9"/>
                  </a:gs>
                  <a:gs pos="98000">
                    <a:srgbClr val="D4D6D7"/>
                  </a:gs>
                  <a:gs pos="100000">
                    <a:srgbClr val="D0D3D4"/>
                  </a:gs>
                </a:gsLst>
                <a:lin ang="2219974" scaled="1"/>
              </a:gradFill>
              <a:ln w="0" cap="flat">
                <a:noFill/>
                <a:prstDash val="solid"/>
                <a:miter/>
              </a:ln>
            </p:spPr>
            <p:txBody>
              <a:bodyPr rtlCol="0" anchor="ctr"/>
              <a:lstStyle/>
              <a:p>
                <a:endParaRPr lang="en-IN"/>
              </a:p>
            </p:txBody>
          </p:sp>
          <p:sp>
            <p:nvSpPr>
              <p:cNvPr id="111" name="Freeform: Shape 46">
                <a:extLst>
                  <a:ext uri="{FF2B5EF4-FFF2-40B4-BE49-F238E27FC236}">
                    <a16:creationId xmlns:a16="http://schemas.microsoft.com/office/drawing/2014/main" id="{AB799B79-FB2F-FA8A-FE46-832A6EC004A2}"/>
                  </a:ext>
                </a:extLst>
              </p:cNvPr>
              <p:cNvSpPr/>
              <p:nvPr/>
            </p:nvSpPr>
            <p:spPr>
              <a:xfrm>
                <a:off x="3304009" y="3788680"/>
                <a:ext cx="872138" cy="872138"/>
              </a:xfrm>
              <a:custGeom>
                <a:avLst/>
                <a:gdLst>
                  <a:gd name="connsiteX0" fmla="*/ 872139 w 872138"/>
                  <a:gd name="connsiteY0" fmla="*/ 436069 h 872138"/>
                  <a:gd name="connsiteX1" fmla="*/ 436069 w 872138"/>
                  <a:gd name="connsiteY1" fmla="*/ 872138 h 872138"/>
                  <a:gd name="connsiteX2" fmla="*/ 0 w 872138"/>
                  <a:gd name="connsiteY2" fmla="*/ 436069 h 872138"/>
                  <a:gd name="connsiteX3" fmla="*/ 436069 w 872138"/>
                  <a:gd name="connsiteY3" fmla="*/ 0 h 872138"/>
                  <a:gd name="connsiteX4" fmla="*/ 872139 w 872138"/>
                  <a:gd name="connsiteY4" fmla="*/ 436069 h 872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138" h="872138">
                    <a:moveTo>
                      <a:pt x="872139" y="436069"/>
                    </a:moveTo>
                    <a:cubicBezTo>
                      <a:pt x="872139" y="676904"/>
                      <a:pt x="676904" y="872138"/>
                      <a:pt x="436069" y="872138"/>
                    </a:cubicBezTo>
                    <a:cubicBezTo>
                      <a:pt x="195235" y="872138"/>
                      <a:pt x="0" y="676904"/>
                      <a:pt x="0" y="436069"/>
                    </a:cubicBezTo>
                    <a:cubicBezTo>
                      <a:pt x="0" y="195235"/>
                      <a:pt x="195235" y="0"/>
                      <a:pt x="436069" y="0"/>
                    </a:cubicBezTo>
                    <a:cubicBezTo>
                      <a:pt x="676904" y="0"/>
                      <a:pt x="872139" y="195235"/>
                      <a:pt x="872139" y="436069"/>
                    </a:cubicBezTo>
                    <a:close/>
                  </a:path>
                </a:pathLst>
              </a:custGeom>
              <a:gradFill>
                <a:gsLst>
                  <a:gs pos="32000">
                    <a:srgbClr val="FFFFFF"/>
                  </a:gs>
                  <a:gs pos="60000">
                    <a:srgbClr val="FCFCFC"/>
                  </a:gs>
                  <a:gs pos="76000">
                    <a:srgbClr val="F4F5F5"/>
                  </a:gs>
                  <a:gs pos="88000">
                    <a:srgbClr val="E7E8E9"/>
                  </a:gs>
                  <a:gs pos="98000">
                    <a:srgbClr val="D4D6D7"/>
                  </a:gs>
                  <a:gs pos="100000">
                    <a:srgbClr val="D0D3D4"/>
                  </a:gs>
                </a:gsLst>
                <a:lin ang="12843904" scaled="1"/>
              </a:gradFill>
              <a:ln w="0" cap="flat">
                <a:noFill/>
                <a:prstDash val="solid"/>
                <a:miter/>
              </a:ln>
            </p:spPr>
            <p:txBody>
              <a:bodyPr rtlCol="0" anchor="ctr"/>
              <a:lstStyle/>
              <a:p>
                <a:endParaRPr lang="en-IN"/>
              </a:p>
            </p:txBody>
          </p:sp>
        </p:grpSp>
        <p:sp>
          <p:nvSpPr>
            <p:cNvPr id="112" name="Freeform: Shape 73">
              <a:extLst>
                <a:ext uri="{FF2B5EF4-FFF2-40B4-BE49-F238E27FC236}">
                  <a16:creationId xmlns:a16="http://schemas.microsoft.com/office/drawing/2014/main" id="{6F998777-B640-EDAB-10AD-016295E29B0E}"/>
                </a:ext>
              </a:extLst>
            </p:cNvPr>
            <p:cNvSpPr/>
            <p:nvPr/>
          </p:nvSpPr>
          <p:spPr>
            <a:xfrm>
              <a:off x="3604775" y="3932412"/>
              <a:ext cx="609135" cy="631860"/>
            </a:xfrm>
            <a:custGeom>
              <a:avLst/>
              <a:gdLst>
                <a:gd name="connsiteX0" fmla="*/ 576263 w 576262"/>
                <a:gd name="connsiteY0" fmla="*/ 288131 h 576262"/>
                <a:gd name="connsiteX1" fmla="*/ 288131 w 576262"/>
                <a:gd name="connsiteY1" fmla="*/ 576263 h 576262"/>
                <a:gd name="connsiteX2" fmla="*/ 0 w 576262"/>
                <a:gd name="connsiteY2" fmla="*/ 288131 h 576262"/>
                <a:gd name="connsiteX3" fmla="*/ 288131 w 576262"/>
                <a:gd name="connsiteY3" fmla="*/ 0 h 576262"/>
                <a:gd name="connsiteX4" fmla="*/ 576263 w 576262"/>
                <a:gd name="connsiteY4" fmla="*/ 288131 h 576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262" h="576262">
                  <a:moveTo>
                    <a:pt x="576263" y="288131"/>
                  </a:moveTo>
                  <a:cubicBezTo>
                    <a:pt x="576263" y="447262"/>
                    <a:pt x="447262" y="576263"/>
                    <a:pt x="288131" y="576263"/>
                  </a:cubicBezTo>
                  <a:cubicBezTo>
                    <a:pt x="129001" y="576263"/>
                    <a:pt x="0" y="447262"/>
                    <a:pt x="0" y="288131"/>
                  </a:cubicBezTo>
                  <a:cubicBezTo>
                    <a:pt x="0" y="129001"/>
                    <a:pt x="129001" y="0"/>
                    <a:pt x="288131" y="0"/>
                  </a:cubicBezTo>
                  <a:cubicBezTo>
                    <a:pt x="447262" y="0"/>
                    <a:pt x="576263" y="129001"/>
                    <a:pt x="576263" y="288131"/>
                  </a:cubicBezTo>
                  <a:close/>
                </a:path>
              </a:pathLst>
            </a:custGeom>
            <a:solidFill>
              <a:srgbClr val="0070C0"/>
            </a:solidFill>
            <a:ln w="0" cap="flat">
              <a:noFill/>
              <a:prstDash val="solid"/>
              <a:miter/>
            </a:ln>
          </p:spPr>
          <p:txBody>
            <a:bodyPr rtlCol="0" anchor="ctr"/>
            <a:lstStyle/>
            <a:p>
              <a:endParaRPr lang="en-IN"/>
            </a:p>
          </p:txBody>
        </p:sp>
        <p:sp>
          <p:nvSpPr>
            <p:cNvPr id="113" name="Rectangle 112"/>
            <p:cNvSpPr/>
            <p:nvPr/>
          </p:nvSpPr>
          <p:spPr>
            <a:xfrm>
              <a:off x="550143" y="3899275"/>
              <a:ext cx="2767963" cy="369332"/>
            </a:xfrm>
            <a:prstGeom prst="rect">
              <a:avLst/>
            </a:prstGeom>
          </p:spPr>
          <p:txBody>
            <a:bodyPr wrap="square">
              <a:spAutoFit/>
            </a:bodyPr>
            <a:lstStyle/>
            <a:p>
              <a:pPr lvl="0" algn="r"/>
              <a:r>
                <a:rPr lang="en-US" dirty="0"/>
                <a:t>Image analysis of sputum</a:t>
              </a:r>
              <a:endParaRPr lang="en-IN" dirty="0"/>
            </a:p>
          </p:txBody>
        </p:sp>
        <p:pic>
          <p:nvPicPr>
            <p:cNvPr id="114" name="Graphic 82">
              <a:extLst>
                <a:ext uri="{FF2B5EF4-FFF2-40B4-BE49-F238E27FC236}">
                  <a16:creationId xmlns:a16="http://schemas.microsoft.com/office/drawing/2014/main" id="{907A6FB2-A647-1E2A-14B5-FF1A103A5CC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3702607" y="4041293"/>
              <a:ext cx="412946" cy="414026"/>
            </a:xfrm>
            <a:prstGeom prst="rect">
              <a:avLst/>
            </a:prstGeom>
          </p:spPr>
        </p:pic>
      </p:grpSp>
      <p:grpSp>
        <p:nvGrpSpPr>
          <p:cNvPr id="5" name="Group 4"/>
          <p:cNvGrpSpPr/>
          <p:nvPr/>
        </p:nvGrpSpPr>
        <p:grpSpPr>
          <a:xfrm>
            <a:off x="1462312" y="4591805"/>
            <a:ext cx="3855208" cy="1485802"/>
            <a:chOff x="1462312" y="4591805"/>
            <a:chExt cx="3855208" cy="1485802"/>
          </a:xfrm>
        </p:grpSpPr>
        <p:grpSp>
          <p:nvGrpSpPr>
            <p:cNvPr id="115" name="Graphic 26">
              <a:extLst>
                <a:ext uri="{FF2B5EF4-FFF2-40B4-BE49-F238E27FC236}">
                  <a16:creationId xmlns:a16="http://schemas.microsoft.com/office/drawing/2014/main" id="{D96D213F-730B-078A-D322-7D8C8C52A567}"/>
                </a:ext>
              </a:extLst>
            </p:cNvPr>
            <p:cNvGrpSpPr/>
            <p:nvPr/>
          </p:nvGrpSpPr>
          <p:grpSpPr>
            <a:xfrm>
              <a:off x="3885156" y="4591805"/>
              <a:ext cx="1432364" cy="1485802"/>
              <a:chOff x="3717196" y="4537990"/>
              <a:chExt cx="1355064" cy="1355064"/>
            </a:xfrm>
          </p:grpSpPr>
          <p:sp>
            <p:nvSpPr>
              <p:cNvPr id="116" name="Freeform: Shape 48">
                <a:extLst>
                  <a:ext uri="{FF2B5EF4-FFF2-40B4-BE49-F238E27FC236}">
                    <a16:creationId xmlns:a16="http://schemas.microsoft.com/office/drawing/2014/main" id="{B3D12A43-04E8-EAB2-0364-20B01EC13C7A}"/>
                  </a:ext>
                </a:extLst>
              </p:cNvPr>
              <p:cNvSpPr/>
              <p:nvPr/>
            </p:nvSpPr>
            <p:spPr>
              <a:xfrm rot="-2700000">
                <a:off x="3915641" y="4736434"/>
                <a:ext cx="958175" cy="958175"/>
              </a:xfrm>
              <a:custGeom>
                <a:avLst/>
                <a:gdLst>
                  <a:gd name="connsiteX0" fmla="*/ 958175 w 958175"/>
                  <a:gd name="connsiteY0" fmla="*/ 479088 h 958175"/>
                  <a:gd name="connsiteX1" fmla="*/ 479088 w 958175"/>
                  <a:gd name="connsiteY1" fmla="*/ 958175 h 958175"/>
                  <a:gd name="connsiteX2" fmla="*/ 0 w 958175"/>
                  <a:gd name="connsiteY2" fmla="*/ 479088 h 958175"/>
                  <a:gd name="connsiteX3" fmla="*/ 479088 w 958175"/>
                  <a:gd name="connsiteY3" fmla="*/ 0 h 958175"/>
                  <a:gd name="connsiteX4" fmla="*/ 958175 w 958175"/>
                  <a:gd name="connsiteY4" fmla="*/ 479088 h 958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175" h="958175">
                    <a:moveTo>
                      <a:pt x="958175" y="479088"/>
                    </a:moveTo>
                    <a:cubicBezTo>
                      <a:pt x="958175" y="743680"/>
                      <a:pt x="743680" y="958175"/>
                      <a:pt x="479088" y="958175"/>
                    </a:cubicBezTo>
                    <a:cubicBezTo>
                      <a:pt x="214495" y="958175"/>
                      <a:pt x="0" y="743680"/>
                      <a:pt x="0" y="479088"/>
                    </a:cubicBezTo>
                    <a:cubicBezTo>
                      <a:pt x="0" y="214495"/>
                      <a:pt x="214495" y="0"/>
                      <a:pt x="479088" y="0"/>
                    </a:cubicBezTo>
                    <a:cubicBezTo>
                      <a:pt x="743680" y="0"/>
                      <a:pt x="958175" y="214495"/>
                      <a:pt x="958175" y="479088"/>
                    </a:cubicBezTo>
                    <a:close/>
                  </a:path>
                </a:pathLst>
              </a:custGeom>
              <a:gradFill>
                <a:gsLst>
                  <a:gs pos="32000">
                    <a:srgbClr val="FFFFFF"/>
                  </a:gs>
                  <a:gs pos="60000">
                    <a:srgbClr val="FCFCFC"/>
                  </a:gs>
                  <a:gs pos="76000">
                    <a:srgbClr val="F4F5F5"/>
                  </a:gs>
                  <a:gs pos="88000">
                    <a:srgbClr val="E7E8E9"/>
                  </a:gs>
                  <a:gs pos="98000">
                    <a:srgbClr val="D4D6D7"/>
                  </a:gs>
                  <a:gs pos="100000">
                    <a:srgbClr val="D0D3D4"/>
                  </a:gs>
                </a:gsLst>
                <a:lin ang="4920127" scaled="1"/>
              </a:gradFill>
              <a:ln w="0" cap="flat">
                <a:noFill/>
                <a:prstDash val="solid"/>
                <a:miter/>
              </a:ln>
            </p:spPr>
            <p:txBody>
              <a:bodyPr rtlCol="0" anchor="ctr"/>
              <a:lstStyle/>
              <a:p>
                <a:endParaRPr lang="en-IN"/>
              </a:p>
            </p:txBody>
          </p:sp>
          <p:sp>
            <p:nvSpPr>
              <p:cNvPr id="117" name="Freeform: Shape 49">
                <a:extLst>
                  <a:ext uri="{FF2B5EF4-FFF2-40B4-BE49-F238E27FC236}">
                    <a16:creationId xmlns:a16="http://schemas.microsoft.com/office/drawing/2014/main" id="{32034695-6B7D-BD5E-0B58-52287B638F60}"/>
                  </a:ext>
                </a:extLst>
              </p:cNvPr>
              <p:cNvSpPr/>
              <p:nvPr/>
            </p:nvSpPr>
            <p:spPr>
              <a:xfrm>
                <a:off x="3958617" y="4779423"/>
                <a:ext cx="872138" cy="872138"/>
              </a:xfrm>
              <a:custGeom>
                <a:avLst/>
                <a:gdLst>
                  <a:gd name="connsiteX0" fmla="*/ 872139 w 872138"/>
                  <a:gd name="connsiteY0" fmla="*/ 436069 h 872138"/>
                  <a:gd name="connsiteX1" fmla="*/ 436069 w 872138"/>
                  <a:gd name="connsiteY1" fmla="*/ 872139 h 872138"/>
                  <a:gd name="connsiteX2" fmla="*/ 0 w 872138"/>
                  <a:gd name="connsiteY2" fmla="*/ 436069 h 872138"/>
                  <a:gd name="connsiteX3" fmla="*/ 436069 w 872138"/>
                  <a:gd name="connsiteY3" fmla="*/ 0 h 872138"/>
                  <a:gd name="connsiteX4" fmla="*/ 872139 w 872138"/>
                  <a:gd name="connsiteY4" fmla="*/ 436069 h 872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138" h="872138">
                    <a:moveTo>
                      <a:pt x="872139" y="436069"/>
                    </a:moveTo>
                    <a:cubicBezTo>
                      <a:pt x="872139" y="676904"/>
                      <a:pt x="676904" y="872139"/>
                      <a:pt x="436069" y="872139"/>
                    </a:cubicBezTo>
                    <a:cubicBezTo>
                      <a:pt x="195235" y="872139"/>
                      <a:pt x="0" y="676904"/>
                      <a:pt x="0" y="436069"/>
                    </a:cubicBezTo>
                    <a:cubicBezTo>
                      <a:pt x="0" y="195235"/>
                      <a:pt x="195235" y="0"/>
                      <a:pt x="436069" y="0"/>
                    </a:cubicBezTo>
                    <a:cubicBezTo>
                      <a:pt x="676904" y="0"/>
                      <a:pt x="872139" y="195235"/>
                      <a:pt x="872139" y="436069"/>
                    </a:cubicBezTo>
                    <a:close/>
                  </a:path>
                </a:pathLst>
              </a:custGeom>
              <a:gradFill>
                <a:gsLst>
                  <a:gs pos="32000">
                    <a:srgbClr val="FFFFFF"/>
                  </a:gs>
                  <a:gs pos="60000">
                    <a:srgbClr val="FCFCFC"/>
                  </a:gs>
                  <a:gs pos="76000">
                    <a:srgbClr val="F4F5F5"/>
                  </a:gs>
                  <a:gs pos="88000">
                    <a:srgbClr val="E7E8E9"/>
                  </a:gs>
                  <a:gs pos="98000">
                    <a:srgbClr val="D4D6D7"/>
                  </a:gs>
                  <a:gs pos="100000">
                    <a:srgbClr val="D0D3D4"/>
                  </a:gs>
                </a:gsLst>
                <a:lin ang="12843904" scaled="1"/>
              </a:gradFill>
              <a:ln w="0" cap="flat">
                <a:noFill/>
                <a:prstDash val="solid"/>
                <a:miter/>
              </a:ln>
            </p:spPr>
            <p:txBody>
              <a:bodyPr rtlCol="0" anchor="ctr"/>
              <a:lstStyle/>
              <a:p>
                <a:endParaRPr lang="en-IN"/>
              </a:p>
            </p:txBody>
          </p:sp>
        </p:grpSp>
        <p:sp>
          <p:nvSpPr>
            <p:cNvPr id="118" name="Freeform: Shape 74">
              <a:extLst>
                <a:ext uri="{FF2B5EF4-FFF2-40B4-BE49-F238E27FC236}">
                  <a16:creationId xmlns:a16="http://schemas.microsoft.com/office/drawing/2014/main" id="{7E31897A-1480-55D6-4907-2FCBB72ECD85}"/>
                </a:ext>
              </a:extLst>
            </p:cNvPr>
            <p:cNvSpPr/>
            <p:nvPr/>
          </p:nvSpPr>
          <p:spPr>
            <a:xfrm>
              <a:off x="4296726" y="5018743"/>
              <a:ext cx="609135" cy="631860"/>
            </a:xfrm>
            <a:custGeom>
              <a:avLst/>
              <a:gdLst>
                <a:gd name="connsiteX0" fmla="*/ 576263 w 576262"/>
                <a:gd name="connsiteY0" fmla="*/ 288131 h 576262"/>
                <a:gd name="connsiteX1" fmla="*/ 288131 w 576262"/>
                <a:gd name="connsiteY1" fmla="*/ 576263 h 576262"/>
                <a:gd name="connsiteX2" fmla="*/ 0 w 576262"/>
                <a:gd name="connsiteY2" fmla="*/ 288131 h 576262"/>
                <a:gd name="connsiteX3" fmla="*/ 288131 w 576262"/>
                <a:gd name="connsiteY3" fmla="*/ 0 h 576262"/>
                <a:gd name="connsiteX4" fmla="*/ 576263 w 576262"/>
                <a:gd name="connsiteY4" fmla="*/ 288131 h 576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262" h="576262">
                  <a:moveTo>
                    <a:pt x="576263" y="288131"/>
                  </a:moveTo>
                  <a:cubicBezTo>
                    <a:pt x="576263" y="447262"/>
                    <a:pt x="447262" y="576263"/>
                    <a:pt x="288131" y="576263"/>
                  </a:cubicBezTo>
                  <a:cubicBezTo>
                    <a:pt x="129001" y="576263"/>
                    <a:pt x="0" y="447262"/>
                    <a:pt x="0" y="288131"/>
                  </a:cubicBezTo>
                  <a:cubicBezTo>
                    <a:pt x="0" y="129001"/>
                    <a:pt x="129001" y="0"/>
                    <a:pt x="288131" y="0"/>
                  </a:cubicBezTo>
                  <a:cubicBezTo>
                    <a:pt x="447262" y="0"/>
                    <a:pt x="576263" y="129001"/>
                    <a:pt x="576263" y="288131"/>
                  </a:cubicBezTo>
                  <a:close/>
                </a:path>
              </a:pathLst>
            </a:custGeom>
            <a:solidFill>
              <a:srgbClr val="0070C0"/>
            </a:solidFill>
            <a:ln w="0" cap="flat">
              <a:noFill/>
              <a:prstDash val="solid"/>
              <a:miter/>
            </a:ln>
          </p:spPr>
          <p:txBody>
            <a:bodyPr rtlCol="0" anchor="ctr"/>
            <a:lstStyle/>
            <a:p>
              <a:endParaRPr lang="en-IN"/>
            </a:p>
          </p:txBody>
        </p:sp>
        <p:sp>
          <p:nvSpPr>
            <p:cNvPr id="119" name="TextBox 118"/>
            <p:cNvSpPr txBox="1"/>
            <p:nvPr/>
          </p:nvSpPr>
          <p:spPr>
            <a:xfrm>
              <a:off x="1462312" y="5126618"/>
              <a:ext cx="2986473" cy="404965"/>
            </a:xfrm>
            <a:prstGeom prst="rect">
              <a:avLst/>
            </a:prstGeom>
            <a:noFill/>
          </p:spPr>
          <p:txBody>
            <a:bodyPr wrap="square" rtlCol="0">
              <a:spAutoFit/>
            </a:bodyPr>
            <a:lstStyle/>
            <a:p>
              <a:pPr lvl="0"/>
              <a:r>
                <a:rPr lang="en-US" dirty="0"/>
                <a:t>Airway gene expression</a:t>
              </a:r>
              <a:endParaRPr lang="en-IN" dirty="0"/>
            </a:p>
          </p:txBody>
        </p:sp>
        <p:pic>
          <p:nvPicPr>
            <p:cNvPr id="120" name="Graphic 84">
              <a:extLst>
                <a:ext uri="{FF2B5EF4-FFF2-40B4-BE49-F238E27FC236}">
                  <a16:creationId xmlns:a16="http://schemas.microsoft.com/office/drawing/2014/main" id="{E64E4A71-BBB1-84CD-1713-EA56652BF92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421517" y="5134287"/>
              <a:ext cx="365550" cy="406882"/>
            </a:xfrm>
            <a:prstGeom prst="rect">
              <a:avLst/>
            </a:prstGeom>
          </p:spPr>
        </p:pic>
      </p:grpSp>
      <p:grpSp>
        <p:nvGrpSpPr>
          <p:cNvPr id="6" name="Group 5"/>
          <p:cNvGrpSpPr/>
          <p:nvPr/>
        </p:nvGrpSpPr>
        <p:grpSpPr>
          <a:xfrm>
            <a:off x="7478564" y="4591759"/>
            <a:ext cx="2932483" cy="1485802"/>
            <a:chOff x="7478564" y="4591759"/>
            <a:chExt cx="2932483" cy="1485802"/>
          </a:xfrm>
        </p:grpSpPr>
        <p:grpSp>
          <p:nvGrpSpPr>
            <p:cNvPr id="121" name="Graphic 26">
              <a:extLst>
                <a:ext uri="{FF2B5EF4-FFF2-40B4-BE49-F238E27FC236}">
                  <a16:creationId xmlns:a16="http://schemas.microsoft.com/office/drawing/2014/main" id="{600FF5E0-B1C9-FF73-43F9-F64CB9F7945B}"/>
                </a:ext>
              </a:extLst>
            </p:cNvPr>
            <p:cNvGrpSpPr/>
            <p:nvPr/>
          </p:nvGrpSpPr>
          <p:grpSpPr>
            <a:xfrm>
              <a:off x="7478564" y="4591759"/>
              <a:ext cx="1432364" cy="1485802"/>
              <a:chOff x="7116680" y="4537948"/>
              <a:chExt cx="1355064" cy="1355064"/>
            </a:xfrm>
          </p:grpSpPr>
          <p:sp>
            <p:nvSpPr>
              <p:cNvPr id="122" name="Freeform: Shape 56">
                <a:extLst>
                  <a:ext uri="{FF2B5EF4-FFF2-40B4-BE49-F238E27FC236}">
                    <a16:creationId xmlns:a16="http://schemas.microsoft.com/office/drawing/2014/main" id="{7DA7CFFA-9108-679C-E6E6-3078CAD14456}"/>
                  </a:ext>
                </a:extLst>
              </p:cNvPr>
              <p:cNvSpPr/>
              <p:nvPr/>
            </p:nvSpPr>
            <p:spPr>
              <a:xfrm rot="-2700000">
                <a:off x="7315124" y="4736393"/>
                <a:ext cx="958175" cy="958175"/>
              </a:xfrm>
              <a:custGeom>
                <a:avLst/>
                <a:gdLst>
                  <a:gd name="connsiteX0" fmla="*/ 958175 w 958175"/>
                  <a:gd name="connsiteY0" fmla="*/ 479087 h 958175"/>
                  <a:gd name="connsiteX1" fmla="*/ 479088 w 958175"/>
                  <a:gd name="connsiteY1" fmla="*/ 958175 h 958175"/>
                  <a:gd name="connsiteX2" fmla="*/ 0 w 958175"/>
                  <a:gd name="connsiteY2" fmla="*/ 479087 h 958175"/>
                  <a:gd name="connsiteX3" fmla="*/ 479088 w 958175"/>
                  <a:gd name="connsiteY3" fmla="*/ 0 h 958175"/>
                  <a:gd name="connsiteX4" fmla="*/ 958175 w 958175"/>
                  <a:gd name="connsiteY4" fmla="*/ 479087 h 958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175" h="958175">
                    <a:moveTo>
                      <a:pt x="958175" y="479087"/>
                    </a:moveTo>
                    <a:cubicBezTo>
                      <a:pt x="958175" y="743680"/>
                      <a:pt x="743680" y="958175"/>
                      <a:pt x="479088" y="958175"/>
                    </a:cubicBezTo>
                    <a:cubicBezTo>
                      <a:pt x="214495" y="958175"/>
                      <a:pt x="0" y="743680"/>
                      <a:pt x="0" y="479087"/>
                    </a:cubicBezTo>
                    <a:cubicBezTo>
                      <a:pt x="0" y="214495"/>
                      <a:pt x="214495" y="0"/>
                      <a:pt x="479088" y="0"/>
                    </a:cubicBezTo>
                    <a:cubicBezTo>
                      <a:pt x="743680" y="0"/>
                      <a:pt x="958175" y="214495"/>
                      <a:pt x="958175" y="479087"/>
                    </a:cubicBezTo>
                    <a:close/>
                  </a:path>
                </a:pathLst>
              </a:custGeom>
              <a:gradFill>
                <a:gsLst>
                  <a:gs pos="32000">
                    <a:srgbClr val="FFFFFF"/>
                  </a:gs>
                  <a:gs pos="60000">
                    <a:srgbClr val="FCFCFC"/>
                  </a:gs>
                  <a:gs pos="76000">
                    <a:srgbClr val="F4F5F5"/>
                  </a:gs>
                  <a:gs pos="88000">
                    <a:srgbClr val="E7E8E9"/>
                  </a:gs>
                  <a:gs pos="98000">
                    <a:srgbClr val="D4D6D7"/>
                  </a:gs>
                  <a:gs pos="100000">
                    <a:srgbClr val="D0D3D4"/>
                  </a:gs>
                </a:gsLst>
                <a:lin ang="4919974" scaled="1"/>
              </a:gradFill>
              <a:ln w="0" cap="flat">
                <a:noFill/>
                <a:prstDash val="solid"/>
                <a:miter/>
              </a:ln>
            </p:spPr>
            <p:txBody>
              <a:bodyPr rtlCol="0" anchor="ctr"/>
              <a:lstStyle/>
              <a:p>
                <a:endParaRPr lang="en-IN"/>
              </a:p>
            </p:txBody>
          </p:sp>
          <p:sp>
            <p:nvSpPr>
              <p:cNvPr id="123" name="Freeform: Shape 57">
                <a:extLst>
                  <a:ext uri="{FF2B5EF4-FFF2-40B4-BE49-F238E27FC236}">
                    <a16:creationId xmlns:a16="http://schemas.microsoft.com/office/drawing/2014/main" id="{F44EF870-A106-8C12-1E67-3CF6579EB380}"/>
                  </a:ext>
                </a:extLst>
              </p:cNvPr>
              <p:cNvSpPr/>
              <p:nvPr/>
            </p:nvSpPr>
            <p:spPr>
              <a:xfrm rot="-2700000">
                <a:off x="7358142" y="4779411"/>
                <a:ext cx="872139" cy="872138"/>
              </a:xfrm>
              <a:custGeom>
                <a:avLst/>
                <a:gdLst>
                  <a:gd name="connsiteX0" fmla="*/ 872139 w 872139"/>
                  <a:gd name="connsiteY0" fmla="*/ 436069 h 872138"/>
                  <a:gd name="connsiteX1" fmla="*/ 436069 w 872139"/>
                  <a:gd name="connsiteY1" fmla="*/ 872139 h 872138"/>
                  <a:gd name="connsiteX2" fmla="*/ 0 w 872139"/>
                  <a:gd name="connsiteY2" fmla="*/ 436069 h 872138"/>
                  <a:gd name="connsiteX3" fmla="*/ 436069 w 872139"/>
                  <a:gd name="connsiteY3" fmla="*/ 0 h 872138"/>
                  <a:gd name="connsiteX4" fmla="*/ 872139 w 872139"/>
                  <a:gd name="connsiteY4" fmla="*/ 436069 h 872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139" h="872138">
                    <a:moveTo>
                      <a:pt x="872139" y="436069"/>
                    </a:moveTo>
                    <a:cubicBezTo>
                      <a:pt x="872139" y="676904"/>
                      <a:pt x="676904" y="872139"/>
                      <a:pt x="436069" y="872139"/>
                    </a:cubicBezTo>
                    <a:cubicBezTo>
                      <a:pt x="195235" y="872139"/>
                      <a:pt x="0" y="676904"/>
                      <a:pt x="0" y="436069"/>
                    </a:cubicBezTo>
                    <a:cubicBezTo>
                      <a:pt x="0" y="195235"/>
                      <a:pt x="195235" y="0"/>
                      <a:pt x="436069" y="0"/>
                    </a:cubicBezTo>
                    <a:cubicBezTo>
                      <a:pt x="676904" y="0"/>
                      <a:pt x="872139" y="195235"/>
                      <a:pt x="872139" y="436069"/>
                    </a:cubicBezTo>
                    <a:close/>
                  </a:path>
                </a:pathLst>
              </a:custGeom>
              <a:gradFill>
                <a:gsLst>
                  <a:gs pos="32000">
                    <a:srgbClr val="FFFFFF"/>
                  </a:gs>
                  <a:gs pos="60000">
                    <a:srgbClr val="FCFCFC"/>
                  </a:gs>
                  <a:gs pos="76000">
                    <a:srgbClr val="F4F5F5"/>
                  </a:gs>
                  <a:gs pos="88000">
                    <a:srgbClr val="E7E8E9"/>
                  </a:gs>
                  <a:gs pos="98000">
                    <a:srgbClr val="D4D6D7"/>
                  </a:gs>
                  <a:gs pos="100000">
                    <a:srgbClr val="D0D3D4"/>
                  </a:gs>
                </a:gsLst>
                <a:lin ang="15543768" scaled="1"/>
              </a:gradFill>
              <a:ln w="0" cap="flat">
                <a:noFill/>
                <a:prstDash val="solid"/>
                <a:miter/>
              </a:ln>
            </p:spPr>
            <p:txBody>
              <a:bodyPr rtlCol="0" anchor="ctr"/>
              <a:lstStyle/>
              <a:p>
                <a:endParaRPr lang="en-IN"/>
              </a:p>
            </p:txBody>
          </p:sp>
        </p:grpSp>
        <p:sp>
          <p:nvSpPr>
            <p:cNvPr id="124" name="Freeform: Shape 58">
              <a:extLst>
                <a:ext uri="{FF2B5EF4-FFF2-40B4-BE49-F238E27FC236}">
                  <a16:creationId xmlns:a16="http://schemas.microsoft.com/office/drawing/2014/main" id="{B417B428-F7C9-BF72-52A9-022EB0B31288}"/>
                </a:ext>
              </a:extLst>
            </p:cNvPr>
            <p:cNvSpPr/>
            <p:nvPr/>
          </p:nvSpPr>
          <p:spPr>
            <a:xfrm>
              <a:off x="7890145" y="5018743"/>
              <a:ext cx="609135" cy="631860"/>
            </a:xfrm>
            <a:custGeom>
              <a:avLst/>
              <a:gdLst>
                <a:gd name="connsiteX0" fmla="*/ 576263 w 576262"/>
                <a:gd name="connsiteY0" fmla="*/ 288131 h 576262"/>
                <a:gd name="connsiteX1" fmla="*/ 288131 w 576262"/>
                <a:gd name="connsiteY1" fmla="*/ 576263 h 576262"/>
                <a:gd name="connsiteX2" fmla="*/ 0 w 576262"/>
                <a:gd name="connsiteY2" fmla="*/ 288131 h 576262"/>
                <a:gd name="connsiteX3" fmla="*/ 288131 w 576262"/>
                <a:gd name="connsiteY3" fmla="*/ 0 h 576262"/>
                <a:gd name="connsiteX4" fmla="*/ 576263 w 576262"/>
                <a:gd name="connsiteY4" fmla="*/ 288131 h 576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262" h="576262">
                  <a:moveTo>
                    <a:pt x="576263" y="288131"/>
                  </a:moveTo>
                  <a:cubicBezTo>
                    <a:pt x="576263" y="447262"/>
                    <a:pt x="447262" y="576263"/>
                    <a:pt x="288131" y="576263"/>
                  </a:cubicBezTo>
                  <a:cubicBezTo>
                    <a:pt x="129001" y="576263"/>
                    <a:pt x="0" y="447262"/>
                    <a:pt x="0" y="288131"/>
                  </a:cubicBezTo>
                  <a:cubicBezTo>
                    <a:pt x="0" y="129001"/>
                    <a:pt x="129001" y="0"/>
                    <a:pt x="288131" y="0"/>
                  </a:cubicBezTo>
                  <a:cubicBezTo>
                    <a:pt x="447262" y="0"/>
                    <a:pt x="576263" y="129001"/>
                    <a:pt x="576263" y="288131"/>
                  </a:cubicBezTo>
                  <a:close/>
                </a:path>
              </a:pathLst>
            </a:custGeom>
            <a:solidFill>
              <a:srgbClr val="0070C0"/>
            </a:solidFill>
            <a:ln w="0" cap="flat">
              <a:noFill/>
              <a:prstDash val="solid"/>
              <a:miter/>
            </a:ln>
          </p:spPr>
          <p:txBody>
            <a:bodyPr rtlCol="0" anchor="ctr"/>
            <a:lstStyle/>
            <a:p>
              <a:endParaRPr lang="en-IN"/>
            </a:p>
          </p:txBody>
        </p:sp>
        <p:sp>
          <p:nvSpPr>
            <p:cNvPr id="125" name="Rectangle 124"/>
            <p:cNvSpPr/>
            <p:nvPr/>
          </p:nvSpPr>
          <p:spPr>
            <a:xfrm>
              <a:off x="8800170" y="5128086"/>
              <a:ext cx="1610877" cy="404965"/>
            </a:xfrm>
            <a:prstGeom prst="rect">
              <a:avLst/>
            </a:prstGeom>
          </p:spPr>
          <p:txBody>
            <a:bodyPr wrap="none">
              <a:spAutoFit/>
            </a:bodyPr>
            <a:lstStyle/>
            <a:p>
              <a:pPr lvl="0"/>
              <a:r>
                <a:rPr lang="en-US" dirty="0"/>
                <a:t>Metabolomics</a:t>
              </a:r>
              <a:endParaRPr lang="en-IN" dirty="0"/>
            </a:p>
          </p:txBody>
        </p:sp>
        <p:pic>
          <p:nvPicPr>
            <p:cNvPr id="126" name="Graphic 149">
              <a:extLst>
                <a:ext uri="{FF2B5EF4-FFF2-40B4-BE49-F238E27FC236}">
                  <a16:creationId xmlns:a16="http://schemas.microsoft.com/office/drawing/2014/main" id="{22E0D802-0759-D00D-A6E2-FBD124B6765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975840" y="5146090"/>
              <a:ext cx="426082" cy="372502"/>
            </a:xfrm>
            <a:prstGeom prst="rect">
              <a:avLst/>
            </a:prstGeom>
          </p:spPr>
        </p:pic>
      </p:grpSp>
      <p:grpSp>
        <p:nvGrpSpPr>
          <p:cNvPr id="7" name="Group 6"/>
          <p:cNvGrpSpPr/>
          <p:nvPr/>
        </p:nvGrpSpPr>
        <p:grpSpPr>
          <a:xfrm>
            <a:off x="8173244" y="3505406"/>
            <a:ext cx="2979083" cy="1485802"/>
            <a:chOff x="8173244" y="3505406"/>
            <a:chExt cx="2979083" cy="1485802"/>
          </a:xfrm>
        </p:grpSpPr>
        <p:grpSp>
          <p:nvGrpSpPr>
            <p:cNvPr id="127" name="Graphic 26">
              <a:extLst>
                <a:ext uri="{FF2B5EF4-FFF2-40B4-BE49-F238E27FC236}">
                  <a16:creationId xmlns:a16="http://schemas.microsoft.com/office/drawing/2014/main" id="{B793225A-6F63-650B-8086-D73FCF8D62BF}"/>
                </a:ext>
              </a:extLst>
            </p:cNvPr>
            <p:cNvGrpSpPr/>
            <p:nvPr/>
          </p:nvGrpSpPr>
          <p:grpSpPr>
            <a:xfrm>
              <a:off x="8173244" y="3505406"/>
              <a:ext cx="1432364" cy="1485802"/>
              <a:chOff x="7773871" y="3547184"/>
              <a:chExt cx="1355064" cy="1355064"/>
            </a:xfrm>
          </p:grpSpPr>
          <p:sp>
            <p:nvSpPr>
              <p:cNvPr id="128" name="Freeform: Shape 60">
                <a:extLst>
                  <a:ext uri="{FF2B5EF4-FFF2-40B4-BE49-F238E27FC236}">
                    <a16:creationId xmlns:a16="http://schemas.microsoft.com/office/drawing/2014/main" id="{FD5222BA-5528-9668-C3B3-742561176AA8}"/>
                  </a:ext>
                </a:extLst>
              </p:cNvPr>
              <p:cNvSpPr/>
              <p:nvPr/>
            </p:nvSpPr>
            <p:spPr>
              <a:xfrm rot="-2700000">
                <a:off x="7972316" y="3745628"/>
                <a:ext cx="958175" cy="958175"/>
              </a:xfrm>
              <a:custGeom>
                <a:avLst/>
                <a:gdLst>
                  <a:gd name="connsiteX0" fmla="*/ 958175 w 958175"/>
                  <a:gd name="connsiteY0" fmla="*/ 479087 h 958175"/>
                  <a:gd name="connsiteX1" fmla="*/ 479088 w 958175"/>
                  <a:gd name="connsiteY1" fmla="*/ 958175 h 958175"/>
                  <a:gd name="connsiteX2" fmla="*/ 0 w 958175"/>
                  <a:gd name="connsiteY2" fmla="*/ 479087 h 958175"/>
                  <a:gd name="connsiteX3" fmla="*/ 479088 w 958175"/>
                  <a:gd name="connsiteY3" fmla="*/ 0 h 958175"/>
                  <a:gd name="connsiteX4" fmla="*/ 958175 w 958175"/>
                  <a:gd name="connsiteY4" fmla="*/ 479087 h 958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175" h="958175">
                    <a:moveTo>
                      <a:pt x="958175" y="479087"/>
                    </a:moveTo>
                    <a:cubicBezTo>
                      <a:pt x="958175" y="743680"/>
                      <a:pt x="743681" y="958175"/>
                      <a:pt x="479088" y="958175"/>
                    </a:cubicBezTo>
                    <a:cubicBezTo>
                      <a:pt x="214495" y="958175"/>
                      <a:pt x="0" y="743680"/>
                      <a:pt x="0" y="479087"/>
                    </a:cubicBezTo>
                    <a:cubicBezTo>
                      <a:pt x="0" y="214495"/>
                      <a:pt x="214495" y="0"/>
                      <a:pt x="479088" y="0"/>
                    </a:cubicBezTo>
                    <a:cubicBezTo>
                      <a:pt x="743681" y="0"/>
                      <a:pt x="958175" y="214495"/>
                      <a:pt x="958175" y="479087"/>
                    </a:cubicBezTo>
                    <a:close/>
                  </a:path>
                </a:pathLst>
              </a:custGeom>
              <a:gradFill>
                <a:gsLst>
                  <a:gs pos="32000">
                    <a:srgbClr val="FFFFFF"/>
                  </a:gs>
                  <a:gs pos="60000">
                    <a:srgbClr val="FCFCFC"/>
                  </a:gs>
                  <a:gs pos="76000">
                    <a:srgbClr val="F4F5F5"/>
                  </a:gs>
                  <a:gs pos="88000">
                    <a:srgbClr val="E7E8E9"/>
                  </a:gs>
                  <a:gs pos="98000">
                    <a:srgbClr val="D4D6D7"/>
                  </a:gs>
                  <a:gs pos="100000">
                    <a:srgbClr val="D0D3D4"/>
                  </a:gs>
                </a:gsLst>
                <a:lin ang="4919974" scaled="1"/>
              </a:gradFill>
              <a:ln w="0" cap="flat">
                <a:noFill/>
                <a:prstDash val="solid"/>
                <a:miter/>
              </a:ln>
            </p:spPr>
            <p:txBody>
              <a:bodyPr rtlCol="0" anchor="ctr"/>
              <a:lstStyle/>
              <a:p>
                <a:endParaRPr lang="en-IN"/>
              </a:p>
            </p:txBody>
          </p:sp>
          <p:sp>
            <p:nvSpPr>
              <p:cNvPr id="129" name="Freeform: Shape 61">
                <a:extLst>
                  <a:ext uri="{FF2B5EF4-FFF2-40B4-BE49-F238E27FC236}">
                    <a16:creationId xmlns:a16="http://schemas.microsoft.com/office/drawing/2014/main" id="{E9F04E55-8110-0C2C-93BD-AE40C0E233B9}"/>
                  </a:ext>
                </a:extLst>
              </p:cNvPr>
              <p:cNvSpPr/>
              <p:nvPr/>
            </p:nvSpPr>
            <p:spPr>
              <a:xfrm>
                <a:off x="8015319" y="3788680"/>
                <a:ext cx="872138" cy="872138"/>
              </a:xfrm>
              <a:custGeom>
                <a:avLst/>
                <a:gdLst>
                  <a:gd name="connsiteX0" fmla="*/ 872139 w 872138"/>
                  <a:gd name="connsiteY0" fmla="*/ 436069 h 872138"/>
                  <a:gd name="connsiteX1" fmla="*/ 436069 w 872138"/>
                  <a:gd name="connsiteY1" fmla="*/ 872138 h 872138"/>
                  <a:gd name="connsiteX2" fmla="*/ 0 w 872138"/>
                  <a:gd name="connsiteY2" fmla="*/ 436069 h 872138"/>
                  <a:gd name="connsiteX3" fmla="*/ 436069 w 872138"/>
                  <a:gd name="connsiteY3" fmla="*/ 0 h 872138"/>
                  <a:gd name="connsiteX4" fmla="*/ 872139 w 872138"/>
                  <a:gd name="connsiteY4" fmla="*/ 436069 h 872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138" h="872138">
                    <a:moveTo>
                      <a:pt x="872139" y="436069"/>
                    </a:moveTo>
                    <a:cubicBezTo>
                      <a:pt x="872139" y="676904"/>
                      <a:pt x="676904" y="872138"/>
                      <a:pt x="436069" y="872138"/>
                    </a:cubicBezTo>
                    <a:cubicBezTo>
                      <a:pt x="195235" y="872138"/>
                      <a:pt x="0" y="676904"/>
                      <a:pt x="0" y="436069"/>
                    </a:cubicBezTo>
                    <a:cubicBezTo>
                      <a:pt x="0" y="195235"/>
                      <a:pt x="195235" y="0"/>
                      <a:pt x="436069" y="0"/>
                    </a:cubicBezTo>
                    <a:cubicBezTo>
                      <a:pt x="676904" y="0"/>
                      <a:pt x="872139" y="195235"/>
                      <a:pt x="872139" y="436069"/>
                    </a:cubicBezTo>
                    <a:close/>
                  </a:path>
                </a:pathLst>
              </a:custGeom>
              <a:gradFill>
                <a:gsLst>
                  <a:gs pos="32000">
                    <a:srgbClr val="FFFFFF"/>
                  </a:gs>
                  <a:gs pos="60000">
                    <a:srgbClr val="FCFCFC"/>
                  </a:gs>
                  <a:gs pos="76000">
                    <a:srgbClr val="F4F5F5"/>
                  </a:gs>
                  <a:gs pos="88000">
                    <a:srgbClr val="E7E8E9"/>
                  </a:gs>
                  <a:gs pos="98000">
                    <a:srgbClr val="D4D6D7"/>
                  </a:gs>
                  <a:gs pos="100000">
                    <a:srgbClr val="D0D3D4"/>
                  </a:gs>
                </a:gsLst>
                <a:lin ang="12843769" scaled="1"/>
              </a:gradFill>
              <a:ln w="0" cap="flat">
                <a:noFill/>
                <a:prstDash val="solid"/>
                <a:miter/>
              </a:ln>
            </p:spPr>
            <p:txBody>
              <a:bodyPr rtlCol="0" anchor="ctr"/>
              <a:lstStyle/>
              <a:p>
                <a:endParaRPr lang="en-IN"/>
              </a:p>
            </p:txBody>
          </p:sp>
        </p:grpSp>
        <p:sp>
          <p:nvSpPr>
            <p:cNvPr id="130" name="Freeform: Shape 68">
              <a:extLst>
                <a:ext uri="{FF2B5EF4-FFF2-40B4-BE49-F238E27FC236}">
                  <a16:creationId xmlns:a16="http://schemas.microsoft.com/office/drawing/2014/main" id="{98149D49-13A5-DD87-98AE-0C3A4112C320}"/>
                </a:ext>
              </a:extLst>
            </p:cNvPr>
            <p:cNvSpPr/>
            <p:nvPr/>
          </p:nvSpPr>
          <p:spPr>
            <a:xfrm>
              <a:off x="8584843" y="3932412"/>
              <a:ext cx="609135" cy="631860"/>
            </a:xfrm>
            <a:custGeom>
              <a:avLst/>
              <a:gdLst>
                <a:gd name="connsiteX0" fmla="*/ 576263 w 576262"/>
                <a:gd name="connsiteY0" fmla="*/ 288131 h 576262"/>
                <a:gd name="connsiteX1" fmla="*/ 288131 w 576262"/>
                <a:gd name="connsiteY1" fmla="*/ 576263 h 576262"/>
                <a:gd name="connsiteX2" fmla="*/ 0 w 576262"/>
                <a:gd name="connsiteY2" fmla="*/ 288131 h 576262"/>
                <a:gd name="connsiteX3" fmla="*/ 288131 w 576262"/>
                <a:gd name="connsiteY3" fmla="*/ 0 h 576262"/>
                <a:gd name="connsiteX4" fmla="*/ 576263 w 576262"/>
                <a:gd name="connsiteY4" fmla="*/ 288131 h 576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262" h="576262">
                  <a:moveTo>
                    <a:pt x="576263" y="288131"/>
                  </a:moveTo>
                  <a:cubicBezTo>
                    <a:pt x="576263" y="447262"/>
                    <a:pt x="447262" y="576263"/>
                    <a:pt x="288131" y="576263"/>
                  </a:cubicBezTo>
                  <a:cubicBezTo>
                    <a:pt x="129001" y="576263"/>
                    <a:pt x="0" y="447262"/>
                    <a:pt x="0" y="288131"/>
                  </a:cubicBezTo>
                  <a:cubicBezTo>
                    <a:pt x="0" y="129001"/>
                    <a:pt x="129001" y="0"/>
                    <a:pt x="288131" y="0"/>
                  </a:cubicBezTo>
                  <a:cubicBezTo>
                    <a:pt x="447262" y="0"/>
                    <a:pt x="576263" y="129001"/>
                    <a:pt x="576263" y="288131"/>
                  </a:cubicBezTo>
                  <a:close/>
                </a:path>
              </a:pathLst>
            </a:custGeom>
            <a:solidFill>
              <a:srgbClr val="0070C0"/>
            </a:solidFill>
            <a:ln w="0" cap="flat">
              <a:noFill/>
              <a:prstDash val="solid"/>
              <a:miter/>
            </a:ln>
          </p:spPr>
          <p:txBody>
            <a:bodyPr rtlCol="0" anchor="ctr"/>
            <a:lstStyle/>
            <a:p>
              <a:endParaRPr lang="en-IN"/>
            </a:p>
          </p:txBody>
        </p:sp>
        <p:sp>
          <p:nvSpPr>
            <p:cNvPr id="131" name="Rectangle 130"/>
            <p:cNvSpPr/>
            <p:nvPr/>
          </p:nvSpPr>
          <p:spPr>
            <a:xfrm>
              <a:off x="9468047" y="3899275"/>
              <a:ext cx="1684280" cy="708690"/>
            </a:xfrm>
            <a:prstGeom prst="rect">
              <a:avLst/>
            </a:prstGeom>
          </p:spPr>
          <p:txBody>
            <a:bodyPr wrap="none">
              <a:spAutoFit/>
            </a:bodyPr>
            <a:lstStyle/>
            <a:p>
              <a:pPr lvl="0"/>
              <a:r>
                <a:rPr lang="en-US" dirty="0"/>
                <a:t>Exhaled breath</a:t>
              </a:r>
            </a:p>
            <a:p>
              <a:pPr lvl="0"/>
              <a:r>
                <a:rPr lang="en-US" dirty="0"/>
                <a:t>condensates</a:t>
              </a:r>
              <a:endParaRPr lang="en-IN" dirty="0"/>
            </a:p>
          </p:txBody>
        </p:sp>
        <p:pic>
          <p:nvPicPr>
            <p:cNvPr id="132" name="Graphic 147">
              <a:extLst>
                <a:ext uri="{FF2B5EF4-FFF2-40B4-BE49-F238E27FC236}">
                  <a16:creationId xmlns:a16="http://schemas.microsoft.com/office/drawing/2014/main" id="{C5443FB5-39E3-A415-6970-80144E55455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704273" y="4054939"/>
              <a:ext cx="405040" cy="386734"/>
            </a:xfrm>
            <a:prstGeom prst="rect">
              <a:avLst/>
            </a:prstGeom>
          </p:spPr>
        </p:pic>
      </p:grpSp>
      <p:grpSp>
        <p:nvGrpSpPr>
          <p:cNvPr id="8" name="Group 7"/>
          <p:cNvGrpSpPr/>
          <p:nvPr/>
        </p:nvGrpSpPr>
        <p:grpSpPr>
          <a:xfrm>
            <a:off x="8173292" y="2206928"/>
            <a:ext cx="3371477" cy="1485802"/>
            <a:chOff x="8173292" y="2206928"/>
            <a:chExt cx="3371477" cy="1485802"/>
          </a:xfrm>
        </p:grpSpPr>
        <p:grpSp>
          <p:nvGrpSpPr>
            <p:cNvPr id="133" name="Graphic 26">
              <a:extLst>
                <a:ext uri="{FF2B5EF4-FFF2-40B4-BE49-F238E27FC236}">
                  <a16:creationId xmlns:a16="http://schemas.microsoft.com/office/drawing/2014/main" id="{E3A5B82C-8354-F71E-63E0-2BEF8DDD08EF}"/>
                </a:ext>
              </a:extLst>
            </p:cNvPr>
            <p:cNvGrpSpPr/>
            <p:nvPr/>
          </p:nvGrpSpPr>
          <p:grpSpPr>
            <a:xfrm>
              <a:off x="8173292" y="2206928"/>
              <a:ext cx="1432364" cy="1485802"/>
              <a:chOff x="7773916" y="2362961"/>
              <a:chExt cx="1355064" cy="1355064"/>
            </a:xfrm>
          </p:grpSpPr>
          <p:sp>
            <p:nvSpPr>
              <p:cNvPr id="134" name="Freeform: Shape 63">
                <a:extLst>
                  <a:ext uri="{FF2B5EF4-FFF2-40B4-BE49-F238E27FC236}">
                    <a16:creationId xmlns:a16="http://schemas.microsoft.com/office/drawing/2014/main" id="{314E5A0B-181E-3C62-E61F-97C30BC52227}"/>
                  </a:ext>
                </a:extLst>
              </p:cNvPr>
              <p:cNvSpPr/>
              <p:nvPr/>
            </p:nvSpPr>
            <p:spPr>
              <a:xfrm rot="-2700000">
                <a:off x="7972360" y="2561405"/>
                <a:ext cx="958175" cy="958175"/>
              </a:xfrm>
              <a:custGeom>
                <a:avLst/>
                <a:gdLst>
                  <a:gd name="connsiteX0" fmla="*/ 958175 w 958175"/>
                  <a:gd name="connsiteY0" fmla="*/ 479088 h 958175"/>
                  <a:gd name="connsiteX1" fmla="*/ 479088 w 958175"/>
                  <a:gd name="connsiteY1" fmla="*/ 958175 h 958175"/>
                  <a:gd name="connsiteX2" fmla="*/ 0 w 958175"/>
                  <a:gd name="connsiteY2" fmla="*/ 479088 h 958175"/>
                  <a:gd name="connsiteX3" fmla="*/ 479088 w 958175"/>
                  <a:gd name="connsiteY3" fmla="*/ 0 h 958175"/>
                  <a:gd name="connsiteX4" fmla="*/ 958175 w 958175"/>
                  <a:gd name="connsiteY4" fmla="*/ 479088 h 958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175" h="958175">
                    <a:moveTo>
                      <a:pt x="958175" y="479088"/>
                    </a:moveTo>
                    <a:cubicBezTo>
                      <a:pt x="958175" y="743680"/>
                      <a:pt x="743681" y="958175"/>
                      <a:pt x="479088" y="958175"/>
                    </a:cubicBezTo>
                    <a:cubicBezTo>
                      <a:pt x="214495" y="958175"/>
                      <a:pt x="0" y="743680"/>
                      <a:pt x="0" y="479088"/>
                    </a:cubicBezTo>
                    <a:cubicBezTo>
                      <a:pt x="0" y="214495"/>
                      <a:pt x="214495" y="0"/>
                      <a:pt x="479088" y="0"/>
                    </a:cubicBezTo>
                    <a:cubicBezTo>
                      <a:pt x="743681" y="0"/>
                      <a:pt x="958175" y="214495"/>
                      <a:pt x="958175" y="479088"/>
                    </a:cubicBezTo>
                    <a:close/>
                  </a:path>
                </a:pathLst>
              </a:custGeom>
              <a:gradFill>
                <a:gsLst>
                  <a:gs pos="32000">
                    <a:srgbClr val="FFFFFF"/>
                  </a:gs>
                  <a:gs pos="60000">
                    <a:srgbClr val="FCFCFC"/>
                  </a:gs>
                  <a:gs pos="76000">
                    <a:srgbClr val="F4F5F5"/>
                  </a:gs>
                  <a:gs pos="88000">
                    <a:srgbClr val="E7E8E9"/>
                  </a:gs>
                  <a:gs pos="98000">
                    <a:srgbClr val="D4D6D7"/>
                  </a:gs>
                  <a:gs pos="100000">
                    <a:srgbClr val="D0D3D4"/>
                  </a:gs>
                </a:gsLst>
                <a:lin ang="4920127" scaled="1"/>
              </a:gradFill>
              <a:ln w="0" cap="flat">
                <a:noFill/>
                <a:prstDash val="solid"/>
                <a:miter/>
              </a:ln>
            </p:spPr>
            <p:txBody>
              <a:bodyPr rtlCol="0" anchor="ctr"/>
              <a:lstStyle/>
              <a:p>
                <a:endParaRPr lang="en-IN"/>
              </a:p>
            </p:txBody>
          </p:sp>
          <p:sp>
            <p:nvSpPr>
              <p:cNvPr id="135" name="Freeform: Shape 64">
                <a:extLst>
                  <a:ext uri="{FF2B5EF4-FFF2-40B4-BE49-F238E27FC236}">
                    <a16:creationId xmlns:a16="http://schemas.microsoft.com/office/drawing/2014/main" id="{A3A0812A-28ED-16A3-9362-6C269A27376E}"/>
                  </a:ext>
                </a:extLst>
              </p:cNvPr>
              <p:cNvSpPr/>
              <p:nvPr/>
            </p:nvSpPr>
            <p:spPr>
              <a:xfrm>
                <a:off x="8015372" y="2604434"/>
                <a:ext cx="872138" cy="872138"/>
              </a:xfrm>
              <a:custGeom>
                <a:avLst/>
                <a:gdLst>
                  <a:gd name="connsiteX0" fmla="*/ 872139 w 872138"/>
                  <a:gd name="connsiteY0" fmla="*/ 436069 h 872138"/>
                  <a:gd name="connsiteX1" fmla="*/ 436069 w 872138"/>
                  <a:gd name="connsiteY1" fmla="*/ 872139 h 872138"/>
                  <a:gd name="connsiteX2" fmla="*/ 0 w 872138"/>
                  <a:gd name="connsiteY2" fmla="*/ 436069 h 872138"/>
                  <a:gd name="connsiteX3" fmla="*/ 436069 w 872138"/>
                  <a:gd name="connsiteY3" fmla="*/ 0 h 872138"/>
                  <a:gd name="connsiteX4" fmla="*/ 872139 w 872138"/>
                  <a:gd name="connsiteY4" fmla="*/ 436069 h 872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138" h="872138">
                    <a:moveTo>
                      <a:pt x="872139" y="436069"/>
                    </a:moveTo>
                    <a:cubicBezTo>
                      <a:pt x="872139" y="676904"/>
                      <a:pt x="676904" y="872139"/>
                      <a:pt x="436069" y="872139"/>
                    </a:cubicBezTo>
                    <a:cubicBezTo>
                      <a:pt x="195235" y="872139"/>
                      <a:pt x="0" y="676904"/>
                      <a:pt x="0" y="436069"/>
                    </a:cubicBezTo>
                    <a:cubicBezTo>
                      <a:pt x="0" y="195235"/>
                      <a:pt x="195235" y="0"/>
                      <a:pt x="436069" y="0"/>
                    </a:cubicBezTo>
                    <a:cubicBezTo>
                      <a:pt x="676904" y="0"/>
                      <a:pt x="872139" y="195235"/>
                      <a:pt x="872139" y="436069"/>
                    </a:cubicBezTo>
                    <a:close/>
                  </a:path>
                </a:pathLst>
              </a:custGeom>
              <a:gradFill>
                <a:gsLst>
                  <a:gs pos="32000">
                    <a:srgbClr val="FFFFFF"/>
                  </a:gs>
                  <a:gs pos="60000">
                    <a:srgbClr val="FCFCFC"/>
                  </a:gs>
                  <a:gs pos="76000">
                    <a:srgbClr val="F4F5F5"/>
                  </a:gs>
                  <a:gs pos="88000">
                    <a:srgbClr val="E7E8E9"/>
                  </a:gs>
                  <a:gs pos="98000">
                    <a:srgbClr val="D4D6D7"/>
                  </a:gs>
                  <a:gs pos="100000">
                    <a:srgbClr val="D0D3D4"/>
                  </a:gs>
                </a:gsLst>
                <a:lin ang="12844068" scaled="1"/>
              </a:gradFill>
              <a:ln w="0" cap="flat">
                <a:noFill/>
                <a:prstDash val="solid"/>
                <a:miter/>
              </a:ln>
            </p:spPr>
            <p:txBody>
              <a:bodyPr rtlCol="0" anchor="ctr"/>
              <a:lstStyle/>
              <a:p>
                <a:endParaRPr lang="en-IN"/>
              </a:p>
            </p:txBody>
          </p:sp>
        </p:grpSp>
        <p:sp>
          <p:nvSpPr>
            <p:cNvPr id="136" name="Freeform: Shape 69">
              <a:extLst>
                <a:ext uri="{FF2B5EF4-FFF2-40B4-BE49-F238E27FC236}">
                  <a16:creationId xmlns:a16="http://schemas.microsoft.com/office/drawing/2014/main" id="{ED154278-DD5F-F0C9-A454-E2E1F5FDEE44}"/>
                </a:ext>
              </a:extLst>
            </p:cNvPr>
            <p:cNvSpPr/>
            <p:nvPr/>
          </p:nvSpPr>
          <p:spPr>
            <a:xfrm>
              <a:off x="8584899" y="2633909"/>
              <a:ext cx="609135" cy="631860"/>
            </a:xfrm>
            <a:custGeom>
              <a:avLst/>
              <a:gdLst>
                <a:gd name="connsiteX0" fmla="*/ 576263 w 576262"/>
                <a:gd name="connsiteY0" fmla="*/ 288131 h 576262"/>
                <a:gd name="connsiteX1" fmla="*/ 288131 w 576262"/>
                <a:gd name="connsiteY1" fmla="*/ 576263 h 576262"/>
                <a:gd name="connsiteX2" fmla="*/ 0 w 576262"/>
                <a:gd name="connsiteY2" fmla="*/ 288131 h 576262"/>
                <a:gd name="connsiteX3" fmla="*/ 288131 w 576262"/>
                <a:gd name="connsiteY3" fmla="*/ 0 h 576262"/>
                <a:gd name="connsiteX4" fmla="*/ 576263 w 576262"/>
                <a:gd name="connsiteY4" fmla="*/ 288131 h 576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262" h="576262">
                  <a:moveTo>
                    <a:pt x="576263" y="288131"/>
                  </a:moveTo>
                  <a:cubicBezTo>
                    <a:pt x="576263" y="447262"/>
                    <a:pt x="447262" y="576263"/>
                    <a:pt x="288131" y="576263"/>
                  </a:cubicBezTo>
                  <a:cubicBezTo>
                    <a:pt x="129001" y="576263"/>
                    <a:pt x="0" y="447262"/>
                    <a:pt x="0" y="288131"/>
                  </a:cubicBezTo>
                  <a:cubicBezTo>
                    <a:pt x="0" y="129001"/>
                    <a:pt x="129001" y="0"/>
                    <a:pt x="288131" y="0"/>
                  </a:cubicBezTo>
                  <a:cubicBezTo>
                    <a:pt x="447262" y="0"/>
                    <a:pt x="576263" y="129001"/>
                    <a:pt x="576263" y="288131"/>
                  </a:cubicBezTo>
                  <a:close/>
                </a:path>
              </a:pathLst>
            </a:custGeom>
            <a:solidFill>
              <a:srgbClr val="0070C0"/>
            </a:solidFill>
            <a:ln w="0" cap="flat">
              <a:noFill/>
              <a:prstDash val="solid"/>
              <a:miter/>
            </a:ln>
          </p:spPr>
          <p:txBody>
            <a:bodyPr rtlCol="0" anchor="ctr"/>
            <a:lstStyle/>
            <a:p>
              <a:endParaRPr lang="en-IN"/>
            </a:p>
          </p:txBody>
        </p:sp>
        <p:sp>
          <p:nvSpPr>
            <p:cNvPr id="137" name="Rectangle 136"/>
            <p:cNvSpPr/>
            <p:nvPr/>
          </p:nvSpPr>
          <p:spPr>
            <a:xfrm>
              <a:off x="9423525" y="2710743"/>
              <a:ext cx="2121244" cy="404965"/>
            </a:xfrm>
            <a:prstGeom prst="rect">
              <a:avLst/>
            </a:prstGeom>
          </p:spPr>
          <p:txBody>
            <a:bodyPr wrap="none">
              <a:spAutoFit/>
            </a:bodyPr>
            <a:lstStyle/>
            <a:p>
              <a:pPr lvl="0"/>
              <a:r>
                <a:rPr lang="en-US" dirty="0"/>
                <a:t>Circulating proteins</a:t>
              </a:r>
              <a:endParaRPr lang="en-IN" dirty="0"/>
            </a:p>
          </p:txBody>
        </p:sp>
        <p:pic>
          <p:nvPicPr>
            <p:cNvPr id="138" name="Graphic 145">
              <a:extLst>
                <a:ext uri="{FF2B5EF4-FFF2-40B4-BE49-F238E27FC236}">
                  <a16:creationId xmlns:a16="http://schemas.microsoft.com/office/drawing/2014/main" id="{1B0A4502-5D8F-C6D7-2AE6-F2A26F459630}"/>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flipH="1">
              <a:off x="8679085" y="2767158"/>
              <a:ext cx="442508" cy="347684"/>
            </a:xfrm>
            <a:prstGeom prst="rect">
              <a:avLst/>
            </a:prstGeom>
          </p:spPr>
        </p:pic>
      </p:grpSp>
      <p:grpSp>
        <p:nvGrpSpPr>
          <p:cNvPr id="9" name="Group 8"/>
          <p:cNvGrpSpPr/>
          <p:nvPr/>
        </p:nvGrpSpPr>
        <p:grpSpPr>
          <a:xfrm>
            <a:off x="7682465" y="1321798"/>
            <a:ext cx="3555520" cy="1050619"/>
            <a:chOff x="7682465" y="1321798"/>
            <a:chExt cx="3555520" cy="1050619"/>
          </a:xfrm>
        </p:grpSpPr>
        <p:grpSp>
          <p:nvGrpSpPr>
            <p:cNvPr id="139" name="Graphic 26">
              <a:extLst>
                <a:ext uri="{FF2B5EF4-FFF2-40B4-BE49-F238E27FC236}">
                  <a16:creationId xmlns:a16="http://schemas.microsoft.com/office/drawing/2014/main" id="{5D92B5D5-2D06-5A86-63F0-33352349A091}"/>
                </a:ext>
              </a:extLst>
            </p:cNvPr>
            <p:cNvGrpSpPr/>
            <p:nvPr/>
          </p:nvGrpSpPr>
          <p:grpSpPr>
            <a:xfrm>
              <a:off x="7682465" y="1321798"/>
              <a:ext cx="1012834" cy="1050619"/>
              <a:chOff x="7309577" y="1555715"/>
              <a:chExt cx="958175" cy="958174"/>
            </a:xfrm>
          </p:grpSpPr>
          <p:sp>
            <p:nvSpPr>
              <p:cNvPr id="140" name="Freeform: Shape 66">
                <a:extLst>
                  <a:ext uri="{FF2B5EF4-FFF2-40B4-BE49-F238E27FC236}">
                    <a16:creationId xmlns:a16="http://schemas.microsoft.com/office/drawing/2014/main" id="{AA22DDC7-CBCE-C768-565C-F47AC91836E4}"/>
                  </a:ext>
                </a:extLst>
              </p:cNvPr>
              <p:cNvSpPr/>
              <p:nvPr/>
            </p:nvSpPr>
            <p:spPr>
              <a:xfrm>
                <a:off x="7309577" y="1555715"/>
                <a:ext cx="958175" cy="958174"/>
              </a:xfrm>
              <a:custGeom>
                <a:avLst/>
                <a:gdLst>
                  <a:gd name="connsiteX0" fmla="*/ 958175 w 958175"/>
                  <a:gd name="connsiteY0" fmla="*/ 479087 h 958174"/>
                  <a:gd name="connsiteX1" fmla="*/ 479087 w 958175"/>
                  <a:gd name="connsiteY1" fmla="*/ 958175 h 958174"/>
                  <a:gd name="connsiteX2" fmla="*/ 0 w 958175"/>
                  <a:gd name="connsiteY2" fmla="*/ 479087 h 958174"/>
                  <a:gd name="connsiteX3" fmla="*/ 479087 w 958175"/>
                  <a:gd name="connsiteY3" fmla="*/ 0 h 958174"/>
                  <a:gd name="connsiteX4" fmla="*/ 958175 w 958175"/>
                  <a:gd name="connsiteY4" fmla="*/ 479087 h 958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175" h="958174">
                    <a:moveTo>
                      <a:pt x="958175" y="479087"/>
                    </a:moveTo>
                    <a:cubicBezTo>
                      <a:pt x="958175" y="743680"/>
                      <a:pt x="743680" y="958175"/>
                      <a:pt x="479087" y="958175"/>
                    </a:cubicBezTo>
                    <a:cubicBezTo>
                      <a:pt x="214495" y="958175"/>
                      <a:pt x="0" y="743680"/>
                      <a:pt x="0" y="479087"/>
                    </a:cubicBezTo>
                    <a:cubicBezTo>
                      <a:pt x="0" y="214495"/>
                      <a:pt x="214495" y="0"/>
                      <a:pt x="479087" y="0"/>
                    </a:cubicBezTo>
                    <a:cubicBezTo>
                      <a:pt x="743680" y="0"/>
                      <a:pt x="958175" y="214495"/>
                      <a:pt x="958175" y="479087"/>
                    </a:cubicBezTo>
                    <a:close/>
                  </a:path>
                </a:pathLst>
              </a:custGeom>
              <a:gradFill>
                <a:gsLst>
                  <a:gs pos="32000">
                    <a:srgbClr val="FFFFFF"/>
                  </a:gs>
                  <a:gs pos="60000">
                    <a:srgbClr val="FCFCFC"/>
                  </a:gs>
                  <a:gs pos="76000">
                    <a:srgbClr val="F4F5F5"/>
                  </a:gs>
                  <a:gs pos="88000">
                    <a:srgbClr val="E7E8E9"/>
                  </a:gs>
                  <a:gs pos="98000">
                    <a:srgbClr val="D4D6D7"/>
                  </a:gs>
                  <a:gs pos="100000">
                    <a:srgbClr val="D0D3D4"/>
                  </a:gs>
                </a:gsLst>
                <a:lin ang="2220127" scaled="1"/>
              </a:gradFill>
              <a:ln w="0" cap="flat">
                <a:noFill/>
                <a:prstDash val="solid"/>
                <a:miter/>
              </a:ln>
            </p:spPr>
            <p:txBody>
              <a:bodyPr rtlCol="0" anchor="ctr"/>
              <a:lstStyle/>
              <a:p>
                <a:endParaRPr lang="en-IN"/>
              </a:p>
            </p:txBody>
          </p:sp>
          <p:sp>
            <p:nvSpPr>
              <p:cNvPr id="141" name="Freeform: Shape 67">
                <a:extLst>
                  <a:ext uri="{FF2B5EF4-FFF2-40B4-BE49-F238E27FC236}">
                    <a16:creationId xmlns:a16="http://schemas.microsoft.com/office/drawing/2014/main" id="{62B9B963-43B5-C619-4440-A9FEE773819B}"/>
                  </a:ext>
                </a:extLst>
              </p:cNvPr>
              <p:cNvSpPr/>
              <p:nvPr/>
            </p:nvSpPr>
            <p:spPr>
              <a:xfrm>
                <a:off x="7352595" y="1598733"/>
                <a:ext cx="872138" cy="872138"/>
              </a:xfrm>
              <a:custGeom>
                <a:avLst/>
                <a:gdLst>
                  <a:gd name="connsiteX0" fmla="*/ 872139 w 872138"/>
                  <a:gd name="connsiteY0" fmla="*/ 436069 h 872138"/>
                  <a:gd name="connsiteX1" fmla="*/ 436069 w 872138"/>
                  <a:gd name="connsiteY1" fmla="*/ 872139 h 872138"/>
                  <a:gd name="connsiteX2" fmla="*/ 0 w 872138"/>
                  <a:gd name="connsiteY2" fmla="*/ 436069 h 872138"/>
                  <a:gd name="connsiteX3" fmla="*/ 436069 w 872138"/>
                  <a:gd name="connsiteY3" fmla="*/ 0 h 872138"/>
                  <a:gd name="connsiteX4" fmla="*/ 872139 w 872138"/>
                  <a:gd name="connsiteY4" fmla="*/ 436069 h 872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138" h="872138">
                    <a:moveTo>
                      <a:pt x="872139" y="436069"/>
                    </a:moveTo>
                    <a:cubicBezTo>
                      <a:pt x="872139" y="676904"/>
                      <a:pt x="676904" y="872139"/>
                      <a:pt x="436069" y="872139"/>
                    </a:cubicBezTo>
                    <a:cubicBezTo>
                      <a:pt x="195235" y="872139"/>
                      <a:pt x="0" y="676904"/>
                      <a:pt x="0" y="436069"/>
                    </a:cubicBezTo>
                    <a:cubicBezTo>
                      <a:pt x="0" y="195235"/>
                      <a:pt x="195235" y="0"/>
                      <a:pt x="436069" y="0"/>
                    </a:cubicBezTo>
                    <a:cubicBezTo>
                      <a:pt x="676904" y="0"/>
                      <a:pt x="872139" y="195235"/>
                      <a:pt x="872139" y="436069"/>
                    </a:cubicBezTo>
                    <a:close/>
                  </a:path>
                </a:pathLst>
              </a:custGeom>
              <a:gradFill>
                <a:gsLst>
                  <a:gs pos="32000">
                    <a:srgbClr val="FFFFFF"/>
                  </a:gs>
                  <a:gs pos="60000">
                    <a:srgbClr val="FCFCFC"/>
                  </a:gs>
                  <a:gs pos="76000">
                    <a:srgbClr val="F4F5F5"/>
                  </a:gs>
                  <a:gs pos="88000">
                    <a:srgbClr val="E7E8E9"/>
                  </a:gs>
                  <a:gs pos="98000">
                    <a:srgbClr val="D4D6D7"/>
                  </a:gs>
                  <a:gs pos="100000">
                    <a:srgbClr val="D0D3D4"/>
                  </a:gs>
                </a:gsLst>
                <a:lin ang="12843904" scaled="1"/>
              </a:gradFill>
              <a:ln w="0" cap="flat">
                <a:noFill/>
                <a:prstDash val="solid"/>
                <a:miter/>
              </a:ln>
            </p:spPr>
            <p:txBody>
              <a:bodyPr rtlCol="0" anchor="ctr"/>
              <a:lstStyle/>
              <a:p>
                <a:endParaRPr lang="en-IN"/>
              </a:p>
            </p:txBody>
          </p:sp>
        </p:grpSp>
        <p:sp>
          <p:nvSpPr>
            <p:cNvPr id="142" name="Freeform: Shape 70">
              <a:extLst>
                <a:ext uri="{FF2B5EF4-FFF2-40B4-BE49-F238E27FC236}">
                  <a16:creationId xmlns:a16="http://schemas.microsoft.com/office/drawing/2014/main" id="{5733F139-FB3F-EC50-5B76-B9C722646EFF}"/>
                </a:ext>
              </a:extLst>
            </p:cNvPr>
            <p:cNvSpPr/>
            <p:nvPr/>
          </p:nvSpPr>
          <p:spPr>
            <a:xfrm>
              <a:off x="7884314" y="1531178"/>
              <a:ext cx="609135" cy="631860"/>
            </a:xfrm>
            <a:custGeom>
              <a:avLst/>
              <a:gdLst>
                <a:gd name="connsiteX0" fmla="*/ 576263 w 576262"/>
                <a:gd name="connsiteY0" fmla="*/ 288131 h 576262"/>
                <a:gd name="connsiteX1" fmla="*/ 288131 w 576262"/>
                <a:gd name="connsiteY1" fmla="*/ 576263 h 576262"/>
                <a:gd name="connsiteX2" fmla="*/ 0 w 576262"/>
                <a:gd name="connsiteY2" fmla="*/ 288131 h 576262"/>
                <a:gd name="connsiteX3" fmla="*/ 288131 w 576262"/>
                <a:gd name="connsiteY3" fmla="*/ 0 h 576262"/>
                <a:gd name="connsiteX4" fmla="*/ 576263 w 576262"/>
                <a:gd name="connsiteY4" fmla="*/ 288131 h 576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262" h="576262">
                  <a:moveTo>
                    <a:pt x="576263" y="288131"/>
                  </a:moveTo>
                  <a:cubicBezTo>
                    <a:pt x="576263" y="447262"/>
                    <a:pt x="447262" y="576263"/>
                    <a:pt x="288131" y="576263"/>
                  </a:cubicBezTo>
                  <a:cubicBezTo>
                    <a:pt x="129001" y="576263"/>
                    <a:pt x="0" y="447262"/>
                    <a:pt x="0" y="288131"/>
                  </a:cubicBezTo>
                  <a:cubicBezTo>
                    <a:pt x="0" y="129001"/>
                    <a:pt x="129001" y="0"/>
                    <a:pt x="288131" y="0"/>
                  </a:cubicBezTo>
                  <a:cubicBezTo>
                    <a:pt x="447262" y="0"/>
                    <a:pt x="576263" y="129001"/>
                    <a:pt x="576263" y="288131"/>
                  </a:cubicBezTo>
                  <a:close/>
                </a:path>
              </a:pathLst>
            </a:custGeom>
            <a:solidFill>
              <a:srgbClr val="0070C0"/>
            </a:solidFill>
            <a:ln w="0" cap="flat">
              <a:noFill/>
              <a:prstDash val="solid"/>
              <a:miter/>
            </a:ln>
          </p:spPr>
          <p:txBody>
            <a:bodyPr rtlCol="0" anchor="ctr"/>
            <a:lstStyle/>
            <a:p>
              <a:endParaRPr lang="en-IN"/>
            </a:p>
          </p:txBody>
        </p:sp>
        <p:sp>
          <p:nvSpPr>
            <p:cNvPr id="143" name="Rectangle 142"/>
            <p:cNvSpPr/>
            <p:nvPr/>
          </p:nvSpPr>
          <p:spPr>
            <a:xfrm>
              <a:off x="8695298" y="1650811"/>
              <a:ext cx="2542687" cy="404965"/>
            </a:xfrm>
            <a:prstGeom prst="rect">
              <a:avLst/>
            </a:prstGeom>
          </p:spPr>
          <p:txBody>
            <a:bodyPr wrap="none">
              <a:spAutoFit/>
            </a:bodyPr>
            <a:lstStyle/>
            <a:p>
              <a:pPr lvl="0"/>
              <a:r>
                <a:rPr lang="en-US" dirty="0"/>
                <a:t>Complement fragments</a:t>
              </a:r>
              <a:endParaRPr lang="en-IN" dirty="0"/>
            </a:p>
          </p:txBody>
        </p:sp>
        <p:pic>
          <p:nvPicPr>
            <p:cNvPr id="144" name="Graphic 151">
              <a:extLst>
                <a:ext uri="{FF2B5EF4-FFF2-40B4-BE49-F238E27FC236}">
                  <a16:creationId xmlns:a16="http://schemas.microsoft.com/office/drawing/2014/main" id="{5ACA773A-1FA9-B383-643C-7ABF2A7247CF}"/>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7992110" y="1649250"/>
              <a:ext cx="393542" cy="395658"/>
            </a:xfrm>
            <a:prstGeom prst="rect">
              <a:avLst/>
            </a:prstGeom>
          </p:spPr>
        </p:pic>
      </p:grpSp>
      <p:grpSp>
        <p:nvGrpSpPr>
          <p:cNvPr id="10" name="Group 9"/>
          <p:cNvGrpSpPr/>
          <p:nvPr/>
        </p:nvGrpSpPr>
        <p:grpSpPr>
          <a:xfrm>
            <a:off x="5255523" y="2910757"/>
            <a:ext cx="2296174" cy="1385103"/>
            <a:chOff x="5255523" y="2910757"/>
            <a:chExt cx="2296174" cy="1385103"/>
          </a:xfrm>
        </p:grpSpPr>
        <p:grpSp>
          <p:nvGrpSpPr>
            <p:cNvPr id="145" name="Graphic 26">
              <a:extLst>
                <a:ext uri="{FF2B5EF4-FFF2-40B4-BE49-F238E27FC236}">
                  <a16:creationId xmlns:a16="http://schemas.microsoft.com/office/drawing/2014/main" id="{A288A991-1817-A301-6C14-F6B04EB5D9AA}"/>
                </a:ext>
              </a:extLst>
            </p:cNvPr>
            <p:cNvGrpSpPr/>
            <p:nvPr/>
          </p:nvGrpSpPr>
          <p:grpSpPr>
            <a:xfrm>
              <a:off x="5255523" y="2910757"/>
              <a:ext cx="2296174" cy="1385103"/>
              <a:chOff x="5013609" y="3004859"/>
              <a:chExt cx="2172257" cy="1263226"/>
            </a:xfrm>
          </p:grpSpPr>
          <p:sp>
            <p:nvSpPr>
              <p:cNvPr id="146" name="Freeform: Shape 29">
                <a:extLst>
                  <a:ext uri="{FF2B5EF4-FFF2-40B4-BE49-F238E27FC236}">
                    <a16:creationId xmlns:a16="http://schemas.microsoft.com/office/drawing/2014/main" id="{BC963C1D-1066-40DE-C5CC-781D67CB0435}"/>
                  </a:ext>
                </a:extLst>
              </p:cNvPr>
              <p:cNvSpPr/>
              <p:nvPr/>
            </p:nvSpPr>
            <p:spPr>
              <a:xfrm>
                <a:off x="5013609" y="3004859"/>
                <a:ext cx="2172257" cy="1263226"/>
              </a:xfrm>
              <a:custGeom>
                <a:avLst/>
                <a:gdLst>
                  <a:gd name="connsiteX0" fmla="*/ 1767815 w 2172257"/>
                  <a:gd name="connsiteY0" fmla="*/ 0 h 1263226"/>
                  <a:gd name="connsiteX1" fmla="*/ 404442 w 2172257"/>
                  <a:gd name="connsiteY1" fmla="*/ 0 h 1263226"/>
                  <a:gd name="connsiteX2" fmla="*/ 323021 w 2172257"/>
                  <a:gd name="connsiteY2" fmla="*/ 46996 h 1263226"/>
                  <a:gd name="connsiteX3" fmla="*/ 12611 w 2172257"/>
                  <a:gd name="connsiteY3" fmla="*/ 584591 h 1263226"/>
                  <a:gd name="connsiteX4" fmla="*/ 12611 w 2172257"/>
                  <a:gd name="connsiteY4" fmla="*/ 678636 h 1263226"/>
                  <a:gd name="connsiteX5" fmla="*/ 323021 w 2172257"/>
                  <a:gd name="connsiteY5" fmla="*/ 1216231 h 1263226"/>
                  <a:gd name="connsiteX6" fmla="*/ 404442 w 2172257"/>
                  <a:gd name="connsiteY6" fmla="*/ 1263227 h 1263226"/>
                  <a:gd name="connsiteX7" fmla="*/ 1767815 w 2172257"/>
                  <a:gd name="connsiteY7" fmla="*/ 1263227 h 1263226"/>
                  <a:gd name="connsiteX8" fmla="*/ 1849237 w 2172257"/>
                  <a:gd name="connsiteY8" fmla="*/ 1216231 h 1263226"/>
                  <a:gd name="connsiteX9" fmla="*/ 2159647 w 2172257"/>
                  <a:gd name="connsiteY9" fmla="*/ 678636 h 1263226"/>
                  <a:gd name="connsiteX10" fmla="*/ 2159647 w 2172257"/>
                  <a:gd name="connsiteY10" fmla="*/ 584591 h 1263226"/>
                  <a:gd name="connsiteX11" fmla="*/ 1849237 w 2172257"/>
                  <a:gd name="connsiteY11" fmla="*/ 46996 h 1263226"/>
                  <a:gd name="connsiteX12" fmla="*/ 1767815 w 2172257"/>
                  <a:gd name="connsiteY12" fmla="*/ 0 h 1263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2257" h="1263226">
                    <a:moveTo>
                      <a:pt x="1767815" y="0"/>
                    </a:moveTo>
                    <a:lnTo>
                      <a:pt x="404442" y="0"/>
                    </a:lnTo>
                    <a:cubicBezTo>
                      <a:pt x="370866" y="0"/>
                      <a:pt x="339782" y="17929"/>
                      <a:pt x="323021" y="46996"/>
                    </a:cubicBezTo>
                    <a:lnTo>
                      <a:pt x="12611" y="584591"/>
                    </a:lnTo>
                    <a:cubicBezTo>
                      <a:pt x="-4204" y="613711"/>
                      <a:pt x="-4204" y="649516"/>
                      <a:pt x="12611" y="678636"/>
                    </a:cubicBezTo>
                    <a:lnTo>
                      <a:pt x="323021" y="1216231"/>
                    </a:lnTo>
                    <a:cubicBezTo>
                      <a:pt x="339836" y="1245351"/>
                      <a:pt x="370866" y="1263227"/>
                      <a:pt x="404442" y="1263227"/>
                    </a:cubicBezTo>
                    <a:lnTo>
                      <a:pt x="1767815" y="1263227"/>
                    </a:lnTo>
                    <a:cubicBezTo>
                      <a:pt x="1801392" y="1263227"/>
                      <a:pt x="1832475" y="1245298"/>
                      <a:pt x="1849237" y="1216231"/>
                    </a:cubicBezTo>
                    <a:lnTo>
                      <a:pt x="2159647" y="678636"/>
                    </a:lnTo>
                    <a:cubicBezTo>
                      <a:pt x="2176462" y="649516"/>
                      <a:pt x="2176462" y="613711"/>
                      <a:pt x="2159647" y="584591"/>
                    </a:cubicBezTo>
                    <a:lnTo>
                      <a:pt x="1849237" y="46996"/>
                    </a:lnTo>
                    <a:cubicBezTo>
                      <a:pt x="1832422" y="17876"/>
                      <a:pt x="1801392" y="0"/>
                      <a:pt x="1767815" y="0"/>
                    </a:cubicBezTo>
                    <a:close/>
                  </a:path>
                </a:pathLst>
              </a:custGeom>
              <a:solidFill>
                <a:srgbClr val="CED3D6"/>
              </a:solidFill>
              <a:ln w="0" cap="flat">
                <a:noFill/>
                <a:prstDash val="solid"/>
                <a:miter/>
              </a:ln>
            </p:spPr>
            <p:txBody>
              <a:bodyPr rtlCol="0" anchor="ctr"/>
              <a:lstStyle/>
              <a:p>
                <a:endParaRPr lang="en-IN"/>
              </a:p>
            </p:txBody>
          </p:sp>
          <p:grpSp>
            <p:nvGrpSpPr>
              <p:cNvPr id="147" name="Graphic 26">
                <a:extLst>
                  <a:ext uri="{FF2B5EF4-FFF2-40B4-BE49-F238E27FC236}">
                    <a16:creationId xmlns:a16="http://schemas.microsoft.com/office/drawing/2014/main" id="{399B710D-2604-B99B-1952-5C45B15FA284}"/>
                  </a:ext>
                </a:extLst>
              </p:cNvPr>
              <p:cNvGrpSpPr/>
              <p:nvPr/>
            </p:nvGrpSpPr>
            <p:grpSpPr>
              <a:xfrm>
                <a:off x="5078627" y="3062358"/>
                <a:ext cx="2042168" cy="1148335"/>
                <a:chOff x="5078627" y="3062358"/>
                <a:chExt cx="2042168" cy="1148335"/>
              </a:xfrm>
            </p:grpSpPr>
            <p:sp>
              <p:nvSpPr>
                <p:cNvPr id="148" name="Freeform: Shape 31">
                  <a:extLst>
                    <a:ext uri="{FF2B5EF4-FFF2-40B4-BE49-F238E27FC236}">
                      <a16:creationId xmlns:a16="http://schemas.microsoft.com/office/drawing/2014/main" id="{FF61EDE1-C362-90D3-FE51-E09E6953225B}"/>
                    </a:ext>
                  </a:extLst>
                </p:cNvPr>
                <p:cNvSpPr/>
                <p:nvPr/>
              </p:nvSpPr>
              <p:spPr>
                <a:xfrm>
                  <a:off x="5078627" y="3062358"/>
                  <a:ext cx="2042168" cy="1148335"/>
                </a:xfrm>
                <a:custGeom>
                  <a:avLst/>
                  <a:gdLst>
                    <a:gd name="connsiteX0" fmla="*/ 1674526 w 2042168"/>
                    <a:gd name="connsiteY0" fmla="*/ 0 h 1148335"/>
                    <a:gd name="connsiteX1" fmla="*/ 367643 w 2042168"/>
                    <a:gd name="connsiteY1" fmla="*/ 0 h 1148335"/>
                    <a:gd name="connsiteX2" fmla="*/ 293595 w 2042168"/>
                    <a:gd name="connsiteY2" fmla="*/ 42753 h 1148335"/>
                    <a:gd name="connsiteX3" fmla="*/ 11457 w 2042168"/>
                    <a:gd name="connsiteY3" fmla="*/ 531441 h 1148335"/>
                    <a:gd name="connsiteX4" fmla="*/ 11457 w 2042168"/>
                    <a:gd name="connsiteY4" fmla="*/ 616894 h 1148335"/>
                    <a:gd name="connsiteX5" fmla="*/ 293595 w 2042168"/>
                    <a:gd name="connsiteY5" fmla="*/ 1105582 h 1148335"/>
                    <a:gd name="connsiteX6" fmla="*/ 367643 w 2042168"/>
                    <a:gd name="connsiteY6" fmla="*/ 1148335 h 1148335"/>
                    <a:gd name="connsiteX7" fmla="*/ 1674526 w 2042168"/>
                    <a:gd name="connsiteY7" fmla="*/ 1148335 h 1148335"/>
                    <a:gd name="connsiteX8" fmla="*/ 1748574 w 2042168"/>
                    <a:gd name="connsiteY8" fmla="*/ 1105582 h 1148335"/>
                    <a:gd name="connsiteX9" fmla="*/ 2030711 w 2042168"/>
                    <a:gd name="connsiteY9" fmla="*/ 616894 h 1148335"/>
                    <a:gd name="connsiteX10" fmla="*/ 2030711 w 2042168"/>
                    <a:gd name="connsiteY10" fmla="*/ 531441 h 1148335"/>
                    <a:gd name="connsiteX11" fmla="*/ 1748574 w 2042168"/>
                    <a:gd name="connsiteY11" fmla="*/ 42753 h 1148335"/>
                    <a:gd name="connsiteX12" fmla="*/ 1674526 w 2042168"/>
                    <a:gd name="connsiteY12" fmla="*/ 0 h 1148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42168" h="1148335">
                      <a:moveTo>
                        <a:pt x="1674526" y="0"/>
                      </a:moveTo>
                      <a:lnTo>
                        <a:pt x="367643" y="0"/>
                      </a:lnTo>
                      <a:cubicBezTo>
                        <a:pt x="337090" y="0"/>
                        <a:pt x="308871" y="16284"/>
                        <a:pt x="293595" y="42753"/>
                      </a:cubicBezTo>
                      <a:lnTo>
                        <a:pt x="11457" y="531441"/>
                      </a:lnTo>
                      <a:cubicBezTo>
                        <a:pt x="-3819" y="557910"/>
                        <a:pt x="-3819" y="590478"/>
                        <a:pt x="11457" y="616894"/>
                      </a:cubicBezTo>
                      <a:lnTo>
                        <a:pt x="293595" y="1105582"/>
                      </a:lnTo>
                      <a:cubicBezTo>
                        <a:pt x="308871" y="1132051"/>
                        <a:pt x="337090" y="1148335"/>
                        <a:pt x="367643" y="1148335"/>
                      </a:cubicBezTo>
                      <a:lnTo>
                        <a:pt x="1674526" y="1148335"/>
                      </a:lnTo>
                      <a:cubicBezTo>
                        <a:pt x="1705079" y="1148335"/>
                        <a:pt x="1733297" y="1132051"/>
                        <a:pt x="1748574" y="1105582"/>
                      </a:cubicBezTo>
                      <a:lnTo>
                        <a:pt x="2030711" y="616894"/>
                      </a:lnTo>
                      <a:cubicBezTo>
                        <a:pt x="2045988" y="590425"/>
                        <a:pt x="2045988" y="557857"/>
                        <a:pt x="2030711" y="531441"/>
                      </a:cubicBezTo>
                      <a:lnTo>
                        <a:pt x="1748574" y="42753"/>
                      </a:lnTo>
                      <a:cubicBezTo>
                        <a:pt x="1733297" y="16284"/>
                        <a:pt x="1705079" y="0"/>
                        <a:pt x="1674526" y="0"/>
                      </a:cubicBezTo>
                      <a:close/>
                    </a:path>
                  </a:pathLst>
                </a:custGeom>
                <a:gradFill>
                  <a:gsLst>
                    <a:gs pos="32000">
                      <a:srgbClr val="FFFFFF"/>
                    </a:gs>
                    <a:gs pos="60000">
                      <a:srgbClr val="FCFCFC"/>
                    </a:gs>
                    <a:gs pos="76000">
                      <a:srgbClr val="F4F5F5"/>
                    </a:gs>
                    <a:gs pos="88000">
                      <a:srgbClr val="E7E8E9"/>
                    </a:gs>
                    <a:gs pos="98000">
                      <a:srgbClr val="D4D6D7"/>
                    </a:gs>
                    <a:gs pos="100000">
                      <a:srgbClr val="D0D3D4"/>
                    </a:gs>
                  </a:gsLst>
                  <a:lin ang="2190858" scaled="1"/>
                </a:gradFill>
                <a:ln w="0" cap="flat">
                  <a:noFill/>
                  <a:prstDash val="solid"/>
                  <a:miter/>
                </a:ln>
              </p:spPr>
              <p:txBody>
                <a:bodyPr rtlCol="0" anchor="ctr"/>
                <a:lstStyle/>
                <a:p>
                  <a:endParaRPr lang="en-IN"/>
                </a:p>
              </p:txBody>
            </p:sp>
            <p:sp>
              <p:nvSpPr>
                <p:cNvPr id="149" name="Freeform: Shape 32">
                  <a:extLst>
                    <a:ext uri="{FF2B5EF4-FFF2-40B4-BE49-F238E27FC236}">
                      <a16:creationId xmlns:a16="http://schemas.microsoft.com/office/drawing/2014/main" id="{7F359BC6-EBEB-53D1-2DD3-DAE28F41F502}"/>
                    </a:ext>
                  </a:extLst>
                </p:cNvPr>
                <p:cNvSpPr/>
                <p:nvPr/>
              </p:nvSpPr>
              <p:spPr>
                <a:xfrm>
                  <a:off x="5120518" y="3101185"/>
                  <a:ext cx="1958386" cy="1070626"/>
                </a:xfrm>
                <a:custGeom>
                  <a:avLst/>
                  <a:gdLst>
                    <a:gd name="connsiteX0" fmla="*/ 1621283 w 1958386"/>
                    <a:gd name="connsiteY0" fmla="*/ 0 h 1070626"/>
                    <a:gd name="connsiteX1" fmla="*/ 337104 w 1958386"/>
                    <a:gd name="connsiteY1" fmla="*/ 0 h 1070626"/>
                    <a:gd name="connsiteX2" fmla="*/ 279658 w 1958386"/>
                    <a:gd name="connsiteY2" fmla="*/ 33152 h 1070626"/>
                    <a:gd name="connsiteX3" fmla="*/ 8871 w 1958386"/>
                    <a:gd name="connsiteY3" fmla="*/ 502161 h 1070626"/>
                    <a:gd name="connsiteX4" fmla="*/ 8871 w 1958386"/>
                    <a:gd name="connsiteY4" fmla="*/ 568465 h 1070626"/>
                    <a:gd name="connsiteX5" fmla="*/ 279658 w 1958386"/>
                    <a:gd name="connsiteY5" fmla="*/ 1037475 h 1070626"/>
                    <a:gd name="connsiteX6" fmla="*/ 337104 w 1958386"/>
                    <a:gd name="connsiteY6" fmla="*/ 1070627 h 1070626"/>
                    <a:gd name="connsiteX7" fmla="*/ 1621283 w 1958386"/>
                    <a:gd name="connsiteY7" fmla="*/ 1070627 h 1070626"/>
                    <a:gd name="connsiteX8" fmla="*/ 1678729 w 1958386"/>
                    <a:gd name="connsiteY8" fmla="*/ 1037475 h 1070626"/>
                    <a:gd name="connsiteX9" fmla="*/ 1949516 w 1958386"/>
                    <a:gd name="connsiteY9" fmla="*/ 568465 h 1070626"/>
                    <a:gd name="connsiteX10" fmla="*/ 1949516 w 1958386"/>
                    <a:gd name="connsiteY10" fmla="*/ 502161 h 1070626"/>
                    <a:gd name="connsiteX11" fmla="*/ 1678729 w 1958386"/>
                    <a:gd name="connsiteY11" fmla="*/ 33152 h 1070626"/>
                    <a:gd name="connsiteX12" fmla="*/ 1621283 w 1958386"/>
                    <a:gd name="connsiteY12" fmla="*/ 0 h 1070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58386" h="1070626">
                      <a:moveTo>
                        <a:pt x="1621283" y="0"/>
                      </a:moveTo>
                      <a:lnTo>
                        <a:pt x="337104" y="0"/>
                      </a:lnTo>
                      <a:cubicBezTo>
                        <a:pt x="313393" y="0"/>
                        <a:pt x="291539" y="12624"/>
                        <a:pt x="279658" y="33152"/>
                      </a:cubicBezTo>
                      <a:lnTo>
                        <a:pt x="8871" y="502161"/>
                      </a:lnTo>
                      <a:cubicBezTo>
                        <a:pt x="-2957" y="522689"/>
                        <a:pt x="-2957" y="547938"/>
                        <a:pt x="8871" y="568465"/>
                      </a:cubicBezTo>
                      <a:lnTo>
                        <a:pt x="279658" y="1037475"/>
                      </a:lnTo>
                      <a:cubicBezTo>
                        <a:pt x="291486" y="1058002"/>
                        <a:pt x="313393" y="1070627"/>
                        <a:pt x="337104" y="1070627"/>
                      </a:cubicBezTo>
                      <a:lnTo>
                        <a:pt x="1621283" y="1070627"/>
                      </a:lnTo>
                      <a:cubicBezTo>
                        <a:pt x="1644993" y="1070627"/>
                        <a:pt x="1666848" y="1058002"/>
                        <a:pt x="1678729" y="1037475"/>
                      </a:cubicBezTo>
                      <a:lnTo>
                        <a:pt x="1949516" y="568465"/>
                      </a:lnTo>
                      <a:cubicBezTo>
                        <a:pt x="1961344" y="547938"/>
                        <a:pt x="1961344" y="522689"/>
                        <a:pt x="1949516" y="502161"/>
                      </a:cubicBezTo>
                      <a:lnTo>
                        <a:pt x="1678729" y="33152"/>
                      </a:lnTo>
                      <a:cubicBezTo>
                        <a:pt x="1666900" y="12624"/>
                        <a:pt x="1644993" y="0"/>
                        <a:pt x="1621283" y="0"/>
                      </a:cubicBezTo>
                      <a:close/>
                    </a:path>
                  </a:pathLst>
                </a:custGeom>
                <a:gradFill>
                  <a:gsLst>
                    <a:gs pos="32000">
                      <a:srgbClr val="FFFFFF"/>
                    </a:gs>
                    <a:gs pos="60000">
                      <a:srgbClr val="FCFCFC"/>
                    </a:gs>
                    <a:gs pos="76000">
                      <a:srgbClr val="F4F5F5"/>
                    </a:gs>
                    <a:gs pos="88000">
                      <a:srgbClr val="E7E8E9"/>
                    </a:gs>
                    <a:gs pos="98000">
                      <a:srgbClr val="D4D6D7"/>
                    </a:gs>
                    <a:gs pos="100000">
                      <a:srgbClr val="D0D3D4"/>
                    </a:gs>
                  </a:gsLst>
                  <a:lin ang="13938923" scaled="1"/>
                </a:gradFill>
                <a:ln w="0" cap="flat">
                  <a:noFill/>
                  <a:prstDash val="solid"/>
                  <a:miter/>
                </a:ln>
              </p:spPr>
              <p:txBody>
                <a:bodyPr rtlCol="0" anchor="ctr"/>
                <a:lstStyle/>
                <a:p>
                  <a:endParaRPr lang="en-IN"/>
                </a:p>
              </p:txBody>
            </p:sp>
          </p:grpSp>
        </p:grpSp>
        <p:sp>
          <p:nvSpPr>
            <p:cNvPr id="150" name="TextBox 149"/>
            <p:cNvSpPr txBox="1"/>
            <p:nvPr/>
          </p:nvSpPr>
          <p:spPr>
            <a:xfrm>
              <a:off x="5588603" y="3100333"/>
              <a:ext cx="1622111" cy="923330"/>
            </a:xfrm>
            <a:prstGeom prst="rect">
              <a:avLst/>
            </a:prstGeom>
            <a:noFill/>
          </p:spPr>
          <p:txBody>
            <a:bodyPr wrap="none" rtlCol="0">
              <a:spAutoFit/>
            </a:bodyPr>
            <a:lstStyle/>
            <a:p>
              <a:pPr algn="ctr"/>
              <a:r>
                <a:rPr lang="en-IN" b="1" dirty="0">
                  <a:solidFill>
                    <a:srgbClr val="0070C0"/>
                  </a:solidFill>
                </a:rPr>
                <a:t>Following</a:t>
              </a:r>
            </a:p>
            <a:p>
              <a:pPr algn="ctr"/>
              <a:r>
                <a:rPr lang="en-IN" b="1" dirty="0">
                  <a:solidFill>
                    <a:srgbClr val="0070C0"/>
                  </a:solidFill>
                </a:rPr>
                <a:t>biomarkers are</a:t>
              </a:r>
            </a:p>
            <a:p>
              <a:pPr algn="ctr"/>
              <a:r>
                <a:rPr lang="en-IN" b="1" dirty="0">
                  <a:solidFill>
                    <a:srgbClr val="0070C0"/>
                  </a:solidFill>
                </a:rPr>
                <a:t>being studied</a:t>
              </a:r>
            </a:p>
          </p:txBody>
        </p:sp>
      </p:grpSp>
      <p:sp>
        <p:nvSpPr>
          <p:cNvPr id="11" name="TextBox 10"/>
          <p:cNvSpPr txBox="1"/>
          <p:nvPr/>
        </p:nvSpPr>
        <p:spPr>
          <a:xfrm>
            <a:off x="1037531" y="4232931"/>
            <a:ext cx="2269129" cy="461665"/>
          </a:xfrm>
          <a:prstGeom prst="rect">
            <a:avLst/>
          </a:prstGeom>
          <a:noFill/>
        </p:spPr>
        <p:txBody>
          <a:bodyPr wrap="square" rtlCol="0">
            <a:spAutoFit/>
          </a:bodyPr>
          <a:lstStyle/>
          <a:p>
            <a:pPr algn="r"/>
            <a:r>
              <a:rPr lang="en-GB" sz="1200" dirty="0"/>
              <a:t>Artificial intelligence based sputum cytology</a:t>
            </a:r>
            <a:endParaRPr lang="en-IN" sz="1200" dirty="0"/>
          </a:p>
        </p:txBody>
      </p:sp>
      <p:sp>
        <p:nvSpPr>
          <p:cNvPr id="79" name="TextBox 78"/>
          <p:cNvSpPr txBox="1"/>
          <p:nvPr/>
        </p:nvSpPr>
        <p:spPr>
          <a:xfrm>
            <a:off x="440675" y="5451651"/>
            <a:ext cx="3383519" cy="461665"/>
          </a:xfrm>
          <a:prstGeom prst="rect">
            <a:avLst/>
          </a:prstGeom>
          <a:noFill/>
        </p:spPr>
        <p:txBody>
          <a:bodyPr wrap="square" rtlCol="0">
            <a:spAutoFit/>
          </a:bodyPr>
          <a:lstStyle/>
          <a:p>
            <a:pPr algn="r"/>
            <a:r>
              <a:rPr lang="en-GB" sz="1200" dirty="0"/>
              <a:t>Currently being utilized in patients with lung nodules to assist with lung cancer risk stratification</a:t>
            </a:r>
            <a:endParaRPr lang="en-IN" sz="1200" dirty="0"/>
          </a:p>
        </p:txBody>
      </p:sp>
    </p:spTree>
    <p:extLst>
      <p:ext uri="{BB962C8B-B14F-4D97-AF65-F5344CB8AC3E}">
        <p14:creationId xmlns:p14="http://schemas.microsoft.com/office/powerpoint/2010/main" val="435025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par>
                          <p:cTn id="8" fill="hold">
                            <p:stCondLst>
                              <p:cond delay="2000"/>
                            </p:stCondLst>
                            <p:childTnLst>
                              <p:par>
                                <p:cTn id="9" presetID="26" presetClass="emph" presetSubtype="0" fill="hold" nodeType="afterEffect">
                                  <p:stCondLst>
                                    <p:cond delay="0"/>
                                  </p:stCondLst>
                                  <p:childTnLst>
                                    <p:animEffect transition="out" filter="fade">
                                      <p:cBhvr>
                                        <p:cTn id="10" dur="500" tmFilter="0, 0; .2, .5; .8, .5; 1, 0"/>
                                        <p:tgtEl>
                                          <p:spTgt spid="2"/>
                                        </p:tgtEl>
                                      </p:cBhvr>
                                    </p:animEffect>
                                    <p:animScale>
                                      <p:cBhvr>
                                        <p:cTn id="11" dur="250" autoRev="1" fill="hold"/>
                                        <p:tgtEl>
                                          <p:spTgt spid="2"/>
                                        </p:tgtEl>
                                      </p:cBhvr>
                                      <p:by x="105000" y="105000"/>
                                    </p:animScale>
                                  </p:childTnLst>
                                </p:cTn>
                              </p:par>
                            </p:childTnLst>
                          </p:cTn>
                        </p:par>
                        <p:par>
                          <p:cTn id="12" fill="hold">
                            <p:stCondLst>
                              <p:cond delay="2500"/>
                            </p:stCondLst>
                            <p:childTnLst>
                              <p:par>
                                <p:cTn id="13" presetID="26" presetClass="emph" presetSubtype="0" fill="hold" nodeType="afterEffect">
                                  <p:stCondLst>
                                    <p:cond delay="0"/>
                                  </p:stCondLst>
                                  <p:childTnLst>
                                    <p:animEffect transition="out" filter="fade">
                                      <p:cBhvr>
                                        <p:cTn id="14" dur="500" tmFilter="0, 0; .2, .5; .8, .5; 1, 0"/>
                                        <p:tgtEl>
                                          <p:spTgt spid="3"/>
                                        </p:tgtEl>
                                      </p:cBhvr>
                                    </p:animEffect>
                                    <p:animScale>
                                      <p:cBhvr>
                                        <p:cTn id="15" dur="250" autoRev="1" fill="hold"/>
                                        <p:tgtEl>
                                          <p:spTgt spid="3"/>
                                        </p:tgtEl>
                                      </p:cBhvr>
                                      <p:by x="105000" y="105000"/>
                                    </p:animScale>
                                  </p:childTnLst>
                                </p:cTn>
                              </p:par>
                            </p:childTnLst>
                          </p:cTn>
                        </p:par>
                        <p:par>
                          <p:cTn id="16" fill="hold">
                            <p:stCondLst>
                              <p:cond delay="3000"/>
                            </p:stCondLst>
                            <p:childTnLst>
                              <p:par>
                                <p:cTn id="17" presetID="26" presetClass="emph" presetSubtype="0" fill="hold" nodeType="afterEffect">
                                  <p:stCondLst>
                                    <p:cond delay="0"/>
                                  </p:stCondLst>
                                  <p:childTnLst>
                                    <p:animEffect transition="out" filter="fade">
                                      <p:cBhvr>
                                        <p:cTn id="18" dur="500" tmFilter="0, 0; .2, .5; .8, .5; 1, 0"/>
                                        <p:tgtEl>
                                          <p:spTgt spid="4"/>
                                        </p:tgtEl>
                                      </p:cBhvr>
                                    </p:animEffect>
                                    <p:animScale>
                                      <p:cBhvr>
                                        <p:cTn id="19" dur="250" autoRev="1" fill="hold"/>
                                        <p:tgtEl>
                                          <p:spTgt spid="4"/>
                                        </p:tgtEl>
                                      </p:cBhvr>
                                      <p:by x="105000" y="105000"/>
                                    </p:animScale>
                                  </p:childTnLst>
                                </p:cTn>
                              </p:par>
                            </p:childTnLst>
                          </p:cTn>
                        </p:par>
                        <p:par>
                          <p:cTn id="20" fill="hold">
                            <p:stCondLst>
                              <p:cond delay="3500"/>
                            </p:stCondLst>
                            <p:childTnLst>
                              <p:par>
                                <p:cTn id="21" presetID="26" presetClass="emph" presetSubtype="0" fill="hold" nodeType="afterEffect">
                                  <p:stCondLst>
                                    <p:cond delay="0"/>
                                  </p:stCondLst>
                                  <p:childTnLst>
                                    <p:animEffect transition="out" filter="fade">
                                      <p:cBhvr>
                                        <p:cTn id="22" dur="500" tmFilter="0, 0; .2, .5; .8, .5; 1, 0"/>
                                        <p:tgtEl>
                                          <p:spTgt spid="5"/>
                                        </p:tgtEl>
                                      </p:cBhvr>
                                    </p:animEffect>
                                    <p:animScale>
                                      <p:cBhvr>
                                        <p:cTn id="23" dur="250" autoRev="1" fill="hold"/>
                                        <p:tgtEl>
                                          <p:spTgt spid="5"/>
                                        </p:tgtEl>
                                      </p:cBhvr>
                                      <p:by x="105000" y="105000"/>
                                    </p:animScale>
                                  </p:childTnLst>
                                </p:cTn>
                              </p:par>
                            </p:childTnLst>
                          </p:cTn>
                        </p:par>
                        <p:par>
                          <p:cTn id="24" fill="hold">
                            <p:stCondLst>
                              <p:cond delay="4000"/>
                            </p:stCondLst>
                            <p:childTnLst>
                              <p:par>
                                <p:cTn id="25" presetID="26" presetClass="emph" presetSubtype="0" fill="hold" nodeType="afterEffect">
                                  <p:stCondLst>
                                    <p:cond delay="0"/>
                                  </p:stCondLst>
                                  <p:childTnLst>
                                    <p:animEffect transition="out" filter="fade">
                                      <p:cBhvr>
                                        <p:cTn id="26" dur="500" tmFilter="0, 0; .2, .5; .8, .5; 1, 0"/>
                                        <p:tgtEl>
                                          <p:spTgt spid="6"/>
                                        </p:tgtEl>
                                      </p:cBhvr>
                                    </p:animEffect>
                                    <p:animScale>
                                      <p:cBhvr>
                                        <p:cTn id="27" dur="250" autoRev="1" fill="hold"/>
                                        <p:tgtEl>
                                          <p:spTgt spid="6"/>
                                        </p:tgtEl>
                                      </p:cBhvr>
                                      <p:by x="105000" y="105000"/>
                                    </p:animScale>
                                  </p:childTnLst>
                                </p:cTn>
                              </p:par>
                            </p:childTnLst>
                          </p:cTn>
                        </p:par>
                        <p:par>
                          <p:cTn id="28" fill="hold">
                            <p:stCondLst>
                              <p:cond delay="4500"/>
                            </p:stCondLst>
                            <p:childTnLst>
                              <p:par>
                                <p:cTn id="29" presetID="26" presetClass="emph" presetSubtype="0" fill="hold" nodeType="afterEffect">
                                  <p:stCondLst>
                                    <p:cond delay="0"/>
                                  </p:stCondLst>
                                  <p:childTnLst>
                                    <p:animEffect transition="out" filter="fade">
                                      <p:cBhvr>
                                        <p:cTn id="30" dur="500" tmFilter="0, 0; .2, .5; .8, .5; 1, 0"/>
                                        <p:tgtEl>
                                          <p:spTgt spid="7"/>
                                        </p:tgtEl>
                                      </p:cBhvr>
                                    </p:animEffect>
                                    <p:animScale>
                                      <p:cBhvr>
                                        <p:cTn id="31" dur="250" autoRev="1" fill="hold"/>
                                        <p:tgtEl>
                                          <p:spTgt spid="7"/>
                                        </p:tgtEl>
                                      </p:cBhvr>
                                      <p:by x="105000" y="105000"/>
                                    </p:animScale>
                                  </p:childTnLst>
                                </p:cTn>
                              </p:par>
                            </p:childTnLst>
                          </p:cTn>
                        </p:par>
                        <p:par>
                          <p:cTn id="32" fill="hold">
                            <p:stCondLst>
                              <p:cond delay="5000"/>
                            </p:stCondLst>
                            <p:childTnLst>
                              <p:par>
                                <p:cTn id="33" presetID="26" presetClass="emph" presetSubtype="0" fill="hold" nodeType="afterEffect">
                                  <p:stCondLst>
                                    <p:cond delay="0"/>
                                  </p:stCondLst>
                                  <p:childTnLst>
                                    <p:animEffect transition="out" filter="fade">
                                      <p:cBhvr>
                                        <p:cTn id="34" dur="500" tmFilter="0, 0; .2, .5; .8, .5; 1, 0"/>
                                        <p:tgtEl>
                                          <p:spTgt spid="8"/>
                                        </p:tgtEl>
                                      </p:cBhvr>
                                    </p:animEffect>
                                    <p:animScale>
                                      <p:cBhvr>
                                        <p:cTn id="35" dur="250" autoRev="1" fill="hold"/>
                                        <p:tgtEl>
                                          <p:spTgt spid="8"/>
                                        </p:tgtEl>
                                      </p:cBhvr>
                                      <p:by x="105000" y="105000"/>
                                    </p:animScale>
                                  </p:childTnLst>
                                </p:cTn>
                              </p:par>
                            </p:childTnLst>
                          </p:cTn>
                        </p:par>
                        <p:par>
                          <p:cTn id="36" fill="hold">
                            <p:stCondLst>
                              <p:cond delay="5500"/>
                            </p:stCondLst>
                            <p:childTnLst>
                              <p:par>
                                <p:cTn id="37" presetID="26" presetClass="emph" presetSubtype="0" fill="hold" nodeType="afterEffect">
                                  <p:stCondLst>
                                    <p:cond delay="0"/>
                                  </p:stCondLst>
                                  <p:childTnLst>
                                    <p:animEffect transition="out" filter="fade">
                                      <p:cBhvr>
                                        <p:cTn id="38" dur="500" tmFilter="0, 0; .2, .5; .8, .5; 1, 0"/>
                                        <p:tgtEl>
                                          <p:spTgt spid="9"/>
                                        </p:tgtEl>
                                      </p:cBhvr>
                                    </p:animEffect>
                                    <p:animScale>
                                      <p:cBhvr>
                                        <p:cTn id="39" dur="25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0" y="0"/>
            <a:ext cx="12192000" cy="101703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TextBox 20"/>
          <p:cNvSpPr txBox="1"/>
          <p:nvPr/>
        </p:nvSpPr>
        <p:spPr>
          <a:xfrm>
            <a:off x="1342867" y="254973"/>
            <a:ext cx="9658297" cy="461665"/>
          </a:xfrm>
          <a:prstGeom prst="rect">
            <a:avLst/>
          </a:prstGeom>
          <a:noFill/>
        </p:spPr>
        <p:txBody>
          <a:bodyPr wrap="square" rtlCol="0">
            <a:spAutoFit/>
          </a:bodyPr>
          <a:lstStyle/>
          <a:p>
            <a:pPr algn="ctr"/>
            <a:r>
              <a:rPr lang="en-IN" sz="2400" b="1" dirty="0">
                <a:solidFill>
                  <a:schemeClr val="bg1"/>
                </a:solidFill>
              </a:rPr>
              <a:t>Summary of Screening Recommendations </a:t>
            </a:r>
            <a:r>
              <a:rPr lang="en-IN" sz="2400" b="1" baseline="30000" dirty="0">
                <a:solidFill>
                  <a:schemeClr val="bg1"/>
                </a:solidFill>
              </a:rPr>
              <a:t>1</a:t>
            </a:r>
            <a:endParaRPr lang="en-IN" baseline="30000" dirty="0">
              <a:solidFill>
                <a:schemeClr val="bg1"/>
              </a:solidFill>
            </a:endParaRPr>
          </a:p>
        </p:txBody>
      </p:sp>
      <p:sp>
        <p:nvSpPr>
          <p:cNvPr id="22" name="TextBox 21"/>
          <p:cNvSpPr txBox="1"/>
          <p:nvPr/>
        </p:nvSpPr>
        <p:spPr>
          <a:xfrm>
            <a:off x="491353" y="6094974"/>
            <a:ext cx="11209293" cy="553998"/>
          </a:xfrm>
          <a:prstGeom prst="rect">
            <a:avLst/>
          </a:prstGeom>
          <a:noFill/>
        </p:spPr>
        <p:txBody>
          <a:bodyPr wrap="square" rtlCol="0">
            <a:spAutoFit/>
          </a:bodyPr>
          <a:lstStyle/>
          <a:p>
            <a:r>
              <a:rPr lang="en-IN" sz="1000" dirty="0"/>
              <a:t>CXR: Chest X-ray; CT: Computed tomography; LDCT: </a:t>
            </a:r>
            <a:r>
              <a:rPr lang="en-GB" sz="1000" dirty="0"/>
              <a:t>Low dose CT scan; </a:t>
            </a:r>
            <a:endParaRPr lang="en-IN" sz="1000" dirty="0"/>
          </a:p>
          <a:p>
            <a:r>
              <a:rPr lang="en-IN" sz="1000" dirty="0"/>
              <a:t>1. </a:t>
            </a:r>
            <a:r>
              <a:rPr lang="en-IN" sz="1000" dirty="0" err="1"/>
              <a:t>Detterbeck</a:t>
            </a:r>
            <a:r>
              <a:rPr lang="en-IN" sz="1000" dirty="0"/>
              <a:t> FC, </a:t>
            </a:r>
            <a:r>
              <a:rPr lang="en-IN" sz="1000" dirty="0" err="1"/>
              <a:t>Mazzone</a:t>
            </a:r>
            <a:r>
              <a:rPr lang="en-IN" sz="1000" dirty="0"/>
              <a:t> PJ, </a:t>
            </a:r>
            <a:r>
              <a:rPr lang="en-IN" sz="1000" dirty="0" err="1"/>
              <a:t>Naidich</a:t>
            </a:r>
            <a:r>
              <a:rPr lang="en-IN" sz="1000" dirty="0"/>
              <a:t> DP, Bach PB. Screening for lung cancer: Diagnosis and management of lung cancer, 3rd </a:t>
            </a:r>
            <a:r>
              <a:rPr lang="en-IN" sz="1000" dirty="0" err="1"/>
              <a:t>ed</a:t>
            </a:r>
            <a:r>
              <a:rPr lang="en-IN" sz="1000" dirty="0"/>
              <a:t>: American College of Chest Physicians evidence-based clinical practice guidelines. Chest. 2013 May;143(5 </a:t>
            </a:r>
            <a:r>
              <a:rPr lang="en-IN" sz="1000" dirty="0" err="1"/>
              <a:t>Suppl</a:t>
            </a:r>
            <a:r>
              <a:rPr lang="en-IN" sz="1000" dirty="0"/>
              <a:t>):e78S-e92S. </a:t>
            </a:r>
            <a:r>
              <a:rPr lang="en-IN" sz="1000" dirty="0" err="1"/>
              <a:t>doi</a:t>
            </a:r>
            <a:r>
              <a:rPr lang="en-IN" sz="1000" dirty="0"/>
              <a:t>: 10.1378/chest.12-2350. PMID: 23649455; PMCID: PMC3749713.</a:t>
            </a:r>
          </a:p>
        </p:txBody>
      </p:sp>
      <p:sp>
        <p:nvSpPr>
          <p:cNvPr id="34" name="TextBox 33">
            <a:extLst>
              <a:ext uri="{FF2B5EF4-FFF2-40B4-BE49-F238E27FC236}">
                <a16:creationId xmlns:a16="http://schemas.microsoft.com/office/drawing/2014/main" id="{5B2CA301-C29B-17C0-CE63-C0D60E2B736F}"/>
              </a:ext>
            </a:extLst>
          </p:cNvPr>
          <p:cNvSpPr txBox="1"/>
          <p:nvPr/>
        </p:nvSpPr>
        <p:spPr>
          <a:xfrm>
            <a:off x="1379118" y="1669113"/>
            <a:ext cx="3997881" cy="1077218"/>
          </a:xfrm>
          <a:prstGeom prst="rect">
            <a:avLst/>
          </a:prstGeom>
          <a:noFill/>
        </p:spPr>
        <p:txBody>
          <a:bodyPr wrap="square" rtlCol="0">
            <a:spAutoFit/>
          </a:bodyPr>
          <a:lstStyle/>
          <a:p>
            <a:r>
              <a:rPr lang="en-IN" sz="1600" dirty="0"/>
              <a:t>In patients at risk for developing lung cancer, screening for lung cancer with chest radiograph (CXR) once or at regular intervals is not recommended (Grade 1 A)</a:t>
            </a:r>
          </a:p>
        </p:txBody>
      </p:sp>
      <p:sp>
        <p:nvSpPr>
          <p:cNvPr id="35" name="TextBox 34">
            <a:extLst>
              <a:ext uri="{FF2B5EF4-FFF2-40B4-BE49-F238E27FC236}">
                <a16:creationId xmlns:a16="http://schemas.microsoft.com/office/drawing/2014/main" id="{35D07D93-4459-ED82-9FFA-4FA62DF342FD}"/>
              </a:ext>
            </a:extLst>
          </p:cNvPr>
          <p:cNvSpPr txBox="1"/>
          <p:nvPr/>
        </p:nvSpPr>
        <p:spPr>
          <a:xfrm>
            <a:off x="1379119" y="3455014"/>
            <a:ext cx="4361420" cy="2308324"/>
          </a:xfrm>
          <a:prstGeom prst="rect">
            <a:avLst/>
          </a:prstGeom>
          <a:noFill/>
        </p:spPr>
        <p:txBody>
          <a:bodyPr wrap="square" rtlCol="0">
            <a:spAutoFit/>
          </a:bodyPr>
          <a:lstStyle/>
          <a:p>
            <a:r>
              <a:rPr lang="en-IN" sz="1600" dirty="0"/>
              <a:t>For smokers and former smokers who are age 55 to 74 and who have smoked for 30 pack-years or more and either continue to smoke or have quit within the past 15 years, we suggest that annual screening with low-dose CT (LDCT) should be offered over both annual screening with CXR or no screening, but only in settings that can deliver the comprehensive care provided to National Lung Screening Trial participants (Grade 2B)</a:t>
            </a:r>
          </a:p>
        </p:txBody>
      </p:sp>
      <p:sp>
        <p:nvSpPr>
          <p:cNvPr id="36" name="TextBox 35">
            <a:extLst>
              <a:ext uri="{FF2B5EF4-FFF2-40B4-BE49-F238E27FC236}">
                <a16:creationId xmlns:a16="http://schemas.microsoft.com/office/drawing/2014/main" id="{C64CB89D-5601-2F40-FAD6-C017BE9CF63D}"/>
              </a:ext>
            </a:extLst>
          </p:cNvPr>
          <p:cNvSpPr txBox="1"/>
          <p:nvPr/>
        </p:nvSpPr>
        <p:spPr>
          <a:xfrm>
            <a:off x="7062379" y="1699956"/>
            <a:ext cx="3834036" cy="1077218"/>
          </a:xfrm>
          <a:prstGeom prst="rect">
            <a:avLst/>
          </a:prstGeom>
          <a:noFill/>
        </p:spPr>
        <p:txBody>
          <a:bodyPr wrap="square" rtlCol="0">
            <a:spAutoFit/>
          </a:bodyPr>
          <a:lstStyle/>
          <a:p>
            <a:r>
              <a:rPr lang="en-IN" sz="1600" dirty="0"/>
              <a:t>In patients at risk for developing lung cancer, screening for lung cancer with sputum cytology at regular intervals is not suggested (Grade 2A)</a:t>
            </a:r>
          </a:p>
        </p:txBody>
      </p:sp>
      <p:sp>
        <p:nvSpPr>
          <p:cNvPr id="37" name="TextBox 36">
            <a:extLst>
              <a:ext uri="{FF2B5EF4-FFF2-40B4-BE49-F238E27FC236}">
                <a16:creationId xmlns:a16="http://schemas.microsoft.com/office/drawing/2014/main" id="{72F90615-47C9-5802-7307-559DF91C8AE1}"/>
              </a:ext>
            </a:extLst>
          </p:cNvPr>
          <p:cNvSpPr txBox="1"/>
          <p:nvPr/>
        </p:nvSpPr>
        <p:spPr>
          <a:xfrm>
            <a:off x="7062379" y="3514793"/>
            <a:ext cx="4638267" cy="2062103"/>
          </a:xfrm>
          <a:prstGeom prst="rect">
            <a:avLst/>
          </a:prstGeom>
          <a:noFill/>
        </p:spPr>
        <p:txBody>
          <a:bodyPr wrap="square" rtlCol="0">
            <a:spAutoFit/>
          </a:bodyPr>
          <a:lstStyle/>
          <a:p>
            <a:r>
              <a:rPr lang="en-IN" sz="1600" dirty="0"/>
              <a:t>For individuals who have accumulated fewer than 30 pack-years of smoking or are either younger than age 55 or older than 74, or individuals who quit smoking more than 15 years ago, and for individuals with severe comorbidities that would preclude potentially curative treatment and/or limit life expectancy, we suggest that CT screening should not be performed (Grade 2C)</a:t>
            </a: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152" y="1463731"/>
            <a:ext cx="3733800" cy="771525"/>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0539" y="1459397"/>
            <a:ext cx="3733800" cy="771525"/>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651" y="3252061"/>
            <a:ext cx="3733800" cy="771525"/>
          </a:xfrm>
          <a:prstGeom prst="rect">
            <a:avLst/>
          </a:prstGeom>
        </p:spPr>
      </p:pic>
      <p:pic>
        <p:nvPicPr>
          <p:cNvPr id="46" name="Picture 4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40539" y="3301641"/>
            <a:ext cx="3733800" cy="771525"/>
          </a:xfrm>
          <a:prstGeom prst="rect">
            <a:avLst/>
          </a:prstGeom>
        </p:spPr>
      </p:pic>
      <p:sp>
        <p:nvSpPr>
          <p:cNvPr id="2" name="TextBox 1"/>
          <p:cNvSpPr txBox="1"/>
          <p:nvPr/>
        </p:nvSpPr>
        <p:spPr>
          <a:xfrm>
            <a:off x="491353" y="5786948"/>
            <a:ext cx="3650358" cy="261610"/>
          </a:xfrm>
          <a:prstGeom prst="rect">
            <a:avLst/>
          </a:prstGeom>
          <a:noFill/>
        </p:spPr>
        <p:txBody>
          <a:bodyPr wrap="none" rtlCol="0">
            <a:spAutoFit/>
          </a:bodyPr>
          <a:lstStyle/>
          <a:p>
            <a:r>
              <a:rPr lang="en-GB" sz="1100" i="1" dirty="0"/>
              <a:t>* The information provided is not based on Indian guidelines.</a:t>
            </a:r>
            <a:endParaRPr lang="en-IN" sz="1100" i="1" dirty="0"/>
          </a:p>
        </p:txBody>
      </p:sp>
    </p:spTree>
    <p:extLst>
      <p:ext uri="{BB962C8B-B14F-4D97-AF65-F5344CB8AC3E}">
        <p14:creationId xmlns:p14="http://schemas.microsoft.com/office/powerpoint/2010/main" val="382651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0" y="0"/>
            <a:ext cx="12192000" cy="101703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Rectangle 41"/>
          <p:cNvSpPr/>
          <p:nvPr/>
        </p:nvSpPr>
        <p:spPr>
          <a:xfrm>
            <a:off x="0" y="0"/>
            <a:ext cx="12192000" cy="101703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TextBox 42"/>
          <p:cNvSpPr txBox="1"/>
          <p:nvPr/>
        </p:nvSpPr>
        <p:spPr>
          <a:xfrm>
            <a:off x="1257759" y="277685"/>
            <a:ext cx="9658297" cy="461665"/>
          </a:xfrm>
          <a:prstGeom prst="rect">
            <a:avLst/>
          </a:prstGeom>
          <a:noFill/>
        </p:spPr>
        <p:txBody>
          <a:bodyPr wrap="square" rtlCol="0">
            <a:spAutoFit/>
          </a:bodyPr>
          <a:lstStyle/>
          <a:p>
            <a:pPr algn="ctr"/>
            <a:r>
              <a:rPr lang="en-IN" sz="2400" b="1" dirty="0">
                <a:solidFill>
                  <a:schemeClr val="bg1"/>
                </a:solidFill>
              </a:rPr>
              <a:t>Summary of Screening Recommendations </a:t>
            </a:r>
            <a:r>
              <a:rPr lang="en-IN" sz="2400" b="1" baseline="30000" dirty="0">
                <a:solidFill>
                  <a:schemeClr val="bg1"/>
                </a:solidFill>
              </a:rPr>
              <a:t>1</a:t>
            </a:r>
            <a:endParaRPr lang="en-IN" baseline="30000" dirty="0">
              <a:solidFill>
                <a:schemeClr val="bg1"/>
              </a:solidFill>
            </a:endParaRPr>
          </a:p>
        </p:txBody>
      </p:sp>
      <p:sp>
        <p:nvSpPr>
          <p:cNvPr id="44" name="TextBox 43"/>
          <p:cNvSpPr txBox="1"/>
          <p:nvPr/>
        </p:nvSpPr>
        <p:spPr>
          <a:xfrm>
            <a:off x="509045" y="6129941"/>
            <a:ext cx="11209293" cy="553998"/>
          </a:xfrm>
          <a:prstGeom prst="rect">
            <a:avLst/>
          </a:prstGeom>
          <a:noFill/>
        </p:spPr>
        <p:txBody>
          <a:bodyPr wrap="square" rtlCol="0">
            <a:spAutoFit/>
          </a:bodyPr>
          <a:lstStyle/>
          <a:p>
            <a:r>
              <a:rPr lang="en-IN" sz="1000" dirty="0"/>
              <a:t>LDCT: </a:t>
            </a:r>
            <a:r>
              <a:rPr lang="en-GB" sz="1000" dirty="0"/>
              <a:t>Low dose CT scan; </a:t>
            </a:r>
            <a:endParaRPr lang="en-IN" sz="1000" dirty="0"/>
          </a:p>
          <a:p>
            <a:r>
              <a:rPr lang="en-IN" sz="1000" dirty="0"/>
              <a:t>1. </a:t>
            </a:r>
            <a:r>
              <a:rPr lang="en-IN" sz="1000" dirty="0" err="1"/>
              <a:t>Detterbeck</a:t>
            </a:r>
            <a:r>
              <a:rPr lang="en-IN" sz="1000" dirty="0"/>
              <a:t> FC, </a:t>
            </a:r>
            <a:r>
              <a:rPr lang="en-IN" sz="1000" dirty="0" err="1"/>
              <a:t>Mazzone</a:t>
            </a:r>
            <a:r>
              <a:rPr lang="en-IN" sz="1000" dirty="0"/>
              <a:t> PJ, </a:t>
            </a:r>
            <a:r>
              <a:rPr lang="en-IN" sz="1000" dirty="0" err="1"/>
              <a:t>Naidich</a:t>
            </a:r>
            <a:r>
              <a:rPr lang="en-IN" sz="1000" dirty="0"/>
              <a:t> DP, Bach PB. Screening for lung cancer: Diagnosis and management of lung cancer, 3rd </a:t>
            </a:r>
            <a:r>
              <a:rPr lang="en-IN" sz="1000" dirty="0" err="1"/>
              <a:t>ed</a:t>
            </a:r>
            <a:r>
              <a:rPr lang="en-IN" sz="1000" dirty="0"/>
              <a:t>: American College of Chest Physicians evidence-based clinical practice guidelines. Chest. 2013 May;143(5 </a:t>
            </a:r>
            <a:r>
              <a:rPr lang="en-IN" sz="1000" dirty="0" err="1"/>
              <a:t>Suppl</a:t>
            </a:r>
            <a:r>
              <a:rPr lang="en-IN" sz="1000" dirty="0"/>
              <a:t>):e78S-e92S. </a:t>
            </a:r>
            <a:r>
              <a:rPr lang="en-IN" sz="1000" dirty="0" err="1"/>
              <a:t>doi</a:t>
            </a:r>
            <a:r>
              <a:rPr lang="en-IN" sz="1000" dirty="0"/>
              <a:t>: 10.1378/chest.12-2350. PMID: 23649455; PMCID: PMC3749713.</a:t>
            </a:r>
          </a:p>
        </p:txBody>
      </p:sp>
      <p:sp>
        <p:nvSpPr>
          <p:cNvPr id="46" name="Rounded Rectangle 45"/>
          <p:cNvSpPr/>
          <p:nvPr/>
        </p:nvSpPr>
        <p:spPr>
          <a:xfrm>
            <a:off x="627962" y="1428418"/>
            <a:ext cx="8317734" cy="4391371"/>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rgbClr val="0070C0"/>
                </a:solidFill>
              </a:rPr>
              <a:t>`</a:t>
            </a:r>
          </a:p>
        </p:txBody>
      </p:sp>
      <p:sp>
        <p:nvSpPr>
          <p:cNvPr id="47" name="Rectangle 46"/>
          <p:cNvSpPr/>
          <p:nvPr/>
        </p:nvSpPr>
        <p:spPr>
          <a:xfrm>
            <a:off x="1257759" y="2192942"/>
            <a:ext cx="6553201" cy="2862322"/>
          </a:xfrm>
          <a:prstGeom prst="rect">
            <a:avLst/>
          </a:prstGeom>
        </p:spPr>
        <p:txBody>
          <a:bodyPr wrap="square">
            <a:spAutoFit/>
          </a:bodyPr>
          <a:lstStyle/>
          <a:p>
            <a:r>
              <a:rPr lang="en-IN" sz="2000" dirty="0">
                <a:solidFill>
                  <a:schemeClr val="bg1"/>
                </a:solidFill>
              </a:rPr>
              <a:t>Screening for lung cancer involves a complex interplay of patient selection, counselling, risk modification, an organized process for screening and scan interpretation, and judgment to minimize further testing to only those instances in which it is necessary. </a:t>
            </a:r>
            <a:r>
              <a:rPr lang="en-IN" sz="2000" baseline="30000" dirty="0">
                <a:solidFill>
                  <a:schemeClr val="bg1"/>
                </a:solidFill>
              </a:rPr>
              <a:t>1</a:t>
            </a:r>
          </a:p>
          <a:p>
            <a:endParaRPr lang="en-IN" sz="2000" dirty="0">
              <a:solidFill>
                <a:schemeClr val="bg1"/>
              </a:solidFill>
            </a:endParaRPr>
          </a:p>
          <a:p>
            <a:r>
              <a:rPr lang="en-IN" sz="2000" dirty="0">
                <a:solidFill>
                  <a:schemeClr val="bg1"/>
                </a:solidFill>
              </a:rPr>
              <a:t>With attention to detail and ongoing refinement of the process, LDCT screening for lung cancer has the potential to have a major impact on the reduction of cancer deaths.</a:t>
            </a:r>
            <a:r>
              <a:rPr lang="en-IN" sz="2000" baseline="30000" dirty="0">
                <a:solidFill>
                  <a:schemeClr val="bg1"/>
                </a:solidFill>
              </a:rPr>
              <a:t>1</a:t>
            </a:r>
            <a:endParaRPr lang="en-IN" sz="2000" dirty="0">
              <a:solidFill>
                <a:schemeClr val="bg1"/>
              </a:solidFill>
            </a:endParaRPr>
          </a:p>
        </p:txBody>
      </p:sp>
      <p:pic>
        <p:nvPicPr>
          <p:cNvPr id="48" name="Graphic 5">
            <a:extLst>
              <a:ext uri="{FF2B5EF4-FFF2-40B4-BE49-F238E27FC236}">
                <a16:creationId xmlns:a16="http://schemas.microsoft.com/office/drawing/2014/main" id="{63D724DF-5C94-9618-1F0C-C14599C29C6D}"/>
              </a:ext>
            </a:extLst>
          </p:cNvPr>
          <p:cNvPicPr>
            <a:picLocks noChangeAspect="1"/>
          </p:cNvPicPr>
          <p:nvPr/>
        </p:nvPicPr>
        <p:blipFill>
          <a:blip r:embed="rId2"/>
          <a:stretch>
            <a:fillRect/>
          </a:stretch>
        </p:blipFill>
        <p:spPr>
          <a:xfrm>
            <a:off x="7949293" y="2514884"/>
            <a:ext cx="3509688" cy="3522268"/>
          </a:xfrm>
          <a:prstGeom prst="rect">
            <a:avLst/>
          </a:prstGeom>
        </p:spPr>
      </p:pic>
      <p:sp>
        <p:nvSpPr>
          <p:cNvPr id="9" name="TextBox 8"/>
          <p:cNvSpPr txBox="1"/>
          <p:nvPr/>
        </p:nvSpPr>
        <p:spPr>
          <a:xfrm>
            <a:off x="480336" y="5880120"/>
            <a:ext cx="3650358" cy="261610"/>
          </a:xfrm>
          <a:prstGeom prst="rect">
            <a:avLst/>
          </a:prstGeom>
          <a:noFill/>
        </p:spPr>
        <p:txBody>
          <a:bodyPr wrap="none" rtlCol="0">
            <a:spAutoFit/>
          </a:bodyPr>
          <a:lstStyle/>
          <a:p>
            <a:r>
              <a:rPr lang="en-GB" sz="1100" i="1" dirty="0"/>
              <a:t>* The information provided is not based on Indian guidelines.</a:t>
            </a:r>
            <a:endParaRPr lang="en-IN" sz="1100" i="1" dirty="0"/>
          </a:p>
        </p:txBody>
      </p:sp>
    </p:spTree>
    <p:extLst>
      <p:ext uri="{BB962C8B-B14F-4D97-AF65-F5344CB8AC3E}">
        <p14:creationId xmlns:p14="http://schemas.microsoft.com/office/powerpoint/2010/main" val="2458830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85590" y="330506"/>
            <a:ext cx="6010941" cy="584775"/>
          </a:xfrm>
          <a:prstGeom prst="rect">
            <a:avLst/>
          </a:prstGeom>
          <a:noFill/>
        </p:spPr>
        <p:txBody>
          <a:bodyPr wrap="none" rtlCol="0">
            <a:spAutoFit/>
          </a:bodyPr>
          <a:lstStyle/>
          <a:p>
            <a:r>
              <a:rPr lang="en-US" sz="3200" b="1" dirty="0">
                <a:solidFill>
                  <a:srgbClr val="0070C0"/>
                </a:solidFill>
              </a:rPr>
              <a:t>Signs / Symptoms of Lung Cancer</a:t>
            </a:r>
            <a:endParaRPr lang="en-IN" sz="3200" b="1" dirty="0">
              <a:solidFill>
                <a:srgbClr val="0070C0"/>
              </a:solidFill>
            </a:endParaRPr>
          </a:p>
        </p:txBody>
      </p:sp>
      <p:sp>
        <p:nvSpPr>
          <p:cNvPr id="8" name="Rounded Rectangle 7"/>
          <p:cNvSpPr/>
          <p:nvPr/>
        </p:nvSpPr>
        <p:spPr>
          <a:xfrm>
            <a:off x="510639" y="915281"/>
            <a:ext cx="855452" cy="45719"/>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p:cNvSpPr txBox="1"/>
          <p:nvPr/>
        </p:nvSpPr>
        <p:spPr>
          <a:xfrm>
            <a:off x="510639" y="1412663"/>
            <a:ext cx="5008812" cy="4062651"/>
          </a:xfrm>
          <a:prstGeom prst="rect">
            <a:avLst/>
          </a:prstGeom>
          <a:noFill/>
        </p:spPr>
        <p:txBody>
          <a:bodyPr wrap="square" rtlCol="0">
            <a:spAutoFit/>
          </a:bodyPr>
          <a:lstStyle/>
          <a:p>
            <a:pPr marL="342900" indent="-342900">
              <a:buFont typeface="+mj-lt"/>
              <a:buAutoNum type="arabicPeriod"/>
            </a:pPr>
            <a:r>
              <a:rPr lang="en-IN" dirty="0"/>
              <a:t>The earliest stage of lung cancer is often not associated with any symptoms.</a:t>
            </a:r>
            <a:r>
              <a:rPr lang="en-IN" baseline="30000" dirty="0"/>
              <a:t>1</a:t>
            </a:r>
          </a:p>
          <a:p>
            <a:pPr marL="342900" indent="-342900">
              <a:buFont typeface="+mj-lt"/>
              <a:buAutoNum type="arabicPeriod"/>
            </a:pPr>
            <a:endParaRPr lang="en-IN" dirty="0"/>
          </a:p>
          <a:p>
            <a:pPr marL="342900" indent="-342900">
              <a:buFont typeface="+mj-lt"/>
              <a:buAutoNum type="arabicPeriod"/>
            </a:pPr>
            <a:r>
              <a:rPr lang="en-IN" dirty="0"/>
              <a:t>The most common symptoms associated with lung cancer tend to be both common in benign presentations in the community and particularly amongst smokers.</a:t>
            </a:r>
            <a:r>
              <a:rPr lang="en-IN" baseline="30000" dirty="0"/>
              <a:t>1</a:t>
            </a:r>
          </a:p>
          <a:p>
            <a:pPr marL="342900" indent="-342900">
              <a:buFont typeface="+mj-lt"/>
              <a:buAutoNum type="arabicPeriod"/>
            </a:pPr>
            <a:endParaRPr lang="en-IN" baseline="30000" dirty="0"/>
          </a:p>
          <a:p>
            <a:pPr marL="342900" indent="-342900">
              <a:buFont typeface="+mj-lt"/>
              <a:buAutoNum type="arabicPeriod"/>
            </a:pPr>
            <a:r>
              <a:rPr lang="en-IN" dirty="0"/>
              <a:t>Therefore, the discriminative utility of most of these symptoms in isolation is low.</a:t>
            </a:r>
            <a:r>
              <a:rPr lang="en-IN" baseline="30000" dirty="0"/>
              <a:t>1</a:t>
            </a:r>
          </a:p>
          <a:p>
            <a:pPr marL="342900" indent="-342900">
              <a:buFont typeface="+mj-lt"/>
              <a:buAutoNum type="arabicPeriod"/>
            </a:pPr>
            <a:endParaRPr lang="en-IN" baseline="30000" dirty="0"/>
          </a:p>
          <a:p>
            <a:pPr marL="342900" indent="-342900">
              <a:buFont typeface="+mj-lt"/>
              <a:buAutoNum type="arabicPeriod"/>
            </a:pPr>
            <a:r>
              <a:rPr lang="en-IN" dirty="0"/>
              <a:t>Positive predictive values (PPVs) for different symptoms of lung cancer, both alone and in combination, have been determined from a case–control study and is presented below.</a:t>
            </a:r>
            <a:r>
              <a:rPr lang="en-IN" baseline="30000" dirty="0"/>
              <a:t>1</a:t>
            </a:r>
            <a:endParaRPr lang="en-IN" dirty="0"/>
          </a:p>
        </p:txBody>
      </p:sp>
      <p:sp>
        <p:nvSpPr>
          <p:cNvPr id="22" name="Rectangle 21"/>
          <p:cNvSpPr/>
          <p:nvPr/>
        </p:nvSpPr>
        <p:spPr>
          <a:xfrm>
            <a:off x="510639" y="6145914"/>
            <a:ext cx="10935885" cy="553998"/>
          </a:xfrm>
          <a:prstGeom prst="rect">
            <a:avLst/>
          </a:prstGeom>
        </p:spPr>
        <p:txBody>
          <a:bodyPr wrap="square">
            <a:spAutoFit/>
          </a:bodyPr>
          <a:lstStyle/>
          <a:p>
            <a:r>
              <a:rPr lang="en-IN" sz="1000" dirty="0"/>
              <a:t>PPVs: Positive predictive values</a:t>
            </a:r>
          </a:p>
          <a:p>
            <a:r>
              <a:rPr lang="en-IN" sz="1000" dirty="0"/>
              <a:t>1. Bradley SH, Kennedy MPT, Neal RD. Recognising Lung Cancer in Primary Care. </a:t>
            </a:r>
            <a:r>
              <a:rPr lang="en-IN" sz="1000" dirty="0" err="1"/>
              <a:t>Adv</a:t>
            </a:r>
            <a:r>
              <a:rPr lang="en-IN" sz="1000" dirty="0"/>
              <a:t> </a:t>
            </a:r>
            <a:r>
              <a:rPr lang="en-IN" sz="1000" dirty="0" err="1"/>
              <a:t>Ther</a:t>
            </a:r>
            <a:r>
              <a:rPr lang="en-IN" sz="1000" dirty="0"/>
              <a:t>. 2019 Jan;36(1):19-30. </a:t>
            </a:r>
            <a:r>
              <a:rPr lang="en-IN" sz="1000" dirty="0" err="1"/>
              <a:t>doi</a:t>
            </a:r>
            <a:r>
              <a:rPr lang="en-IN" sz="1000" dirty="0"/>
              <a:t>: 10.1007/s12325-018-0843-5. </a:t>
            </a:r>
            <a:r>
              <a:rPr lang="en-IN" sz="1000" dirty="0" err="1"/>
              <a:t>Epub</a:t>
            </a:r>
            <a:r>
              <a:rPr lang="en-IN" sz="1000" dirty="0"/>
              <a:t> 2018 Nov 29. Erratum in: </a:t>
            </a:r>
            <a:r>
              <a:rPr lang="en-IN" sz="1000" dirty="0" err="1"/>
              <a:t>Adv</a:t>
            </a:r>
            <a:r>
              <a:rPr lang="en-IN" sz="1000" dirty="0"/>
              <a:t> </a:t>
            </a:r>
            <a:r>
              <a:rPr lang="en-IN" sz="1000" dirty="0" err="1"/>
              <a:t>Ther</a:t>
            </a:r>
            <a:r>
              <a:rPr lang="en-IN" sz="1000" dirty="0"/>
              <a:t>. 2020 Apr;37(4):1701. PMID: 30499068; PMCID: PMC6318240.</a:t>
            </a:r>
          </a:p>
        </p:txBody>
      </p:sp>
      <p:sp>
        <p:nvSpPr>
          <p:cNvPr id="2" name="TextBox 1"/>
          <p:cNvSpPr txBox="1"/>
          <p:nvPr/>
        </p:nvSpPr>
        <p:spPr>
          <a:xfrm>
            <a:off x="5607587" y="4945585"/>
            <a:ext cx="4043215" cy="1200329"/>
          </a:xfrm>
          <a:prstGeom prst="rect">
            <a:avLst/>
          </a:prstGeom>
          <a:noFill/>
        </p:spPr>
        <p:txBody>
          <a:bodyPr wrap="square" rtlCol="0">
            <a:spAutoFit/>
          </a:bodyPr>
          <a:lstStyle/>
          <a:p>
            <a:pPr algn="just"/>
            <a:r>
              <a:rPr lang="en-US" sz="800" dirty="0"/>
              <a:t>Positive predictive values (%) for lung cancer for individual risk markers, and for pairs of risk markers in the PPV. These have not been calculated when any cell in the 2 × 2 table was below 10. combination (against a background risk of 0.18%). (1) The top row (bold) gives the PPV for an individual feature. The cells along the diagonal relate to the PPV when the same feature has been reported twice. Other cells show the PPV when a patient has two different features. (2) The top figure in each cell is the PPV. It has only been calculated when a minimum of ten cases had the feature or combination of features. The two other figures are the 95% CIs for (3) The light blue shading is when the PPV is above 1%. The mid blue shading is when the PPV is above 2%. The dark blue shading is for PPVs above 5.0%</a:t>
            </a:r>
            <a:endParaRPr lang="en-IN" sz="8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6447" y="184268"/>
            <a:ext cx="4458099" cy="6050278"/>
          </a:xfrm>
          <a:prstGeom prst="rect">
            <a:avLst/>
          </a:prstGeom>
        </p:spPr>
      </p:pic>
    </p:spTree>
    <p:extLst>
      <p:ext uri="{BB962C8B-B14F-4D97-AF65-F5344CB8AC3E}">
        <p14:creationId xmlns:p14="http://schemas.microsoft.com/office/powerpoint/2010/main" val="29760263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0" y="0"/>
            <a:ext cx="12192000" cy="875491"/>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Rectangle 22"/>
          <p:cNvSpPr/>
          <p:nvPr/>
        </p:nvSpPr>
        <p:spPr>
          <a:xfrm>
            <a:off x="698692" y="6228625"/>
            <a:ext cx="10794616" cy="246221"/>
          </a:xfrm>
          <a:prstGeom prst="rect">
            <a:avLst/>
          </a:prstGeom>
        </p:spPr>
        <p:txBody>
          <a:bodyPr wrap="square">
            <a:spAutoFit/>
          </a:bodyPr>
          <a:lstStyle/>
          <a:p>
            <a:r>
              <a:rPr lang="en-GB" sz="1000" dirty="0"/>
              <a:t>1. </a:t>
            </a:r>
            <a:r>
              <a:rPr lang="en-GB" sz="1000" dirty="0" err="1"/>
              <a:t>UpToDate</a:t>
            </a:r>
            <a:r>
              <a:rPr lang="en-GB" sz="1000" dirty="0"/>
              <a:t>. Clinical manifestations of Lung Cancer. </a:t>
            </a:r>
            <a:r>
              <a:rPr lang="en-GB" sz="1000" u="sng" dirty="0">
                <a:hlinkClick r:id="rId2"/>
              </a:rPr>
              <a:t>https://www.uptodate.com/contents/clinical-manifestations-of-lung-cancer</a:t>
            </a:r>
            <a:r>
              <a:rPr lang="en-GB" sz="1000" dirty="0"/>
              <a:t>. Access Date: Nov 6, 2023</a:t>
            </a:r>
            <a:endParaRPr lang="en-IN" sz="1000" dirty="0"/>
          </a:p>
        </p:txBody>
      </p:sp>
      <p:sp>
        <p:nvSpPr>
          <p:cNvPr id="74" name="Freeform: Shape 6">
            <a:extLst>
              <a:ext uri="{FF2B5EF4-FFF2-40B4-BE49-F238E27FC236}">
                <a16:creationId xmlns:a16="http://schemas.microsoft.com/office/drawing/2014/main" id="{BFD2C655-C5FB-8AFC-B33C-A54314F310CB}"/>
              </a:ext>
            </a:extLst>
          </p:cNvPr>
          <p:cNvSpPr/>
          <p:nvPr/>
        </p:nvSpPr>
        <p:spPr>
          <a:xfrm>
            <a:off x="4959235" y="3428590"/>
            <a:ext cx="2241003" cy="2241003"/>
          </a:xfrm>
          <a:custGeom>
            <a:avLst/>
            <a:gdLst>
              <a:gd name="connsiteX0" fmla="*/ 1120502 w 2241003"/>
              <a:gd name="connsiteY0" fmla="*/ 0 h 2241003"/>
              <a:gd name="connsiteX1" fmla="*/ 0 w 2241003"/>
              <a:gd name="connsiteY1" fmla="*/ 1120502 h 2241003"/>
              <a:gd name="connsiteX2" fmla="*/ 1120502 w 2241003"/>
              <a:gd name="connsiteY2" fmla="*/ 2241004 h 2241003"/>
              <a:gd name="connsiteX3" fmla="*/ 2241004 w 2241003"/>
              <a:gd name="connsiteY3" fmla="*/ 1120502 h 2241003"/>
              <a:gd name="connsiteX4" fmla="*/ 1120502 w 2241003"/>
              <a:gd name="connsiteY4" fmla="*/ 0 h 2241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1003" h="2241003">
                <a:moveTo>
                  <a:pt x="1120502" y="0"/>
                </a:moveTo>
                <a:cubicBezTo>
                  <a:pt x="1120502" y="618811"/>
                  <a:pt x="618811" y="1120502"/>
                  <a:pt x="0" y="1120502"/>
                </a:cubicBezTo>
                <a:cubicBezTo>
                  <a:pt x="0" y="1739313"/>
                  <a:pt x="501691" y="2241004"/>
                  <a:pt x="1120502" y="2241004"/>
                </a:cubicBezTo>
                <a:cubicBezTo>
                  <a:pt x="1739313" y="2241004"/>
                  <a:pt x="2241004" y="1739313"/>
                  <a:pt x="2241004" y="1120502"/>
                </a:cubicBezTo>
                <a:cubicBezTo>
                  <a:pt x="1622193" y="1120502"/>
                  <a:pt x="1120502" y="618811"/>
                  <a:pt x="1120502" y="0"/>
                </a:cubicBezTo>
                <a:close/>
              </a:path>
            </a:pathLst>
          </a:custGeom>
          <a:solidFill>
            <a:srgbClr val="00B0F0"/>
          </a:solidFill>
          <a:ln w="0" cap="flat">
            <a:noFill/>
            <a:prstDash val="solid"/>
            <a:miter/>
          </a:ln>
        </p:spPr>
        <p:txBody>
          <a:bodyPr rtlCol="0" anchor="ctr"/>
          <a:lstStyle/>
          <a:p>
            <a:endParaRPr lang="en-IN"/>
          </a:p>
        </p:txBody>
      </p:sp>
      <p:sp>
        <p:nvSpPr>
          <p:cNvPr id="75" name="Freeform: Shape 7">
            <a:extLst>
              <a:ext uri="{FF2B5EF4-FFF2-40B4-BE49-F238E27FC236}">
                <a16:creationId xmlns:a16="http://schemas.microsoft.com/office/drawing/2014/main" id="{3918B625-04C1-82A6-2E6E-1064EA8DDFC1}"/>
              </a:ext>
            </a:extLst>
          </p:cNvPr>
          <p:cNvSpPr/>
          <p:nvPr/>
        </p:nvSpPr>
        <p:spPr>
          <a:xfrm>
            <a:off x="3838733" y="2308088"/>
            <a:ext cx="2241004" cy="2241003"/>
          </a:xfrm>
          <a:custGeom>
            <a:avLst/>
            <a:gdLst>
              <a:gd name="connsiteX0" fmla="*/ 2241004 w 2241004"/>
              <a:gd name="connsiteY0" fmla="*/ 1120502 h 2241003"/>
              <a:gd name="connsiteX1" fmla="*/ 1120502 w 2241004"/>
              <a:gd name="connsiteY1" fmla="*/ 0 h 2241003"/>
              <a:gd name="connsiteX2" fmla="*/ 0 w 2241004"/>
              <a:gd name="connsiteY2" fmla="*/ 1120502 h 2241003"/>
              <a:gd name="connsiteX3" fmla="*/ 1120502 w 2241004"/>
              <a:gd name="connsiteY3" fmla="*/ 2241004 h 2241003"/>
              <a:gd name="connsiteX4" fmla="*/ 2241004 w 2241004"/>
              <a:gd name="connsiteY4" fmla="*/ 1120502 h 2241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1004" h="2241003">
                <a:moveTo>
                  <a:pt x="2241004" y="1120502"/>
                </a:moveTo>
                <a:cubicBezTo>
                  <a:pt x="1622193" y="1120502"/>
                  <a:pt x="1120502" y="618811"/>
                  <a:pt x="1120502" y="0"/>
                </a:cubicBezTo>
                <a:cubicBezTo>
                  <a:pt x="501691" y="0"/>
                  <a:pt x="0" y="501691"/>
                  <a:pt x="0" y="1120502"/>
                </a:cubicBezTo>
                <a:cubicBezTo>
                  <a:pt x="0" y="1739313"/>
                  <a:pt x="501691" y="2241004"/>
                  <a:pt x="1120502" y="2241004"/>
                </a:cubicBezTo>
                <a:cubicBezTo>
                  <a:pt x="1120502" y="1622192"/>
                  <a:pt x="1622193" y="1120502"/>
                  <a:pt x="2241004" y="1120502"/>
                </a:cubicBezTo>
                <a:close/>
              </a:path>
            </a:pathLst>
          </a:custGeom>
          <a:solidFill>
            <a:srgbClr val="00AAE1"/>
          </a:solidFill>
          <a:ln w="0" cap="flat">
            <a:noFill/>
            <a:prstDash val="solid"/>
            <a:miter/>
          </a:ln>
        </p:spPr>
        <p:txBody>
          <a:bodyPr rtlCol="0" anchor="ctr"/>
          <a:lstStyle/>
          <a:p>
            <a:endParaRPr lang="en-IN"/>
          </a:p>
        </p:txBody>
      </p:sp>
      <p:sp>
        <p:nvSpPr>
          <p:cNvPr id="76" name="Freeform: Shape 8">
            <a:extLst>
              <a:ext uri="{FF2B5EF4-FFF2-40B4-BE49-F238E27FC236}">
                <a16:creationId xmlns:a16="http://schemas.microsoft.com/office/drawing/2014/main" id="{86799F02-507E-6CEF-91FB-81FFFDDFB4F5}"/>
              </a:ext>
            </a:extLst>
          </p:cNvPr>
          <p:cNvSpPr/>
          <p:nvPr/>
        </p:nvSpPr>
        <p:spPr>
          <a:xfrm>
            <a:off x="4959235" y="3428590"/>
            <a:ext cx="1120501" cy="1120501"/>
          </a:xfrm>
          <a:custGeom>
            <a:avLst/>
            <a:gdLst>
              <a:gd name="connsiteX0" fmla="*/ 1120502 w 1120501"/>
              <a:gd name="connsiteY0" fmla="*/ 0 h 1120501"/>
              <a:gd name="connsiteX1" fmla="*/ 0 w 1120501"/>
              <a:gd name="connsiteY1" fmla="*/ 1120502 h 1120501"/>
              <a:gd name="connsiteX2" fmla="*/ 1120502 w 1120501"/>
              <a:gd name="connsiteY2" fmla="*/ 0 h 1120501"/>
            </a:gdLst>
            <a:ahLst/>
            <a:cxnLst>
              <a:cxn ang="0">
                <a:pos x="connsiteX0" y="connsiteY0"/>
              </a:cxn>
              <a:cxn ang="0">
                <a:pos x="connsiteX1" y="connsiteY1"/>
              </a:cxn>
              <a:cxn ang="0">
                <a:pos x="connsiteX2" y="connsiteY2"/>
              </a:cxn>
            </a:cxnLst>
            <a:rect l="l" t="t" r="r" b="b"/>
            <a:pathLst>
              <a:path w="1120501" h="1120501">
                <a:moveTo>
                  <a:pt x="1120502" y="0"/>
                </a:moveTo>
                <a:cubicBezTo>
                  <a:pt x="501691" y="0"/>
                  <a:pt x="0" y="501691"/>
                  <a:pt x="0" y="1120502"/>
                </a:cubicBezTo>
                <a:cubicBezTo>
                  <a:pt x="618811" y="1120502"/>
                  <a:pt x="1120502" y="618811"/>
                  <a:pt x="1120502" y="0"/>
                </a:cubicBezTo>
                <a:close/>
              </a:path>
            </a:pathLst>
          </a:custGeom>
          <a:solidFill>
            <a:srgbClr val="00AAB4"/>
          </a:solidFill>
          <a:ln w="0" cap="flat">
            <a:noFill/>
            <a:prstDash val="solid"/>
            <a:miter/>
          </a:ln>
        </p:spPr>
        <p:txBody>
          <a:bodyPr rtlCol="0" anchor="ctr"/>
          <a:lstStyle/>
          <a:p>
            <a:endParaRPr lang="en-IN"/>
          </a:p>
        </p:txBody>
      </p:sp>
      <p:sp>
        <p:nvSpPr>
          <p:cNvPr id="77" name="Freeform: Shape 9">
            <a:extLst>
              <a:ext uri="{FF2B5EF4-FFF2-40B4-BE49-F238E27FC236}">
                <a16:creationId xmlns:a16="http://schemas.microsoft.com/office/drawing/2014/main" id="{528A3DF4-ADA8-9C43-C4FA-AFEB5835EEC8}"/>
              </a:ext>
            </a:extLst>
          </p:cNvPr>
          <p:cNvSpPr/>
          <p:nvPr/>
        </p:nvSpPr>
        <p:spPr>
          <a:xfrm>
            <a:off x="4959235" y="2308088"/>
            <a:ext cx="1120501" cy="1120501"/>
          </a:xfrm>
          <a:custGeom>
            <a:avLst/>
            <a:gdLst>
              <a:gd name="connsiteX0" fmla="*/ 1120502 w 1120501"/>
              <a:gd name="connsiteY0" fmla="*/ 1120502 h 1120501"/>
              <a:gd name="connsiteX1" fmla="*/ 0 w 1120501"/>
              <a:gd name="connsiteY1" fmla="*/ 0 h 1120501"/>
              <a:gd name="connsiteX2" fmla="*/ 1120502 w 1120501"/>
              <a:gd name="connsiteY2" fmla="*/ 1120502 h 1120501"/>
            </a:gdLst>
            <a:ahLst/>
            <a:cxnLst>
              <a:cxn ang="0">
                <a:pos x="connsiteX0" y="connsiteY0"/>
              </a:cxn>
              <a:cxn ang="0">
                <a:pos x="connsiteX1" y="connsiteY1"/>
              </a:cxn>
              <a:cxn ang="0">
                <a:pos x="connsiteX2" y="connsiteY2"/>
              </a:cxn>
            </a:cxnLst>
            <a:rect l="l" t="t" r="r" b="b"/>
            <a:pathLst>
              <a:path w="1120501" h="1120501">
                <a:moveTo>
                  <a:pt x="1120502" y="1120502"/>
                </a:moveTo>
                <a:cubicBezTo>
                  <a:pt x="1120502" y="501691"/>
                  <a:pt x="618811" y="0"/>
                  <a:pt x="0" y="0"/>
                </a:cubicBezTo>
                <a:cubicBezTo>
                  <a:pt x="0" y="618811"/>
                  <a:pt x="501691" y="1120502"/>
                  <a:pt x="1120502" y="1120502"/>
                </a:cubicBezTo>
                <a:close/>
              </a:path>
            </a:pathLst>
          </a:custGeom>
          <a:solidFill>
            <a:srgbClr val="0A62A5"/>
          </a:solidFill>
          <a:ln w="0" cap="flat">
            <a:noFill/>
            <a:prstDash val="solid"/>
            <a:miter/>
          </a:ln>
        </p:spPr>
        <p:txBody>
          <a:bodyPr rtlCol="0" anchor="ctr"/>
          <a:lstStyle/>
          <a:p>
            <a:endParaRPr lang="en-IN"/>
          </a:p>
        </p:txBody>
      </p:sp>
      <p:sp>
        <p:nvSpPr>
          <p:cNvPr id="78" name="Freeform: Shape 10">
            <a:extLst>
              <a:ext uri="{FF2B5EF4-FFF2-40B4-BE49-F238E27FC236}">
                <a16:creationId xmlns:a16="http://schemas.microsoft.com/office/drawing/2014/main" id="{A793E67D-CB6A-EDFA-0F94-D093F0B0AE71}"/>
              </a:ext>
            </a:extLst>
          </p:cNvPr>
          <p:cNvSpPr/>
          <p:nvPr/>
        </p:nvSpPr>
        <p:spPr>
          <a:xfrm>
            <a:off x="6079600" y="2308224"/>
            <a:ext cx="2241004" cy="2241003"/>
          </a:xfrm>
          <a:custGeom>
            <a:avLst/>
            <a:gdLst>
              <a:gd name="connsiteX0" fmla="*/ 1120502 w 2241004"/>
              <a:gd name="connsiteY0" fmla="*/ 0 h 2241003"/>
              <a:gd name="connsiteX1" fmla="*/ 0 w 2241004"/>
              <a:gd name="connsiteY1" fmla="*/ 1120502 h 2241003"/>
              <a:gd name="connsiteX2" fmla="*/ 1120502 w 2241004"/>
              <a:gd name="connsiteY2" fmla="*/ 2241004 h 2241003"/>
              <a:gd name="connsiteX3" fmla="*/ 2241005 w 2241004"/>
              <a:gd name="connsiteY3" fmla="*/ 1120502 h 2241003"/>
              <a:gd name="connsiteX4" fmla="*/ 1120502 w 2241004"/>
              <a:gd name="connsiteY4" fmla="*/ 0 h 2241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1004" h="2241003">
                <a:moveTo>
                  <a:pt x="1120502" y="0"/>
                </a:moveTo>
                <a:cubicBezTo>
                  <a:pt x="1120502" y="618811"/>
                  <a:pt x="618811" y="1120502"/>
                  <a:pt x="0" y="1120502"/>
                </a:cubicBezTo>
                <a:cubicBezTo>
                  <a:pt x="618811" y="1120502"/>
                  <a:pt x="1120502" y="1622193"/>
                  <a:pt x="1120502" y="2241004"/>
                </a:cubicBezTo>
                <a:cubicBezTo>
                  <a:pt x="1739314" y="2241004"/>
                  <a:pt x="2241005" y="1739313"/>
                  <a:pt x="2241005" y="1120502"/>
                </a:cubicBezTo>
                <a:cubicBezTo>
                  <a:pt x="2241005" y="501691"/>
                  <a:pt x="1739314" y="0"/>
                  <a:pt x="1120502" y="0"/>
                </a:cubicBezTo>
                <a:close/>
              </a:path>
            </a:pathLst>
          </a:custGeom>
          <a:solidFill>
            <a:schemeClr val="accent1">
              <a:lumMod val="75000"/>
            </a:schemeClr>
          </a:solidFill>
          <a:ln w="0" cap="flat">
            <a:noFill/>
            <a:prstDash val="solid"/>
            <a:miter/>
          </a:ln>
        </p:spPr>
        <p:txBody>
          <a:bodyPr rtlCol="0" anchor="ctr"/>
          <a:lstStyle/>
          <a:p>
            <a:endParaRPr lang="en-IN"/>
          </a:p>
        </p:txBody>
      </p:sp>
      <p:sp>
        <p:nvSpPr>
          <p:cNvPr id="79" name="Freeform: Shape 11">
            <a:extLst>
              <a:ext uri="{FF2B5EF4-FFF2-40B4-BE49-F238E27FC236}">
                <a16:creationId xmlns:a16="http://schemas.microsoft.com/office/drawing/2014/main" id="{7F1DD9A8-D7ED-B27A-F4B3-CF34761D6297}"/>
              </a:ext>
            </a:extLst>
          </p:cNvPr>
          <p:cNvSpPr/>
          <p:nvPr/>
        </p:nvSpPr>
        <p:spPr>
          <a:xfrm>
            <a:off x="6079737" y="3428590"/>
            <a:ext cx="1120501" cy="1120501"/>
          </a:xfrm>
          <a:custGeom>
            <a:avLst/>
            <a:gdLst>
              <a:gd name="connsiteX0" fmla="*/ 0 w 1120501"/>
              <a:gd name="connsiteY0" fmla="*/ 0 h 1120501"/>
              <a:gd name="connsiteX1" fmla="*/ 1120502 w 1120501"/>
              <a:gd name="connsiteY1" fmla="*/ 1120502 h 1120501"/>
              <a:gd name="connsiteX2" fmla="*/ 0 w 1120501"/>
              <a:gd name="connsiteY2" fmla="*/ 0 h 1120501"/>
            </a:gdLst>
            <a:ahLst/>
            <a:cxnLst>
              <a:cxn ang="0">
                <a:pos x="connsiteX0" y="connsiteY0"/>
              </a:cxn>
              <a:cxn ang="0">
                <a:pos x="connsiteX1" y="connsiteY1"/>
              </a:cxn>
              <a:cxn ang="0">
                <a:pos x="connsiteX2" y="connsiteY2"/>
              </a:cxn>
            </a:cxnLst>
            <a:rect l="l" t="t" r="r" b="b"/>
            <a:pathLst>
              <a:path w="1120501" h="1120501">
                <a:moveTo>
                  <a:pt x="0" y="0"/>
                </a:moveTo>
                <a:cubicBezTo>
                  <a:pt x="0" y="618811"/>
                  <a:pt x="501691" y="1120502"/>
                  <a:pt x="1120502" y="1120502"/>
                </a:cubicBezTo>
                <a:cubicBezTo>
                  <a:pt x="1120502" y="501691"/>
                  <a:pt x="618811" y="0"/>
                  <a:pt x="0" y="0"/>
                </a:cubicBezTo>
                <a:close/>
              </a:path>
            </a:pathLst>
          </a:custGeom>
          <a:solidFill>
            <a:srgbClr val="00AA87"/>
          </a:solidFill>
          <a:ln w="0" cap="flat">
            <a:noFill/>
            <a:prstDash val="solid"/>
            <a:miter/>
          </a:ln>
        </p:spPr>
        <p:txBody>
          <a:bodyPr rtlCol="0" anchor="ctr"/>
          <a:lstStyle/>
          <a:p>
            <a:endParaRPr lang="en-IN"/>
          </a:p>
        </p:txBody>
      </p:sp>
      <p:sp>
        <p:nvSpPr>
          <p:cNvPr id="80" name="Freeform: Shape 12">
            <a:extLst>
              <a:ext uri="{FF2B5EF4-FFF2-40B4-BE49-F238E27FC236}">
                <a16:creationId xmlns:a16="http://schemas.microsoft.com/office/drawing/2014/main" id="{3B6FB8AA-7C36-EB1E-1D1C-BF37B554763E}"/>
              </a:ext>
            </a:extLst>
          </p:cNvPr>
          <p:cNvSpPr/>
          <p:nvPr/>
        </p:nvSpPr>
        <p:spPr>
          <a:xfrm>
            <a:off x="6079737" y="2308088"/>
            <a:ext cx="1120501" cy="1120501"/>
          </a:xfrm>
          <a:custGeom>
            <a:avLst/>
            <a:gdLst>
              <a:gd name="connsiteX0" fmla="*/ 0 w 1120501"/>
              <a:gd name="connsiteY0" fmla="*/ 1120502 h 1120501"/>
              <a:gd name="connsiteX1" fmla="*/ 1120502 w 1120501"/>
              <a:gd name="connsiteY1" fmla="*/ 0 h 1120501"/>
              <a:gd name="connsiteX2" fmla="*/ 0 w 1120501"/>
              <a:gd name="connsiteY2" fmla="*/ 1120502 h 1120501"/>
            </a:gdLst>
            <a:ahLst/>
            <a:cxnLst>
              <a:cxn ang="0">
                <a:pos x="connsiteX0" y="connsiteY0"/>
              </a:cxn>
              <a:cxn ang="0">
                <a:pos x="connsiteX1" y="connsiteY1"/>
              </a:cxn>
              <a:cxn ang="0">
                <a:pos x="connsiteX2" y="connsiteY2"/>
              </a:cxn>
            </a:cxnLst>
            <a:rect l="l" t="t" r="r" b="b"/>
            <a:pathLst>
              <a:path w="1120501" h="1120501">
                <a:moveTo>
                  <a:pt x="0" y="1120502"/>
                </a:moveTo>
                <a:cubicBezTo>
                  <a:pt x="618811" y="1120502"/>
                  <a:pt x="1120502" y="618811"/>
                  <a:pt x="1120502" y="0"/>
                </a:cubicBezTo>
                <a:cubicBezTo>
                  <a:pt x="501691" y="0"/>
                  <a:pt x="0" y="501691"/>
                  <a:pt x="0" y="1120502"/>
                </a:cubicBezTo>
                <a:close/>
              </a:path>
            </a:pathLst>
          </a:custGeom>
          <a:solidFill>
            <a:srgbClr val="008CB4"/>
          </a:solidFill>
          <a:ln w="0" cap="flat">
            <a:noFill/>
            <a:prstDash val="solid"/>
            <a:miter/>
          </a:ln>
        </p:spPr>
        <p:txBody>
          <a:bodyPr rtlCol="0" anchor="ctr"/>
          <a:lstStyle/>
          <a:p>
            <a:endParaRPr lang="en-IN"/>
          </a:p>
        </p:txBody>
      </p:sp>
      <p:sp>
        <p:nvSpPr>
          <p:cNvPr id="81" name="Freeform: Shape 13">
            <a:extLst>
              <a:ext uri="{FF2B5EF4-FFF2-40B4-BE49-F238E27FC236}">
                <a16:creationId xmlns:a16="http://schemas.microsoft.com/office/drawing/2014/main" id="{8EC580BC-6D68-7DE9-3931-27C31EDF57F1}"/>
              </a:ext>
            </a:extLst>
          </p:cNvPr>
          <p:cNvSpPr/>
          <p:nvPr/>
        </p:nvSpPr>
        <p:spPr>
          <a:xfrm>
            <a:off x="4959098" y="1187723"/>
            <a:ext cx="2241004" cy="2241003"/>
          </a:xfrm>
          <a:custGeom>
            <a:avLst/>
            <a:gdLst>
              <a:gd name="connsiteX0" fmla="*/ 2241004 w 2241004"/>
              <a:gd name="connsiteY0" fmla="*/ 1120502 h 2241003"/>
              <a:gd name="connsiteX1" fmla="*/ 1120502 w 2241004"/>
              <a:gd name="connsiteY1" fmla="*/ 0 h 2241003"/>
              <a:gd name="connsiteX2" fmla="*/ 0 w 2241004"/>
              <a:gd name="connsiteY2" fmla="*/ 1120502 h 2241003"/>
              <a:gd name="connsiteX3" fmla="*/ 1120502 w 2241004"/>
              <a:gd name="connsiteY3" fmla="*/ 2241004 h 2241003"/>
              <a:gd name="connsiteX4" fmla="*/ 2241004 w 2241004"/>
              <a:gd name="connsiteY4" fmla="*/ 1120502 h 2241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1004" h="2241003">
                <a:moveTo>
                  <a:pt x="2241004" y="1120502"/>
                </a:moveTo>
                <a:cubicBezTo>
                  <a:pt x="2241004" y="501691"/>
                  <a:pt x="1739313" y="0"/>
                  <a:pt x="1120502" y="0"/>
                </a:cubicBezTo>
                <a:cubicBezTo>
                  <a:pt x="501691" y="0"/>
                  <a:pt x="0" y="501691"/>
                  <a:pt x="0" y="1120502"/>
                </a:cubicBezTo>
                <a:cubicBezTo>
                  <a:pt x="618811" y="1120502"/>
                  <a:pt x="1120502" y="1622193"/>
                  <a:pt x="1120502" y="2241004"/>
                </a:cubicBezTo>
                <a:cubicBezTo>
                  <a:pt x="1120502" y="1622193"/>
                  <a:pt x="1622193" y="1120502"/>
                  <a:pt x="2241004" y="1120502"/>
                </a:cubicBezTo>
                <a:close/>
              </a:path>
            </a:pathLst>
          </a:custGeom>
          <a:solidFill>
            <a:srgbClr val="0082D2"/>
          </a:solidFill>
          <a:ln w="0" cap="flat">
            <a:noFill/>
            <a:prstDash val="solid"/>
            <a:miter/>
          </a:ln>
        </p:spPr>
        <p:txBody>
          <a:bodyPr rtlCol="0" anchor="ctr"/>
          <a:lstStyle/>
          <a:p>
            <a:endParaRPr lang="en-IN"/>
          </a:p>
        </p:txBody>
      </p:sp>
      <p:grpSp>
        <p:nvGrpSpPr>
          <p:cNvPr id="82" name="Graphic 4">
            <a:extLst>
              <a:ext uri="{FF2B5EF4-FFF2-40B4-BE49-F238E27FC236}">
                <a16:creationId xmlns:a16="http://schemas.microsoft.com/office/drawing/2014/main" id="{06E91F3A-E53C-E7F7-BC04-5771158E18CA}"/>
              </a:ext>
            </a:extLst>
          </p:cNvPr>
          <p:cNvGrpSpPr/>
          <p:nvPr/>
        </p:nvGrpSpPr>
        <p:grpSpPr>
          <a:xfrm>
            <a:off x="6604523" y="1507788"/>
            <a:ext cx="2134816" cy="86644"/>
            <a:chOff x="6604523" y="1507788"/>
            <a:chExt cx="2134816" cy="86644"/>
          </a:xfrm>
          <a:solidFill>
            <a:srgbClr val="231F20"/>
          </a:solidFill>
        </p:grpSpPr>
        <p:sp>
          <p:nvSpPr>
            <p:cNvPr id="83" name="Freeform: Shape 185">
              <a:extLst>
                <a:ext uri="{FF2B5EF4-FFF2-40B4-BE49-F238E27FC236}">
                  <a16:creationId xmlns:a16="http://schemas.microsoft.com/office/drawing/2014/main" id="{14F09DEA-3DA8-8421-C4B5-58AEAAE55BB7}"/>
                </a:ext>
              </a:extLst>
            </p:cNvPr>
            <p:cNvSpPr/>
            <p:nvPr/>
          </p:nvSpPr>
          <p:spPr>
            <a:xfrm>
              <a:off x="6604523" y="1507788"/>
              <a:ext cx="86644" cy="86644"/>
            </a:xfrm>
            <a:custGeom>
              <a:avLst/>
              <a:gdLst>
                <a:gd name="connsiteX0" fmla="*/ 86644 w 86644"/>
                <a:gd name="connsiteY0" fmla="*/ 43322 h 86644"/>
                <a:gd name="connsiteX1" fmla="*/ 43322 w 86644"/>
                <a:gd name="connsiteY1" fmla="*/ 86644 h 86644"/>
                <a:gd name="connsiteX2" fmla="*/ 0 w 86644"/>
                <a:gd name="connsiteY2" fmla="*/ 43322 h 86644"/>
                <a:gd name="connsiteX3" fmla="*/ 43322 w 86644"/>
                <a:gd name="connsiteY3" fmla="*/ 0 h 86644"/>
                <a:gd name="connsiteX4" fmla="*/ 86644 w 86644"/>
                <a:gd name="connsiteY4" fmla="*/ 43322 h 866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644" h="86644">
                  <a:moveTo>
                    <a:pt x="86644" y="43322"/>
                  </a:moveTo>
                  <a:cubicBezTo>
                    <a:pt x="86644" y="67238"/>
                    <a:pt x="67239" y="86644"/>
                    <a:pt x="43322" y="86644"/>
                  </a:cubicBezTo>
                  <a:cubicBezTo>
                    <a:pt x="19406" y="86644"/>
                    <a:pt x="0" y="67238"/>
                    <a:pt x="0" y="43322"/>
                  </a:cubicBezTo>
                  <a:cubicBezTo>
                    <a:pt x="0" y="19406"/>
                    <a:pt x="19406" y="0"/>
                    <a:pt x="43322" y="0"/>
                  </a:cubicBezTo>
                  <a:cubicBezTo>
                    <a:pt x="67239" y="0"/>
                    <a:pt x="86644" y="19406"/>
                    <a:pt x="86644" y="43322"/>
                  </a:cubicBezTo>
                  <a:close/>
                </a:path>
              </a:pathLst>
            </a:custGeom>
            <a:solidFill>
              <a:srgbClr val="231F20"/>
            </a:solidFill>
            <a:ln w="0" cap="flat">
              <a:noFill/>
              <a:prstDash val="solid"/>
              <a:miter/>
            </a:ln>
          </p:spPr>
          <p:txBody>
            <a:bodyPr rtlCol="0" anchor="ctr"/>
            <a:lstStyle/>
            <a:p>
              <a:endParaRPr lang="en-IN"/>
            </a:p>
          </p:txBody>
        </p:sp>
        <p:sp>
          <p:nvSpPr>
            <p:cNvPr id="84" name="Freeform: Shape 186">
              <a:extLst>
                <a:ext uri="{FF2B5EF4-FFF2-40B4-BE49-F238E27FC236}">
                  <a16:creationId xmlns:a16="http://schemas.microsoft.com/office/drawing/2014/main" id="{04F90264-7CCE-A910-15C2-C2A98D167B38}"/>
                </a:ext>
              </a:extLst>
            </p:cNvPr>
            <p:cNvSpPr/>
            <p:nvPr/>
          </p:nvSpPr>
          <p:spPr>
            <a:xfrm>
              <a:off x="6643336" y="1547147"/>
              <a:ext cx="2096004" cy="12436"/>
            </a:xfrm>
            <a:custGeom>
              <a:avLst/>
              <a:gdLst>
                <a:gd name="connsiteX0" fmla="*/ 2096004 w 2096004"/>
                <a:gd name="connsiteY0" fmla="*/ 12436 h 12436"/>
                <a:gd name="connsiteX1" fmla="*/ 2083568 w 2096004"/>
                <a:gd name="connsiteY1" fmla="*/ 12436 h 12436"/>
                <a:gd name="connsiteX2" fmla="*/ 2083568 w 2096004"/>
                <a:gd name="connsiteY2" fmla="*/ 0 h 12436"/>
                <a:gd name="connsiteX3" fmla="*/ 2096004 w 2096004"/>
                <a:gd name="connsiteY3" fmla="*/ 0 h 12436"/>
                <a:gd name="connsiteX4" fmla="*/ 2096004 w 2096004"/>
                <a:gd name="connsiteY4" fmla="*/ 12436 h 12436"/>
                <a:gd name="connsiteX5" fmla="*/ 2046396 w 2096004"/>
                <a:gd name="connsiteY5" fmla="*/ 12436 h 12436"/>
                <a:gd name="connsiteX6" fmla="*/ 2033960 w 2096004"/>
                <a:gd name="connsiteY6" fmla="*/ 12436 h 12436"/>
                <a:gd name="connsiteX7" fmla="*/ 2033960 w 2096004"/>
                <a:gd name="connsiteY7" fmla="*/ 0 h 12436"/>
                <a:gd name="connsiteX8" fmla="*/ 2046396 w 2096004"/>
                <a:gd name="connsiteY8" fmla="*/ 0 h 12436"/>
                <a:gd name="connsiteX9" fmla="*/ 2046396 w 2096004"/>
                <a:gd name="connsiteY9" fmla="*/ 12436 h 12436"/>
                <a:gd name="connsiteX10" fmla="*/ 1996787 w 2096004"/>
                <a:gd name="connsiteY10" fmla="*/ 12436 h 12436"/>
                <a:gd name="connsiteX11" fmla="*/ 1984351 w 2096004"/>
                <a:gd name="connsiteY11" fmla="*/ 12436 h 12436"/>
                <a:gd name="connsiteX12" fmla="*/ 1984351 w 2096004"/>
                <a:gd name="connsiteY12" fmla="*/ 0 h 12436"/>
                <a:gd name="connsiteX13" fmla="*/ 1996787 w 2096004"/>
                <a:gd name="connsiteY13" fmla="*/ 0 h 12436"/>
                <a:gd name="connsiteX14" fmla="*/ 1996787 w 2096004"/>
                <a:gd name="connsiteY14" fmla="*/ 12436 h 12436"/>
                <a:gd name="connsiteX15" fmla="*/ 1947179 w 2096004"/>
                <a:gd name="connsiteY15" fmla="*/ 12436 h 12436"/>
                <a:gd name="connsiteX16" fmla="*/ 1934742 w 2096004"/>
                <a:gd name="connsiteY16" fmla="*/ 12436 h 12436"/>
                <a:gd name="connsiteX17" fmla="*/ 1934742 w 2096004"/>
                <a:gd name="connsiteY17" fmla="*/ 0 h 12436"/>
                <a:gd name="connsiteX18" fmla="*/ 1947179 w 2096004"/>
                <a:gd name="connsiteY18" fmla="*/ 0 h 12436"/>
                <a:gd name="connsiteX19" fmla="*/ 1947179 w 2096004"/>
                <a:gd name="connsiteY19" fmla="*/ 12436 h 12436"/>
                <a:gd name="connsiteX20" fmla="*/ 1897570 w 2096004"/>
                <a:gd name="connsiteY20" fmla="*/ 12436 h 12436"/>
                <a:gd name="connsiteX21" fmla="*/ 1885133 w 2096004"/>
                <a:gd name="connsiteY21" fmla="*/ 12436 h 12436"/>
                <a:gd name="connsiteX22" fmla="*/ 1885133 w 2096004"/>
                <a:gd name="connsiteY22" fmla="*/ 0 h 12436"/>
                <a:gd name="connsiteX23" fmla="*/ 1897570 w 2096004"/>
                <a:gd name="connsiteY23" fmla="*/ 0 h 12436"/>
                <a:gd name="connsiteX24" fmla="*/ 1897570 w 2096004"/>
                <a:gd name="connsiteY24" fmla="*/ 12436 h 12436"/>
                <a:gd name="connsiteX25" fmla="*/ 1847961 w 2096004"/>
                <a:gd name="connsiteY25" fmla="*/ 12436 h 12436"/>
                <a:gd name="connsiteX26" fmla="*/ 1835524 w 2096004"/>
                <a:gd name="connsiteY26" fmla="*/ 12436 h 12436"/>
                <a:gd name="connsiteX27" fmla="*/ 1835524 w 2096004"/>
                <a:gd name="connsiteY27" fmla="*/ 0 h 12436"/>
                <a:gd name="connsiteX28" fmla="*/ 1847961 w 2096004"/>
                <a:gd name="connsiteY28" fmla="*/ 0 h 12436"/>
                <a:gd name="connsiteX29" fmla="*/ 1847961 w 2096004"/>
                <a:gd name="connsiteY29" fmla="*/ 12436 h 12436"/>
                <a:gd name="connsiteX30" fmla="*/ 1798352 w 2096004"/>
                <a:gd name="connsiteY30" fmla="*/ 12436 h 12436"/>
                <a:gd name="connsiteX31" fmla="*/ 1785915 w 2096004"/>
                <a:gd name="connsiteY31" fmla="*/ 12436 h 12436"/>
                <a:gd name="connsiteX32" fmla="*/ 1785915 w 2096004"/>
                <a:gd name="connsiteY32" fmla="*/ 0 h 12436"/>
                <a:gd name="connsiteX33" fmla="*/ 1798352 w 2096004"/>
                <a:gd name="connsiteY33" fmla="*/ 0 h 12436"/>
                <a:gd name="connsiteX34" fmla="*/ 1798352 w 2096004"/>
                <a:gd name="connsiteY34" fmla="*/ 12436 h 12436"/>
                <a:gd name="connsiteX35" fmla="*/ 1748743 w 2096004"/>
                <a:gd name="connsiteY35" fmla="*/ 12436 h 12436"/>
                <a:gd name="connsiteX36" fmla="*/ 1736307 w 2096004"/>
                <a:gd name="connsiteY36" fmla="*/ 12436 h 12436"/>
                <a:gd name="connsiteX37" fmla="*/ 1736307 w 2096004"/>
                <a:gd name="connsiteY37" fmla="*/ 0 h 12436"/>
                <a:gd name="connsiteX38" fmla="*/ 1748743 w 2096004"/>
                <a:gd name="connsiteY38" fmla="*/ 0 h 12436"/>
                <a:gd name="connsiteX39" fmla="*/ 1748743 w 2096004"/>
                <a:gd name="connsiteY39" fmla="*/ 12436 h 12436"/>
                <a:gd name="connsiteX40" fmla="*/ 1699135 w 2096004"/>
                <a:gd name="connsiteY40" fmla="*/ 12436 h 12436"/>
                <a:gd name="connsiteX41" fmla="*/ 1686698 w 2096004"/>
                <a:gd name="connsiteY41" fmla="*/ 12436 h 12436"/>
                <a:gd name="connsiteX42" fmla="*/ 1686698 w 2096004"/>
                <a:gd name="connsiteY42" fmla="*/ 0 h 12436"/>
                <a:gd name="connsiteX43" fmla="*/ 1699135 w 2096004"/>
                <a:gd name="connsiteY43" fmla="*/ 0 h 12436"/>
                <a:gd name="connsiteX44" fmla="*/ 1699135 w 2096004"/>
                <a:gd name="connsiteY44" fmla="*/ 12436 h 12436"/>
                <a:gd name="connsiteX45" fmla="*/ 1649526 w 2096004"/>
                <a:gd name="connsiteY45" fmla="*/ 12436 h 12436"/>
                <a:gd name="connsiteX46" fmla="*/ 1637090 w 2096004"/>
                <a:gd name="connsiteY46" fmla="*/ 12436 h 12436"/>
                <a:gd name="connsiteX47" fmla="*/ 1637090 w 2096004"/>
                <a:gd name="connsiteY47" fmla="*/ 0 h 12436"/>
                <a:gd name="connsiteX48" fmla="*/ 1649526 w 2096004"/>
                <a:gd name="connsiteY48" fmla="*/ 0 h 12436"/>
                <a:gd name="connsiteX49" fmla="*/ 1649526 w 2096004"/>
                <a:gd name="connsiteY49" fmla="*/ 12436 h 12436"/>
                <a:gd name="connsiteX50" fmla="*/ 1599917 w 2096004"/>
                <a:gd name="connsiteY50" fmla="*/ 12436 h 12436"/>
                <a:gd name="connsiteX51" fmla="*/ 1587481 w 2096004"/>
                <a:gd name="connsiteY51" fmla="*/ 12436 h 12436"/>
                <a:gd name="connsiteX52" fmla="*/ 1587481 w 2096004"/>
                <a:gd name="connsiteY52" fmla="*/ 0 h 12436"/>
                <a:gd name="connsiteX53" fmla="*/ 1599917 w 2096004"/>
                <a:gd name="connsiteY53" fmla="*/ 0 h 12436"/>
                <a:gd name="connsiteX54" fmla="*/ 1599917 w 2096004"/>
                <a:gd name="connsiteY54" fmla="*/ 12436 h 12436"/>
                <a:gd name="connsiteX55" fmla="*/ 1550308 w 2096004"/>
                <a:gd name="connsiteY55" fmla="*/ 12436 h 12436"/>
                <a:gd name="connsiteX56" fmla="*/ 1537872 w 2096004"/>
                <a:gd name="connsiteY56" fmla="*/ 12436 h 12436"/>
                <a:gd name="connsiteX57" fmla="*/ 1537872 w 2096004"/>
                <a:gd name="connsiteY57" fmla="*/ 0 h 12436"/>
                <a:gd name="connsiteX58" fmla="*/ 1550308 w 2096004"/>
                <a:gd name="connsiteY58" fmla="*/ 0 h 12436"/>
                <a:gd name="connsiteX59" fmla="*/ 1550308 w 2096004"/>
                <a:gd name="connsiteY59" fmla="*/ 12436 h 12436"/>
                <a:gd name="connsiteX60" fmla="*/ 1500699 w 2096004"/>
                <a:gd name="connsiteY60" fmla="*/ 12436 h 12436"/>
                <a:gd name="connsiteX61" fmla="*/ 1488263 w 2096004"/>
                <a:gd name="connsiteY61" fmla="*/ 12436 h 12436"/>
                <a:gd name="connsiteX62" fmla="*/ 1488263 w 2096004"/>
                <a:gd name="connsiteY62" fmla="*/ 0 h 12436"/>
                <a:gd name="connsiteX63" fmla="*/ 1500699 w 2096004"/>
                <a:gd name="connsiteY63" fmla="*/ 0 h 12436"/>
                <a:gd name="connsiteX64" fmla="*/ 1500699 w 2096004"/>
                <a:gd name="connsiteY64" fmla="*/ 12436 h 12436"/>
                <a:gd name="connsiteX65" fmla="*/ 1451091 w 2096004"/>
                <a:gd name="connsiteY65" fmla="*/ 12436 h 12436"/>
                <a:gd name="connsiteX66" fmla="*/ 1438654 w 2096004"/>
                <a:gd name="connsiteY66" fmla="*/ 12436 h 12436"/>
                <a:gd name="connsiteX67" fmla="*/ 1438654 w 2096004"/>
                <a:gd name="connsiteY67" fmla="*/ 0 h 12436"/>
                <a:gd name="connsiteX68" fmla="*/ 1451091 w 2096004"/>
                <a:gd name="connsiteY68" fmla="*/ 0 h 12436"/>
                <a:gd name="connsiteX69" fmla="*/ 1451091 w 2096004"/>
                <a:gd name="connsiteY69" fmla="*/ 12436 h 12436"/>
                <a:gd name="connsiteX70" fmla="*/ 1401482 w 2096004"/>
                <a:gd name="connsiteY70" fmla="*/ 12436 h 12436"/>
                <a:gd name="connsiteX71" fmla="*/ 1389046 w 2096004"/>
                <a:gd name="connsiteY71" fmla="*/ 12436 h 12436"/>
                <a:gd name="connsiteX72" fmla="*/ 1389046 w 2096004"/>
                <a:gd name="connsiteY72" fmla="*/ 0 h 12436"/>
                <a:gd name="connsiteX73" fmla="*/ 1401482 w 2096004"/>
                <a:gd name="connsiteY73" fmla="*/ 0 h 12436"/>
                <a:gd name="connsiteX74" fmla="*/ 1401482 w 2096004"/>
                <a:gd name="connsiteY74" fmla="*/ 12436 h 12436"/>
                <a:gd name="connsiteX75" fmla="*/ 1351873 w 2096004"/>
                <a:gd name="connsiteY75" fmla="*/ 12436 h 12436"/>
                <a:gd name="connsiteX76" fmla="*/ 1339437 w 2096004"/>
                <a:gd name="connsiteY76" fmla="*/ 12436 h 12436"/>
                <a:gd name="connsiteX77" fmla="*/ 1339437 w 2096004"/>
                <a:gd name="connsiteY77" fmla="*/ 0 h 12436"/>
                <a:gd name="connsiteX78" fmla="*/ 1351873 w 2096004"/>
                <a:gd name="connsiteY78" fmla="*/ 0 h 12436"/>
                <a:gd name="connsiteX79" fmla="*/ 1351873 w 2096004"/>
                <a:gd name="connsiteY79" fmla="*/ 12436 h 12436"/>
                <a:gd name="connsiteX80" fmla="*/ 1302264 w 2096004"/>
                <a:gd name="connsiteY80" fmla="*/ 12436 h 12436"/>
                <a:gd name="connsiteX81" fmla="*/ 1289828 w 2096004"/>
                <a:gd name="connsiteY81" fmla="*/ 12436 h 12436"/>
                <a:gd name="connsiteX82" fmla="*/ 1289828 w 2096004"/>
                <a:gd name="connsiteY82" fmla="*/ 0 h 12436"/>
                <a:gd name="connsiteX83" fmla="*/ 1302264 w 2096004"/>
                <a:gd name="connsiteY83" fmla="*/ 0 h 12436"/>
                <a:gd name="connsiteX84" fmla="*/ 1302264 w 2096004"/>
                <a:gd name="connsiteY84" fmla="*/ 12436 h 12436"/>
                <a:gd name="connsiteX85" fmla="*/ 1252656 w 2096004"/>
                <a:gd name="connsiteY85" fmla="*/ 12436 h 12436"/>
                <a:gd name="connsiteX86" fmla="*/ 1240219 w 2096004"/>
                <a:gd name="connsiteY86" fmla="*/ 12436 h 12436"/>
                <a:gd name="connsiteX87" fmla="*/ 1240219 w 2096004"/>
                <a:gd name="connsiteY87" fmla="*/ 0 h 12436"/>
                <a:gd name="connsiteX88" fmla="*/ 1252656 w 2096004"/>
                <a:gd name="connsiteY88" fmla="*/ 0 h 12436"/>
                <a:gd name="connsiteX89" fmla="*/ 1252656 w 2096004"/>
                <a:gd name="connsiteY89" fmla="*/ 12436 h 12436"/>
                <a:gd name="connsiteX90" fmla="*/ 1203047 w 2096004"/>
                <a:gd name="connsiteY90" fmla="*/ 12436 h 12436"/>
                <a:gd name="connsiteX91" fmla="*/ 1190611 w 2096004"/>
                <a:gd name="connsiteY91" fmla="*/ 12436 h 12436"/>
                <a:gd name="connsiteX92" fmla="*/ 1190611 w 2096004"/>
                <a:gd name="connsiteY92" fmla="*/ 0 h 12436"/>
                <a:gd name="connsiteX93" fmla="*/ 1203047 w 2096004"/>
                <a:gd name="connsiteY93" fmla="*/ 0 h 12436"/>
                <a:gd name="connsiteX94" fmla="*/ 1203047 w 2096004"/>
                <a:gd name="connsiteY94" fmla="*/ 12436 h 12436"/>
                <a:gd name="connsiteX95" fmla="*/ 1153438 w 2096004"/>
                <a:gd name="connsiteY95" fmla="*/ 12436 h 12436"/>
                <a:gd name="connsiteX96" fmla="*/ 1141002 w 2096004"/>
                <a:gd name="connsiteY96" fmla="*/ 12436 h 12436"/>
                <a:gd name="connsiteX97" fmla="*/ 1141002 w 2096004"/>
                <a:gd name="connsiteY97" fmla="*/ 0 h 12436"/>
                <a:gd name="connsiteX98" fmla="*/ 1153438 w 2096004"/>
                <a:gd name="connsiteY98" fmla="*/ 0 h 12436"/>
                <a:gd name="connsiteX99" fmla="*/ 1153438 w 2096004"/>
                <a:gd name="connsiteY99" fmla="*/ 12436 h 12436"/>
                <a:gd name="connsiteX100" fmla="*/ 1103829 w 2096004"/>
                <a:gd name="connsiteY100" fmla="*/ 12436 h 12436"/>
                <a:gd name="connsiteX101" fmla="*/ 1091393 w 2096004"/>
                <a:gd name="connsiteY101" fmla="*/ 12436 h 12436"/>
                <a:gd name="connsiteX102" fmla="*/ 1091393 w 2096004"/>
                <a:gd name="connsiteY102" fmla="*/ 0 h 12436"/>
                <a:gd name="connsiteX103" fmla="*/ 1103829 w 2096004"/>
                <a:gd name="connsiteY103" fmla="*/ 0 h 12436"/>
                <a:gd name="connsiteX104" fmla="*/ 1103829 w 2096004"/>
                <a:gd name="connsiteY104" fmla="*/ 12436 h 12436"/>
                <a:gd name="connsiteX105" fmla="*/ 1054221 w 2096004"/>
                <a:gd name="connsiteY105" fmla="*/ 12436 h 12436"/>
                <a:gd name="connsiteX106" fmla="*/ 1041784 w 2096004"/>
                <a:gd name="connsiteY106" fmla="*/ 12436 h 12436"/>
                <a:gd name="connsiteX107" fmla="*/ 1041784 w 2096004"/>
                <a:gd name="connsiteY107" fmla="*/ 0 h 12436"/>
                <a:gd name="connsiteX108" fmla="*/ 1054221 w 2096004"/>
                <a:gd name="connsiteY108" fmla="*/ 0 h 12436"/>
                <a:gd name="connsiteX109" fmla="*/ 1054221 w 2096004"/>
                <a:gd name="connsiteY109" fmla="*/ 12436 h 12436"/>
                <a:gd name="connsiteX110" fmla="*/ 1004612 w 2096004"/>
                <a:gd name="connsiteY110" fmla="*/ 12436 h 12436"/>
                <a:gd name="connsiteX111" fmla="*/ 992175 w 2096004"/>
                <a:gd name="connsiteY111" fmla="*/ 12436 h 12436"/>
                <a:gd name="connsiteX112" fmla="*/ 992175 w 2096004"/>
                <a:gd name="connsiteY112" fmla="*/ 0 h 12436"/>
                <a:gd name="connsiteX113" fmla="*/ 1004612 w 2096004"/>
                <a:gd name="connsiteY113" fmla="*/ 0 h 12436"/>
                <a:gd name="connsiteX114" fmla="*/ 1004612 w 2096004"/>
                <a:gd name="connsiteY114" fmla="*/ 12436 h 12436"/>
                <a:gd name="connsiteX115" fmla="*/ 955003 w 2096004"/>
                <a:gd name="connsiteY115" fmla="*/ 12436 h 12436"/>
                <a:gd name="connsiteX116" fmla="*/ 942567 w 2096004"/>
                <a:gd name="connsiteY116" fmla="*/ 12436 h 12436"/>
                <a:gd name="connsiteX117" fmla="*/ 942567 w 2096004"/>
                <a:gd name="connsiteY117" fmla="*/ 0 h 12436"/>
                <a:gd name="connsiteX118" fmla="*/ 955003 w 2096004"/>
                <a:gd name="connsiteY118" fmla="*/ 0 h 12436"/>
                <a:gd name="connsiteX119" fmla="*/ 955003 w 2096004"/>
                <a:gd name="connsiteY119" fmla="*/ 12436 h 12436"/>
                <a:gd name="connsiteX120" fmla="*/ 905394 w 2096004"/>
                <a:gd name="connsiteY120" fmla="*/ 12436 h 12436"/>
                <a:gd name="connsiteX121" fmla="*/ 892958 w 2096004"/>
                <a:gd name="connsiteY121" fmla="*/ 12436 h 12436"/>
                <a:gd name="connsiteX122" fmla="*/ 892958 w 2096004"/>
                <a:gd name="connsiteY122" fmla="*/ 0 h 12436"/>
                <a:gd name="connsiteX123" fmla="*/ 905394 w 2096004"/>
                <a:gd name="connsiteY123" fmla="*/ 0 h 12436"/>
                <a:gd name="connsiteX124" fmla="*/ 905394 w 2096004"/>
                <a:gd name="connsiteY124" fmla="*/ 12436 h 12436"/>
                <a:gd name="connsiteX125" fmla="*/ 855786 w 2096004"/>
                <a:gd name="connsiteY125" fmla="*/ 12436 h 12436"/>
                <a:gd name="connsiteX126" fmla="*/ 843349 w 2096004"/>
                <a:gd name="connsiteY126" fmla="*/ 12436 h 12436"/>
                <a:gd name="connsiteX127" fmla="*/ 843349 w 2096004"/>
                <a:gd name="connsiteY127" fmla="*/ 0 h 12436"/>
                <a:gd name="connsiteX128" fmla="*/ 855786 w 2096004"/>
                <a:gd name="connsiteY128" fmla="*/ 0 h 12436"/>
                <a:gd name="connsiteX129" fmla="*/ 855786 w 2096004"/>
                <a:gd name="connsiteY129" fmla="*/ 12436 h 12436"/>
                <a:gd name="connsiteX130" fmla="*/ 806177 w 2096004"/>
                <a:gd name="connsiteY130" fmla="*/ 12436 h 12436"/>
                <a:gd name="connsiteX131" fmla="*/ 793740 w 2096004"/>
                <a:gd name="connsiteY131" fmla="*/ 12436 h 12436"/>
                <a:gd name="connsiteX132" fmla="*/ 793740 w 2096004"/>
                <a:gd name="connsiteY132" fmla="*/ 0 h 12436"/>
                <a:gd name="connsiteX133" fmla="*/ 806177 w 2096004"/>
                <a:gd name="connsiteY133" fmla="*/ 0 h 12436"/>
                <a:gd name="connsiteX134" fmla="*/ 806177 w 2096004"/>
                <a:gd name="connsiteY134" fmla="*/ 12436 h 12436"/>
                <a:gd name="connsiteX135" fmla="*/ 756568 w 2096004"/>
                <a:gd name="connsiteY135" fmla="*/ 12436 h 12436"/>
                <a:gd name="connsiteX136" fmla="*/ 744132 w 2096004"/>
                <a:gd name="connsiteY136" fmla="*/ 12436 h 12436"/>
                <a:gd name="connsiteX137" fmla="*/ 744132 w 2096004"/>
                <a:gd name="connsiteY137" fmla="*/ 0 h 12436"/>
                <a:gd name="connsiteX138" fmla="*/ 756568 w 2096004"/>
                <a:gd name="connsiteY138" fmla="*/ 0 h 12436"/>
                <a:gd name="connsiteX139" fmla="*/ 756568 w 2096004"/>
                <a:gd name="connsiteY139" fmla="*/ 12436 h 12436"/>
                <a:gd name="connsiteX140" fmla="*/ 706959 w 2096004"/>
                <a:gd name="connsiteY140" fmla="*/ 12436 h 12436"/>
                <a:gd name="connsiteX141" fmla="*/ 694523 w 2096004"/>
                <a:gd name="connsiteY141" fmla="*/ 12436 h 12436"/>
                <a:gd name="connsiteX142" fmla="*/ 694523 w 2096004"/>
                <a:gd name="connsiteY142" fmla="*/ 0 h 12436"/>
                <a:gd name="connsiteX143" fmla="*/ 706959 w 2096004"/>
                <a:gd name="connsiteY143" fmla="*/ 0 h 12436"/>
                <a:gd name="connsiteX144" fmla="*/ 706959 w 2096004"/>
                <a:gd name="connsiteY144" fmla="*/ 12436 h 12436"/>
                <a:gd name="connsiteX145" fmla="*/ 657350 w 2096004"/>
                <a:gd name="connsiteY145" fmla="*/ 12436 h 12436"/>
                <a:gd name="connsiteX146" fmla="*/ 644914 w 2096004"/>
                <a:gd name="connsiteY146" fmla="*/ 12436 h 12436"/>
                <a:gd name="connsiteX147" fmla="*/ 644914 w 2096004"/>
                <a:gd name="connsiteY147" fmla="*/ 0 h 12436"/>
                <a:gd name="connsiteX148" fmla="*/ 657350 w 2096004"/>
                <a:gd name="connsiteY148" fmla="*/ 0 h 12436"/>
                <a:gd name="connsiteX149" fmla="*/ 657350 w 2096004"/>
                <a:gd name="connsiteY149" fmla="*/ 12436 h 12436"/>
                <a:gd name="connsiteX150" fmla="*/ 607742 w 2096004"/>
                <a:gd name="connsiteY150" fmla="*/ 12436 h 12436"/>
                <a:gd name="connsiteX151" fmla="*/ 595305 w 2096004"/>
                <a:gd name="connsiteY151" fmla="*/ 12436 h 12436"/>
                <a:gd name="connsiteX152" fmla="*/ 595305 w 2096004"/>
                <a:gd name="connsiteY152" fmla="*/ 0 h 12436"/>
                <a:gd name="connsiteX153" fmla="*/ 607742 w 2096004"/>
                <a:gd name="connsiteY153" fmla="*/ 0 h 12436"/>
                <a:gd name="connsiteX154" fmla="*/ 607742 w 2096004"/>
                <a:gd name="connsiteY154" fmla="*/ 12436 h 12436"/>
                <a:gd name="connsiteX155" fmla="*/ 558133 w 2096004"/>
                <a:gd name="connsiteY155" fmla="*/ 12436 h 12436"/>
                <a:gd name="connsiteX156" fmla="*/ 545697 w 2096004"/>
                <a:gd name="connsiteY156" fmla="*/ 12436 h 12436"/>
                <a:gd name="connsiteX157" fmla="*/ 545697 w 2096004"/>
                <a:gd name="connsiteY157" fmla="*/ 0 h 12436"/>
                <a:gd name="connsiteX158" fmla="*/ 558133 w 2096004"/>
                <a:gd name="connsiteY158" fmla="*/ 0 h 12436"/>
                <a:gd name="connsiteX159" fmla="*/ 558133 w 2096004"/>
                <a:gd name="connsiteY159" fmla="*/ 12436 h 12436"/>
                <a:gd name="connsiteX160" fmla="*/ 508524 w 2096004"/>
                <a:gd name="connsiteY160" fmla="*/ 12436 h 12436"/>
                <a:gd name="connsiteX161" fmla="*/ 496088 w 2096004"/>
                <a:gd name="connsiteY161" fmla="*/ 12436 h 12436"/>
                <a:gd name="connsiteX162" fmla="*/ 496088 w 2096004"/>
                <a:gd name="connsiteY162" fmla="*/ 0 h 12436"/>
                <a:gd name="connsiteX163" fmla="*/ 508524 w 2096004"/>
                <a:gd name="connsiteY163" fmla="*/ 0 h 12436"/>
                <a:gd name="connsiteX164" fmla="*/ 508524 w 2096004"/>
                <a:gd name="connsiteY164" fmla="*/ 12436 h 12436"/>
                <a:gd name="connsiteX165" fmla="*/ 458915 w 2096004"/>
                <a:gd name="connsiteY165" fmla="*/ 12436 h 12436"/>
                <a:gd name="connsiteX166" fmla="*/ 446479 w 2096004"/>
                <a:gd name="connsiteY166" fmla="*/ 12436 h 12436"/>
                <a:gd name="connsiteX167" fmla="*/ 446479 w 2096004"/>
                <a:gd name="connsiteY167" fmla="*/ 0 h 12436"/>
                <a:gd name="connsiteX168" fmla="*/ 458915 w 2096004"/>
                <a:gd name="connsiteY168" fmla="*/ 0 h 12436"/>
                <a:gd name="connsiteX169" fmla="*/ 458915 w 2096004"/>
                <a:gd name="connsiteY169" fmla="*/ 12436 h 12436"/>
                <a:gd name="connsiteX170" fmla="*/ 409307 w 2096004"/>
                <a:gd name="connsiteY170" fmla="*/ 12436 h 12436"/>
                <a:gd name="connsiteX171" fmla="*/ 396870 w 2096004"/>
                <a:gd name="connsiteY171" fmla="*/ 12436 h 12436"/>
                <a:gd name="connsiteX172" fmla="*/ 396870 w 2096004"/>
                <a:gd name="connsiteY172" fmla="*/ 0 h 12436"/>
                <a:gd name="connsiteX173" fmla="*/ 409307 w 2096004"/>
                <a:gd name="connsiteY173" fmla="*/ 0 h 12436"/>
                <a:gd name="connsiteX174" fmla="*/ 409307 w 2096004"/>
                <a:gd name="connsiteY174" fmla="*/ 12436 h 12436"/>
                <a:gd name="connsiteX175" fmla="*/ 359698 w 2096004"/>
                <a:gd name="connsiteY175" fmla="*/ 12436 h 12436"/>
                <a:gd name="connsiteX176" fmla="*/ 347261 w 2096004"/>
                <a:gd name="connsiteY176" fmla="*/ 12436 h 12436"/>
                <a:gd name="connsiteX177" fmla="*/ 347261 w 2096004"/>
                <a:gd name="connsiteY177" fmla="*/ 0 h 12436"/>
                <a:gd name="connsiteX178" fmla="*/ 359698 w 2096004"/>
                <a:gd name="connsiteY178" fmla="*/ 0 h 12436"/>
                <a:gd name="connsiteX179" fmla="*/ 359698 w 2096004"/>
                <a:gd name="connsiteY179" fmla="*/ 12436 h 12436"/>
                <a:gd name="connsiteX180" fmla="*/ 310089 w 2096004"/>
                <a:gd name="connsiteY180" fmla="*/ 12436 h 12436"/>
                <a:gd name="connsiteX181" fmla="*/ 297653 w 2096004"/>
                <a:gd name="connsiteY181" fmla="*/ 12436 h 12436"/>
                <a:gd name="connsiteX182" fmla="*/ 297653 w 2096004"/>
                <a:gd name="connsiteY182" fmla="*/ 0 h 12436"/>
                <a:gd name="connsiteX183" fmla="*/ 310089 w 2096004"/>
                <a:gd name="connsiteY183" fmla="*/ 0 h 12436"/>
                <a:gd name="connsiteX184" fmla="*/ 310089 w 2096004"/>
                <a:gd name="connsiteY184" fmla="*/ 12436 h 12436"/>
                <a:gd name="connsiteX185" fmla="*/ 260480 w 2096004"/>
                <a:gd name="connsiteY185" fmla="*/ 12436 h 12436"/>
                <a:gd name="connsiteX186" fmla="*/ 248044 w 2096004"/>
                <a:gd name="connsiteY186" fmla="*/ 12436 h 12436"/>
                <a:gd name="connsiteX187" fmla="*/ 248044 w 2096004"/>
                <a:gd name="connsiteY187" fmla="*/ 0 h 12436"/>
                <a:gd name="connsiteX188" fmla="*/ 260480 w 2096004"/>
                <a:gd name="connsiteY188" fmla="*/ 0 h 12436"/>
                <a:gd name="connsiteX189" fmla="*/ 260480 w 2096004"/>
                <a:gd name="connsiteY189" fmla="*/ 12436 h 12436"/>
                <a:gd name="connsiteX190" fmla="*/ 210872 w 2096004"/>
                <a:gd name="connsiteY190" fmla="*/ 12436 h 12436"/>
                <a:gd name="connsiteX191" fmla="*/ 198435 w 2096004"/>
                <a:gd name="connsiteY191" fmla="*/ 12436 h 12436"/>
                <a:gd name="connsiteX192" fmla="*/ 198435 w 2096004"/>
                <a:gd name="connsiteY192" fmla="*/ 0 h 12436"/>
                <a:gd name="connsiteX193" fmla="*/ 210872 w 2096004"/>
                <a:gd name="connsiteY193" fmla="*/ 0 h 12436"/>
                <a:gd name="connsiteX194" fmla="*/ 210872 w 2096004"/>
                <a:gd name="connsiteY194" fmla="*/ 12436 h 12436"/>
                <a:gd name="connsiteX195" fmla="*/ 161263 w 2096004"/>
                <a:gd name="connsiteY195" fmla="*/ 12436 h 12436"/>
                <a:gd name="connsiteX196" fmla="*/ 148826 w 2096004"/>
                <a:gd name="connsiteY196" fmla="*/ 12436 h 12436"/>
                <a:gd name="connsiteX197" fmla="*/ 148826 w 2096004"/>
                <a:gd name="connsiteY197" fmla="*/ 0 h 12436"/>
                <a:gd name="connsiteX198" fmla="*/ 161263 w 2096004"/>
                <a:gd name="connsiteY198" fmla="*/ 0 h 12436"/>
                <a:gd name="connsiteX199" fmla="*/ 161263 w 2096004"/>
                <a:gd name="connsiteY199" fmla="*/ 12436 h 12436"/>
                <a:gd name="connsiteX200" fmla="*/ 111654 w 2096004"/>
                <a:gd name="connsiteY200" fmla="*/ 12436 h 12436"/>
                <a:gd name="connsiteX201" fmla="*/ 99218 w 2096004"/>
                <a:gd name="connsiteY201" fmla="*/ 12436 h 12436"/>
                <a:gd name="connsiteX202" fmla="*/ 99218 w 2096004"/>
                <a:gd name="connsiteY202" fmla="*/ 0 h 12436"/>
                <a:gd name="connsiteX203" fmla="*/ 111654 w 2096004"/>
                <a:gd name="connsiteY203" fmla="*/ 0 h 12436"/>
                <a:gd name="connsiteX204" fmla="*/ 111654 w 2096004"/>
                <a:gd name="connsiteY204" fmla="*/ 12436 h 12436"/>
                <a:gd name="connsiteX205" fmla="*/ 62045 w 2096004"/>
                <a:gd name="connsiteY205" fmla="*/ 12436 h 12436"/>
                <a:gd name="connsiteX206" fmla="*/ 49609 w 2096004"/>
                <a:gd name="connsiteY206" fmla="*/ 12436 h 12436"/>
                <a:gd name="connsiteX207" fmla="*/ 49609 w 2096004"/>
                <a:gd name="connsiteY207" fmla="*/ 0 h 12436"/>
                <a:gd name="connsiteX208" fmla="*/ 62045 w 2096004"/>
                <a:gd name="connsiteY208" fmla="*/ 0 h 12436"/>
                <a:gd name="connsiteX209" fmla="*/ 62045 w 2096004"/>
                <a:gd name="connsiteY209" fmla="*/ 12436 h 12436"/>
                <a:gd name="connsiteX210" fmla="*/ 12436 w 2096004"/>
                <a:gd name="connsiteY210" fmla="*/ 12436 h 12436"/>
                <a:gd name="connsiteX211" fmla="*/ 0 w 2096004"/>
                <a:gd name="connsiteY211" fmla="*/ 12436 h 12436"/>
                <a:gd name="connsiteX212" fmla="*/ 0 w 2096004"/>
                <a:gd name="connsiteY212" fmla="*/ 0 h 12436"/>
                <a:gd name="connsiteX213" fmla="*/ 12436 w 2096004"/>
                <a:gd name="connsiteY213" fmla="*/ 0 h 12436"/>
                <a:gd name="connsiteX214" fmla="*/ 12436 w 2096004"/>
                <a:gd name="connsiteY214" fmla="*/ 12436 h 12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2096004" h="12436">
                  <a:moveTo>
                    <a:pt x="2096004" y="12436"/>
                  </a:moveTo>
                  <a:lnTo>
                    <a:pt x="2083568" y="12436"/>
                  </a:lnTo>
                  <a:lnTo>
                    <a:pt x="2083568" y="0"/>
                  </a:lnTo>
                  <a:lnTo>
                    <a:pt x="2096004" y="0"/>
                  </a:lnTo>
                  <a:lnTo>
                    <a:pt x="2096004" y="12436"/>
                  </a:lnTo>
                  <a:close/>
                  <a:moveTo>
                    <a:pt x="2046396" y="12436"/>
                  </a:moveTo>
                  <a:lnTo>
                    <a:pt x="2033960" y="12436"/>
                  </a:lnTo>
                  <a:lnTo>
                    <a:pt x="2033960" y="0"/>
                  </a:lnTo>
                  <a:lnTo>
                    <a:pt x="2046396" y="0"/>
                  </a:lnTo>
                  <a:lnTo>
                    <a:pt x="2046396" y="12436"/>
                  </a:lnTo>
                  <a:close/>
                  <a:moveTo>
                    <a:pt x="1996787" y="12436"/>
                  </a:moveTo>
                  <a:lnTo>
                    <a:pt x="1984351" y="12436"/>
                  </a:lnTo>
                  <a:lnTo>
                    <a:pt x="1984351" y="0"/>
                  </a:lnTo>
                  <a:lnTo>
                    <a:pt x="1996787" y="0"/>
                  </a:lnTo>
                  <a:lnTo>
                    <a:pt x="1996787" y="12436"/>
                  </a:lnTo>
                  <a:close/>
                  <a:moveTo>
                    <a:pt x="1947179" y="12436"/>
                  </a:moveTo>
                  <a:lnTo>
                    <a:pt x="1934742" y="12436"/>
                  </a:lnTo>
                  <a:lnTo>
                    <a:pt x="1934742" y="0"/>
                  </a:lnTo>
                  <a:lnTo>
                    <a:pt x="1947179" y="0"/>
                  </a:lnTo>
                  <a:lnTo>
                    <a:pt x="1947179" y="12436"/>
                  </a:lnTo>
                  <a:close/>
                  <a:moveTo>
                    <a:pt x="1897570" y="12436"/>
                  </a:moveTo>
                  <a:lnTo>
                    <a:pt x="1885133" y="12436"/>
                  </a:lnTo>
                  <a:lnTo>
                    <a:pt x="1885133" y="0"/>
                  </a:lnTo>
                  <a:lnTo>
                    <a:pt x="1897570" y="0"/>
                  </a:lnTo>
                  <a:lnTo>
                    <a:pt x="1897570" y="12436"/>
                  </a:lnTo>
                  <a:close/>
                  <a:moveTo>
                    <a:pt x="1847961" y="12436"/>
                  </a:moveTo>
                  <a:lnTo>
                    <a:pt x="1835524" y="12436"/>
                  </a:lnTo>
                  <a:lnTo>
                    <a:pt x="1835524" y="0"/>
                  </a:lnTo>
                  <a:lnTo>
                    <a:pt x="1847961" y="0"/>
                  </a:lnTo>
                  <a:lnTo>
                    <a:pt x="1847961" y="12436"/>
                  </a:lnTo>
                  <a:close/>
                  <a:moveTo>
                    <a:pt x="1798352" y="12436"/>
                  </a:moveTo>
                  <a:lnTo>
                    <a:pt x="1785915" y="12436"/>
                  </a:lnTo>
                  <a:lnTo>
                    <a:pt x="1785915" y="0"/>
                  </a:lnTo>
                  <a:lnTo>
                    <a:pt x="1798352" y="0"/>
                  </a:lnTo>
                  <a:lnTo>
                    <a:pt x="1798352" y="12436"/>
                  </a:lnTo>
                  <a:close/>
                  <a:moveTo>
                    <a:pt x="1748743" y="12436"/>
                  </a:moveTo>
                  <a:lnTo>
                    <a:pt x="1736307" y="12436"/>
                  </a:lnTo>
                  <a:lnTo>
                    <a:pt x="1736307" y="0"/>
                  </a:lnTo>
                  <a:lnTo>
                    <a:pt x="1748743" y="0"/>
                  </a:lnTo>
                  <a:lnTo>
                    <a:pt x="1748743" y="12436"/>
                  </a:lnTo>
                  <a:close/>
                  <a:moveTo>
                    <a:pt x="1699135" y="12436"/>
                  </a:moveTo>
                  <a:lnTo>
                    <a:pt x="1686698" y="12436"/>
                  </a:lnTo>
                  <a:lnTo>
                    <a:pt x="1686698" y="0"/>
                  </a:lnTo>
                  <a:lnTo>
                    <a:pt x="1699135" y="0"/>
                  </a:lnTo>
                  <a:lnTo>
                    <a:pt x="1699135" y="12436"/>
                  </a:lnTo>
                  <a:close/>
                  <a:moveTo>
                    <a:pt x="1649526" y="12436"/>
                  </a:moveTo>
                  <a:lnTo>
                    <a:pt x="1637090" y="12436"/>
                  </a:lnTo>
                  <a:lnTo>
                    <a:pt x="1637090" y="0"/>
                  </a:lnTo>
                  <a:lnTo>
                    <a:pt x="1649526" y="0"/>
                  </a:lnTo>
                  <a:lnTo>
                    <a:pt x="1649526" y="12436"/>
                  </a:lnTo>
                  <a:close/>
                  <a:moveTo>
                    <a:pt x="1599917" y="12436"/>
                  </a:moveTo>
                  <a:lnTo>
                    <a:pt x="1587481" y="12436"/>
                  </a:lnTo>
                  <a:lnTo>
                    <a:pt x="1587481" y="0"/>
                  </a:lnTo>
                  <a:lnTo>
                    <a:pt x="1599917" y="0"/>
                  </a:lnTo>
                  <a:lnTo>
                    <a:pt x="1599917" y="12436"/>
                  </a:lnTo>
                  <a:close/>
                  <a:moveTo>
                    <a:pt x="1550308" y="12436"/>
                  </a:moveTo>
                  <a:lnTo>
                    <a:pt x="1537872" y="12436"/>
                  </a:lnTo>
                  <a:lnTo>
                    <a:pt x="1537872" y="0"/>
                  </a:lnTo>
                  <a:lnTo>
                    <a:pt x="1550308" y="0"/>
                  </a:lnTo>
                  <a:lnTo>
                    <a:pt x="1550308" y="12436"/>
                  </a:lnTo>
                  <a:close/>
                  <a:moveTo>
                    <a:pt x="1500699" y="12436"/>
                  </a:moveTo>
                  <a:lnTo>
                    <a:pt x="1488263" y="12436"/>
                  </a:lnTo>
                  <a:lnTo>
                    <a:pt x="1488263" y="0"/>
                  </a:lnTo>
                  <a:lnTo>
                    <a:pt x="1500699" y="0"/>
                  </a:lnTo>
                  <a:lnTo>
                    <a:pt x="1500699" y="12436"/>
                  </a:lnTo>
                  <a:close/>
                  <a:moveTo>
                    <a:pt x="1451091" y="12436"/>
                  </a:moveTo>
                  <a:lnTo>
                    <a:pt x="1438654" y="12436"/>
                  </a:lnTo>
                  <a:lnTo>
                    <a:pt x="1438654" y="0"/>
                  </a:lnTo>
                  <a:lnTo>
                    <a:pt x="1451091" y="0"/>
                  </a:lnTo>
                  <a:lnTo>
                    <a:pt x="1451091" y="12436"/>
                  </a:lnTo>
                  <a:close/>
                  <a:moveTo>
                    <a:pt x="1401482" y="12436"/>
                  </a:moveTo>
                  <a:lnTo>
                    <a:pt x="1389046" y="12436"/>
                  </a:lnTo>
                  <a:lnTo>
                    <a:pt x="1389046" y="0"/>
                  </a:lnTo>
                  <a:lnTo>
                    <a:pt x="1401482" y="0"/>
                  </a:lnTo>
                  <a:lnTo>
                    <a:pt x="1401482" y="12436"/>
                  </a:lnTo>
                  <a:close/>
                  <a:moveTo>
                    <a:pt x="1351873" y="12436"/>
                  </a:moveTo>
                  <a:lnTo>
                    <a:pt x="1339437" y="12436"/>
                  </a:lnTo>
                  <a:lnTo>
                    <a:pt x="1339437" y="0"/>
                  </a:lnTo>
                  <a:lnTo>
                    <a:pt x="1351873" y="0"/>
                  </a:lnTo>
                  <a:lnTo>
                    <a:pt x="1351873" y="12436"/>
                  </a:lnTo>
                  <a:close/>
                  <a:moveTo>
                    <a:pt x="1302264" y="12436"/>
                  </a:moveTo>
                  <a:lnTo>
                    <a:pt x="1289828" y="12436"/>
                  </a:lnTo>
                  <a:lnTo>
                    <a:pt x="1289828" y="0"/>
                  </a:lnTo>
                  <a:lnTo>
                    <a:pt x="1302264" y="0"/>
                  </a:lnTo>
                  <a:lnTo>
                    <a:pt x="1302264" y="12436"/>
                  </a:lnTo>
                  <a:close/>
                  <a:moveTo>
                    <a:pt x="1252656" y="12436"/>
                  </a:moveTo>
                  <a:lnTo>
                    <a:pt x="1240219" y="12436"/>
                  </a:lnTo>
                  <a:lnTo>
                    <a:pt x="1240219" y="0"/>
                  </a:lnTo>
                  <a:lnTo>
                    <a:pt x="1252656" y="0"/>
                  </a:lnTo>
                  <a:lnTo>
                    <a:pt x="1252656" y="12436"/>
                  </a:lnTo>
                  <a:close/>
                  <a:moveTo>
                    <a:pt x="1203047" y="12436"/>
                  </a:moveTo>
                  <a:lnTo>
                    <a:pt x="1190611" y="12436"/>
                  </a:lnTo>
                  <a:lnTo>
                    <a:pt x="1190611" y="0"/>
                  </a:lnTo>
                  <a:lnTo>
                    <a:pt x="1203047" y="0"/>
                  </a:lnTo>
                  <a:lnTo>
                    <a:pt x="1203047" y="12436"/>
                  </a:lnTo>
                  <a:close/>
                  <a:moveTo>
                    <a:pt x="1153438" y="12436"/>
                  </a:moveTo>
                  <a:lnTo>
                    <a:pt x="1141002" y="12436"/>
                  </a:lnTo>
                  <a:lnTo>
                    <a:pt x="1141002" y="0"/>
                  </a:lnTo>
                  <a:lnTo>
                    <a:pt x="1153438" y="0"/>
                  </a:lnTo>
                  <a:lnTo>
                    <a:pt x="1153438" y="12436"/>
                  </a:lnTo>
                  <a:close/>
                  <a:moveTo>
                    <a:pt x="1103829" y="12436"/>
                  </a:moveTo>
                  <a:lnTo>
                    <a:pt x="1091393" y="12436"/>
                  </a:lnTo>
                  <a:lnTo>
                    <a:pt x="1091393" y="0"/>
                  </a:lnTo>
                  <a:lnTo>
                    <a:pt x="1103829" y="0"/>
                  </a:lnTo>
                  <a:lnTo>
                    <a:pt x="1103829" y="12436"/>
                  </a:lnTo>
                  <a:close/>
                  <a:moveTo>
                    <a:pt x="1054221" y="12436"/>
                  </a:moveTo>
                  <a:lnTo>
                    <a:pt x="1041784" y="12436"/>
                  </a:lnTo>
                  <a:lnTo>
                    <a:pt x="1041784" y="0"/>
                  </a:lnTo>
                  <a:lnTo>
                    <a:pt x="1054221" y="0"/>
                  </a:lnTo>
                  <a:lnTo>
                    <a:pt x="1054221" y="12436"/>
                  </a:lnTo>
                  <a:close/>
                  <a:moveTo>
                    <a:pt x="1004612" y="12436"/>
                  </a:moveTo>
                  <a:lnTo>
                    <a:pt x="992175" y="12436"/>
                  </a:lnTo>
                  <a:lnTo>
                    <a:pt x="992175" y="0"/>
                  </a:lnTo>
                  <a:lnTo>
                    <a:pt x="1004612" y="0"/>
                  </a:lnTo>
                  <a:lnTo>
                    <a:pt x="1004612" y="12436"/>
                  </a:lnTo>
                  <a:close/>
                  <a:moveTo>
                    <a:pt x="955003" y="12436"/>
                  </a:moveTo>
                  <a:lnTo>
                    <a:pt x="942567" y="12436"/>
                  </a:lnTo>
                  <a:lnTo>
                    <a:pt x="942567" y="0"/>
                  </a:lnTo>
                  <a:lnTo>
                    <a:pt x="955003" y="0"/>
                  </a:lnTo>
                  <a:lnTo>
                    <a:pt x="955003" y="12436"/>
                  </a:lnTo>
                  <a:close/>
                  <a:moveTo>
                    <a:pt x="905394" y="12436"/>
                  </a:moveTo>
                  <a:lnTo>
                    <a:pt x="892958" y="12436"/>
                  </a:lnTo>
                  <a:lnTo>
                    <a:pt x="892958" y="0"/>
                  </a:lnTo>
                  <a:lnTo>
                    <a:pt x="905394" y="0"/>
                  </a:lnTo>
                  <a:lnTo>
                    <a:pt x="905394" y="12436"/>
                  </a:lnTo>
                  <a:close/>
                  <a:moveTo>
                    <a:pt x="855786" y="12436"/>
                  </a:moveTo>
                  <a:lnTo>
                    <a:pt x="843349" y="12436"/>
                  </a:lnTo>
                  <a:lnTo>
                    <a:pt x="843349" y="0"/>
                  </a:lnTo>
                  <a:lnTo>
                    <a:pt x="855786" y="0"/>
                  </a:lnTo>
                  <a:lnTo>
                    <a:pt x="855786" y="12436"/>
                  </a:lnTo>
                  <a:close/>
                  <a:moveTo>
                    <a:pt x="806177" y="12436"/>
                  </a:moveTo>
                  <a:lnTo>
                    <a:pt x="793740" y="12436"/>
                  </a:lnTo>
                  <a:lnTo>
                    <a:pt x="793740" y="0"/>
                  </a:lnTo>
                  <a:lnTo>
                    <a:pt x="806177" y="0"/>
                  </a:lnTo>
                  <a:lnTo>
                    <a:pt x="806177" y="12436"/>
                  </a:lnTo>
                  <a:close/>
                  <a:moveTo>
                    <a:pt x="756568" y="12436"/>
                  </a:moveTo>
                  <a:lnTo>
                    <a:pt x="744132" y="12436"/>
                  </a:lnTo>
                  <a:lnTo>
                    <a:pt x="744132" y="0"/>
                  </a:lnTo>
                  <a:lnTo>
                    <a:pt x="756568" y="0"/>
                  </a:lnTo>
                  <a:lnTo>
                    <a:pt x="756568" y="12436"/>
                  </a:lnTo>
                  <a:close/>
                  <a:moveTo>
                    <a:pt x="706959" y="12436"/>
                  </a:moveTo>
                  <a:lnTo>
                    <a:pt x="694523" y="12436"/>
                  </a:lnTo>
                  <a:lnTo>
                    <a:pt x="694523" y="0"/>
                  </a:lnTo>
                  <a:lnTo>
                    <a:pt x="706959" y="0"/>
                  </a:lnTo>
                  <a:lnTo>
                    <a:pt x="706959" y="12436"/>
                  </a:lnTo>
                  <a:close/>
                  <a:moveTo>
                    <a:pt x="657350" y="12436"/>
                  </a:moveTo>
                  <a:lnTo>
                    <a:pt x="644914" y="12436"/>
                  </a:lnTo>
                  <a:lnTo>
                    <a:pt x="644914" y="0"/>
                  </a:lnTo>
                  <a:lnTo>
                    <a:pt x="657350" y="0"/>
                  </a:lnTo>
                  <a:lnTo>
                    <a:pt x="657350" y="12436"/>
                  </a:lnTo>
                  <a:close/>
                  <a:moveTo>
                    <a:pt x="607742" y="12436"/>
                  </a:moveTo>
                  <a:lnTo>
                    <a:pt x="595305" y="12436"/>
                  </a:lnTo>
                  <a:lnTo>
                    <a:pt x="595305" y="0"/>
                  </a:lnTo>
                  <a:lnTo>
                    <a:pt x="607742" y="0"/>
                  </a:lnTo>
                  <a:lnTo>
                    <a:pt x="607742" y="12436"/>
                  </a:lnTo>
                  <a:close/>
                  <a:moveTo>
                    <a:pt x="558133" y="12436"/>
                  </a:moveTo>
                  <a:lnTo>
                    <a:pt x="545697" y="12436"/>
                  </a:lnTo>
                  <a:lnTo>
                    <a:pt x="545697" y="0"/>
                  </a:lnTo>
                  <a:lnTo>
                    <a:pt x="558133" y="0"/>
                  </a:lnTo>
                  <a:lnTo>
                    <a:pt x="558133" y="12436"/>
                  </a:lnTo>
                  <a:close/>
                  <a:moveTo>
                    <a:pt x="508524" y="12436"/>
                  </a:moveTo>
                  <a:lnTo>
                    <a:pt x="496088" y="12436"/>
                  </a:lnTo>
                  <a:lnTo>
                    <a:pt x="496088" y="0"/>
                  </a:lnTo>
                  <a:lnTo>
                    <a:pt x="508524" y="0"/>
                  </a:lnTo>
                  <a:lnTo>
                    <a:pt x="508524" y="12436"/>
                  </a:lnTo>
                  <a:close/>
                  <a:moveTo>
                    <a:pt x="458915" y="12436"/>
                  </a:moveTo>
                  <a:lnTo>
                    <a:pt x="446479" y="12436"/>
                  </a:lnTo>
                  <a:lnTo>
                    <a:pt x="446479" y="0"/>
                  </a:lnTo>
                  <a:lnTo>
                    <a:pt x="458915" y="0"/>
                  </a:lnTo>
                  <a:lnTo>
                    <a:pt x="458915" y="12436"/>
                  </a:lnTo>
                  <a:close/>
                  <a:moveTo>
                    <a:pt x="409307" y="12436"/>
                  </a:moveTo>
                  <a:lnTo>
                    <a:pt x="396870" y="12436"/>
                  </a:lnTo>
                  <a:lnTo>
                    <a:pt x="396870" y="0"/>
                  </a:lnTo>
                  <a:lnTo>
                    <a:pt x="409307" y="0"/>
                  </a:lnTo>
                  <a:lnTo>
                    <a:pt x="409307" y="12436"/>
                  </a:lnTo>
                  <a:close/>
                  <a:moveTo>
                    <a:pt x="359698" y="12436"/>
                  </a:moveTo>
                  <a:lnTo>
                    <a:pt x="347261" y="12436"/>
                  </a:lnTo>
                  <a:lnTo>
                    <a:pt x="347261" y="0"/>
                  </a:lnTo>
                  <a:lnTo>
                    <a:pt x="359698" y="0"/>
                  </a:lnTo>
                  <a:lnTo>
                    <a:pt x="359698" y="12436"/>
                  </a:lnTo>
                  <a:close/>
                  <a:moveTo>
                    <a:pt x="310089" y="12436"/>
                  </a:moveTo>
                  <a:lnTo>
                    <a:pt x="297653" y="12436"/>
                  </a:lnTo>
                  <a:lnTo>
                    <a:pt x="297653" y="0"/>
                  </a:lnTo>
                  <a:lnTo>
                    <a:pt x="310089" y="0"/>
                  </a:lnTo>
                  <a:lnTo>
                    <a:pt x="310089" y="12436"/>
                  </a:lnTo>
                  <a:close/>
                  <a:moveTo>
                    <a:pt x="260480" y="12436"/>
                  </a:moveTo>
                  <a:lnTo>
                    <a:pt x="248044" y="12436"/>
                  </a:lnTo>
                  <a:lnTo>
                    <a:pt x="248044" y="0"/>
                  </a:lnTo>
                  <a:lnTo>
                    <a:pt x="260480" y="0"/>
                  </a:lnTo>
                  <a:lnTo>
                    <a:pt x="260480" y="12436"/>
                  </a:lnTo>
                  <a:close/>
                  <a:moveTo>
                    <a:pt x="210872" y="12436"/>
                  </a:moveTo>
                  <a:lnTo>
                    <a:pt x="198435" y="12436"/>
                  </a:lnTo>
                  <a:lnTo>
                    <a:pt x="198435" y="0"/>
                  </a:lnTo>
                  <a:lnTo>
                    <a:pt x="210872" y="0"/>
                  </a:lnTo>
                  <a:lnTo>
                    <a:pt x="210872" y="12436"/>
                  </a:lnTo>
                  <a:close/>
                  <a:moveTo>
                    <a:pt x="161263" y="12436"/>
                  </a:moveTo>
                  <a:lnTo>
                    <a:pt x="148826" y="12436"/>
                  </a:lnTo>
                  <a:lnTo>
                    <a:pt x="148826" y="0"/>
                  </a:lnTo>
                  <a:lnTo>
                    <a:pt x="161263" y="0"/>
                  </a:lnTo>
                  <a:lnTo>
                    <a:pt x="161263" y="12436"/>
                  </a:lnTo>
                  <a:close/>
                  <a:moveTo>
                    <a:pt x="111654" y="12436"/>
                  </a:moveTo>
                  <a:lnTo>
                    <a:pt x="99218" y="12436"/>
                  </a:lnTo>
                  <a:lnTo>
                    <a:pt x="99218" y="0"/>
                  </a:lnTo>
                  <a:lnTo>
                    <a:pt x="111654" y="0"/>
                  </a:lnTo>
                  <a:lnTo>
                    <a:pt x="111654" y="12436"/>
                  </a:lnTo>
                  <a:close/>
                  <a:moveTo>
                    <a:pt x="62045" y="12436"/>
                  </a:moveTo>
                  <a:lnTo>
                    <a:pt x="49609" y="12436"/>
                  </a:lnTo>
                  <a:lnTo>
                    <a:pt x="49609" y="0"/>
                  </a:lnTo>
                  <a:lnTo>
                    <a:pt x="62045" y="0"/>
                  </a:lnTo>
                  <a:lnTo>
                    <a:pt x="62045" y="12436"/>
                  </a:lnTo>
                  <a:close/>
                  <a:moveTo>
                    <a:pt x="12436" y="12436"/>
                  </a:moveTo>
                  <a:lnTo>
                    <a:pt x="0" y="12436"/>
                  </a:lnTo>
                  <a:lnTo>
                    <a:pt x="0" y="0"/>
                  </a:lnTo>
                  <a:lnTo>
                    <a:pt x="12436" y="0"/>
                  </a:lnTo>
                  <a:lnTo>
                    <a:pt x="12436" y="12436"/>
                  </a:lnTo>
                  <a:close/>
                </a:path>
              </a:pathLst>
            </a:custGeom>
            <a:solidFill>
              <a:srgbClr val="231F20"/>
            </a:solidFill>
            <a:ln w="0" cap="flat">
              <a:noFill/>
              <a:prstDash val="solid"/>
              <a:miter/>
            </a:ln>
          </p:spPr>
          <p:txBody>
            <a:bodyPr rtlCol="0" anchor="ctr"/>
            <a:lstStyle/>
            <a:p>
              <a:endParaRPr lang="en-IN"/>
            </a:p>
          </p:txBody>
        </p:sp>
      </p:grpSp>
      <p:grpSp>
        <p:nvGrpSpPr>
          <p:cNvPr id="85" name="Graphic 4">
            <a:extLst>
              <a:ext uri="{FF2B5EF4-FFF2-40B4-BE49-F238E27FC236}">
                <a16:creationId xmlns:a16="http://schemas.microsoft.com/office/drawing/2014/main" id="{2274A658-5F81-75A3-2096-B0465F8A8A59}"/>
              </a:ext>
            </a:extLst>
          </p:cNvPr>
          <p:cNvGrpSpPr/>
          <p:nvPr/>
        </p:nvGrpSpPr>
        <p:grpSpPr>
          <a:xfrm>
            <a:off x="7803541" y="4211198"/>
            <a:ext cx="822712" cy="86644"/>
            <a:chOff x="7918951" y="4011732"/>
            <a:chExt cx="822712" cy="86644"/>
          </a:xfrm>
          <a:solidFill>
            <a:srgbClr val="231F20"/>
          </a:solidFill>
        </p:grpSpPr>
        <p:sp>
          <p:nvSpPr>
            <p:cNvPr id="86" name="Freeform: Shape 188">
              <a:extLst>
                <a:ext uri="{FF2B5EF4-FFF2-40B4-BE49-F238E27FC236}">
                  <a16:creationId xmlns:a16="http://schemas.microsoft.com/office/drawing/2014/main" id="{135D0938-92A1-66C1-6E40-60761D44004F}"/>
                </a:ext>
              </a:extLst>
            </p:cNvPr>
            <p:cNvSpPr/>
            <p:nvPr/>
          </p:nvSpPr>
          <p:spPr>
            <a:xfrm>
              <a:off x="7918951" y="4011732"/>
              <a:ext cx="86644" cy="86644"/>
            </a:xfrm>
            <a:custGeom>
              <a:avLst/>
              <a:gdLst>
                <a:gd name="connsiteX0" fmla="*/ 86644 w 86644"/>
                <a:gd name="connsiteY0" fmla="*/ 43322 h 86644"/>
                <a:gd name="connsiteX1" fmla="*/ 43322 w 86644"/>
                <a:gd name="connsiteY1" fmla="*/ 86644 h 86644"/>
                <a:gd name="connsiteX2" fmla="*/ 0 w 86644"/>
                <a:gd name="connsiteY2" fmla="*/ 43322 h 86644"/>
                <a:gd name="connsiteX3" fmla="*/ 43322 w 86644"/>
                <a:gd name="connsiteY3" fmla="*/ 0 h 86644"/>
                <a:gd name="connsiteX4" fmla="*/ 86644 w 86644"/>
                <a:gd name="connsiteY4" fmla="*/ 43322 h 866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644" h="86644">
                  <a:moveTo>
                    <a:pt x="86644" y="43322"/>
                  </a:moveTo>
                  <a:cubicBezTo>
                    <a:pt x="86644" y="67238"/>
                    <a:pt x="67238" y="86644"/>
                    <a:pt x="43322" y="86644"/>
                  </a:cubicBezTo>
                  <a:cubicBezTo>
                    <a:pt x="19406" y="86644"/>
                    <a:pt x="0" y="67238"/>
                    <a:pt x="0" y="43322"/>
                  </a:cubicBezTo>
                  <a:cubicBezTo>
                    <a:pt x="0" y="19406"/>
                    <a:pt x="19406" y="0"/>
                    <a:pt x="43322" y="0"/>
                  </a:cubicBezTo>
                  <a:cubicBezTo>
                    <a:pt x="67238" y="0"/>
                    <a:pt x="86644" y="19406"/>
                    <a:pt x="86644" y="43322"/>
                  </a:cubicBezTo>
                  <a:close/>
                </a:path>
              </a:pathLst>
            </a:custGeom>
            <a:solidFill>
              <a:srgbClr val="231F20"/>
            </a:solidFill>
            <a:ln w="0" cap="flat">
              <a:noFill/>
              <a:prstDash val="solid"/>
              <a:miter/>
            </a:ln>
          </p:spPr>
          <p:txBody>
            <a:bodyPr rtlCol="0" anchor="ctr"/>
            <a:lstStyle/>
            <a:p>
              <a:endParaRPr lang="en-IN"/>
            </a:p>
          </p:txBody>
        </p:sp>
        <p:sp>
          <p:nvSpPr>
            <p:cNvPr id="87" name="Freeform: Shape 189">
              <a:extLst>
                <a:ext uri="{FF2B5EF4-FFF2-40B4-BE49-F238E27FC236}">
                  <a16:creationId xmlns:a16="http://schemas.microsoft.com/office/drawing/2014/main" id="{C61931C0-1B11-1CB0-17AE-D57FAE7854D1}"/>
                </a:ext>
              </a:extLst>
            </p:cNvPr>
            <p:cNvSpPr/>
            <p:nvPr/>
          </p:nvSpPr>
          <p:spPr>
            <a:xfrm>
              <a:off x="7985096" y="4048767"/>
              <a:ext cx="756568" cy="12436"/>
            </a:xfrm>
            <a:custGeom>
              <a:avLst/>
              <a:gdLst>
                <a:gd name="connsiteX0" fmla="*/ 756568 w 756568"/>
                <a:gd name="connsiteY0" fmla="*/ 12436 h 12436"/>
                <a:gd name="connsiteX1" fmla="*/ 744131 w 756568"/>
                <a:gd name="connsiteY1" fmla="*/ 12436 h 12436"/>
                <a:gd name="connsiteX2" fmla="*/ 744131 w 756568"/>
                <a:gd name="connsiteY2" fmla="*/ 0 h 12436"/>
                <a:gd name="connsiteX3" fmla="*/ 756568 w 756568"/>
                <a:gd name="connsiteY3" fmla="*/ 0 h 12436"/>
                <a:gd name="connsiteX4" fmla="*/ 756568 w 756568"/>
                <a:gd name="connsiteY4" fmla="*/ 12436 h 12436"/>
                <a:gd name="connsiteX5" fmla="*/ 706959 w 756568"/>
                <a:gd name="connsiteY5" fmla="*/ 12436 h 12436"/>
                <a:gd name="connsiteX6" fmla="*/ 694522 w 756568"/>
                <a:gd name="connsiteY6" fmla="*/ 12436 h 12436"/>
                <a:gd name="connsiteX7" fmla="*/ 694522 w 756568"/>
                <a:gd name="connsiteY7" fmla="*/ 0 h 12436"/>
                <a:gd name="connsiteX8" fmla="*/ 706959 w 756568"/>
                <a:gd name="connsiteY8" fmla="*/ 0 h 12436"/>
                <a:gd name="connsiteX9" fmla="*/ 706959 w 756568"/>
                <a:gd name="connsiteY9" fmla="*/ 12436 h 12436"/>
                <a:gd name="connsiteX10" fmla="*/ 657350 w 756568"/>
                <a:gd name="connsiteY10" fmla="*/ 12436 h 12436"/>
                <a:gd name="connsiteX11" fmla="*/ 644914 w 756568"/>
                <a:gd name="connsiteY11" fmla="*/ 12436 h 12436"/>
                <a:gd name="connsiteX12" fmla="*/ 644914 w 756568"/>
                <a:gd name="connsiteY12" fmla="*/ 0 h 12436"/>
                <a:gd name="connsiteX13" fmla="*/ 657350 w 756568"/>
                <a:gd name="connsiteY13" fmla="*/ 0 h 12436"/>
                <a:gd name="connsiteX14" fmla="*/ 657350 w 756568"/>
                <a:gd name="connsiteY14" fmla="*/ 12436 h 12436"/>
                <a:gd name="connsiteX15" fmla="*/ 607742 w 756568"/>
                <a:gd name="connsiteY15" fmla="*/ 12436 h 12436"/>
                <a:gd name="connsiteX16" fmla="*/ 595305 w 756568"/>
                <a:gd name="connsiteY16" fmla="*/ 12436 h 12436"/>
                <a:gd name="connsiteX17" fmla="*/ 595305 w 756568"/>
                <a:gd name="connsiteY17" fmla="*/ 0 h 12436"/>
                <a:gd name="connsiteX18" fmla="*/ 607742 w 756568"/>
                <a:gd name="connsiteY18" fmla="*/ 0 h 12436"/>
                <a:gd name="connsiteX19" fmla="*/ 607742 w 756568"/>
                <a:gd name="connsiteY19" fmla="*/ 12436 h 12436"/>
                <a:gd name="connsiteX20" fmla="*/ 558133 w 756568"/>
                <a:gd name="connsiteY20" fmla="*/ 12436 h 12436"/>
                <a:gd name="connsiteX21" fmla="*/ 545696 w 756568"/>
                <a:gd name="connsiteY21" fmla="*/ 12436 h 12436"/>
                <a:gd name="connsiteX22" fmla="*/ 545696 w 756568"/>
                <a:gd name="connsiteY22" fmla="*/ 0 h 12436"/>
                <a:gd name="connsiteX23" fmla="*/ 558133 w 756568"/>
                <a:gd name="connsiteY23" fmla="*/ 0 h 12436"/>
                <a:gd name="connsiteX24" fmla="*/ 558133 w 756568"/>
                <a:gd name="connsiteY24" fmla="*/ 12436 h 12436"/>
                <a:gd name="connsiteX25" fmla="*/ 508524 w 756568"/>
                <a:gd name="connsiteY25" fmla="*/ 12436 h 12436"/>
                <a:gd name="connsiteX26" fmla="*/ 496088 w 756568"/>
                <a:gd name="connsiteY26" fmla="*/ 12436 h 12436"/>
                <a:gd name="connsiteX27" fmla="*/ 496088 w 756568"/>
                <a:gd name="connsiteY27" fmla="*/ 0 h 12436"/>
                <a:gd name="connsiteX28" fmla="*/ 508524 w 756568"/>
                <a:gd name="connsiteY28" fmla="*/ 0 h 12436"/>
                <a:gd name="connsiteX29" fmla="*/ 508524 w 756568"/>
                <a:gd name="connsiteY29" fmla="*/ 12436 h 12436"/>
                <a:gd name="connsiteX30" fmla="*/ 458915 w 756568"/>
                <a:gd name="connsiteY30" fmla="*/ 12436 h 12436"/>
                <a:gd name="connsiteX31" fmla="*/ 446479 w 756568"/>
                <a:gd name="connsiteY31" fmla="*/ 12436 h 12436"/>
                <a:gd name="connsiteX32" fmla="*/ 446479 w 756568"/>
                <a:gd name="connsiteY32" fmla="*/ 0 h 12436"/>
                <a:gd name="connsiteX33" fmla="*/ 458915 w 756568"/>
                <a:gd name="connsiteY33" fmla="*/ 0 h 12436"/>
                <a:gd name="connsiteX34" fmla="*/ 458915 w 756568"/>
                <a:gd name="connsiteY34" fmla="*/ 12436 h 12436"/>
                <a:gd name="connsiteX35" fmla="*/ 409306 w 756568"/>
                <a:gd name="connsiteY35" fmla="*/ 12436 h 12436"/>
                <a:gd name="connsiteX36" fmla="*/ 396870 w 756568"/>
                <a:gd name="connsiteY36" fmla="*/ 12436 h 12436"/>
                <a:gd name="connsiteX37" fmla="*/ 396870 w 756568"/>
                <a:gd name="connsiteY37" fmla="*/ 0 h 12436"/>
                <a:gd name="connsiteX38" fmla="*/ 409306 w 756568"/>
                <a:gd name="connsiteY38" fmla="*/ 0 h 12436"/>
                <a:gd name="connsiteX39" fmla="*/ 409306 w 756568"/>
                <a:gd name="connsiteY39" fmla="*/ 12436 h 12436"/>
                <a:gd name="connsiteX40" fmla="*/ 359697 w 756568"/>
                <a:gd name="connsiteY40" fmla="*/ 12436 h 12436"/>
                <a:gd name="connsiteX41" fmla="*/ 347261 w 756568"/>
                <a:gd name="connsiteY41" fmla="*/ 12436 h 12436"/>
                <a:gd name="connsiteX42" fmla="*/ 347261 w 756568"/>
                <a:gd name="connsiteY42" fmla="*/ 0 h 12436"/>
                <a:gd name="connsiteX43" fmla="*/ 359697 w 756568"/>
                <a:gd name="connsiteY43" fmla="*/ 0 h 12436"/>
                <a:gd name="connsiteX44" fmla="*/ 359697 w 756568"/>
                <a:gd name="connsiteY44" fmla="*/ 12436 h 12436"/>
                <a:gd name="connsiteX45" fmla="*/ 310089 w 756568"/>
                <a:gd name="connsiteY45" fmla="*/ 12436 h 12436"/>
                <a:gd name="connsiteX46" fmla="*/ 297653 w 756568"/>
                <a:gd name="connsiteY46" fmla="*/ 12436 h 12436"/>
                <a:gd name="connsiteX47" fmla="*/ 297653 w 756568"/>
                <a:gd name="connsiteY47" fmla="*/ 0 h 12436"/>
                <a:gd name="connsiteX48" fmla="*/ 310089 w 756568"/>
                <a:gd name="connsiteY48" fmla="*/ 0 h 12436"/>
                <a:gd name="connsiteX49" fmla="*/ 310089 w 756568"/>
                <a:gd name="connsiteY49" fmla="*/ 12436 h 12436"/>
                <a:gd name="connsiteX50" fmla="*/ 260480 w 756568"/>
                <a:gd name="connsiteY50" fmla="*/ 12436 h 12436"/>
                <a:gd name="connsiteX51" fmla="*/ 248044 w 756568"/>
                <a:gd name="connsiteY51" fmla="*/ 12436 h 12436"/>
                <a:gd name="connsiteX52" fmla="*/ 248044 w 756568"/>
                <a:gd name="connsiteY52" fmla="*/ 0 h 12436"/>
                <a:gd name="connsiteX53" fmla="*/ 260480 w 756568"/>
                <a:gd name="connsiteY53" fmla="*/ 0 h 12436"/>
                <a:gd name="connsiteX54" fmla="*/ 260480 w 756568"/>
                <a:gd name="connsiteY54" fmla="*/ 12436 h 12436"/>
                <a:gd name="connsiteX55" fmla="*/ 210871 w 756568"/>
                <a:gd name="connsiteY55" fmla="*/ 12436 h 12436"/>
                <a:gd name="connsiteX56" fmla="*/ 198435 w 756568"/>
                <a:gd name="connsiteY56" fmla="*/ 12436 h 12436"/>
                <a:gd name="connsiteX57" fmla="*/ 198435 w 756568"/>
                <a:gd name="connsiteY57" fmla="*/ 0 h 12436"/>
                <a:gd name="connsiteX58" fmla="*/ 210871 w 756568"/>
                <a:gd name="connsiteY58" fmla="*/ 0 h 12436"/>
                <a:gd name="connsiteX59" fmla="*/ 210871 w 756568"/>
                <a:gd name="connsiteY59" fmla="*/ 12436 h 12436"/>
                <a:gd name="connsiteX60" fmla="*/ 161263 w 756568"/>
                <a:gd name="connsiteY60" fmla="*/ 12436 h 12436"/>
                <a:gd name="connsiteX61" fmla="*/ 148826 w 756568"/>
                <a:gd name="connsiteY61" fmla="*/ 12436 h 12436"/>
                <a:gd name="connsiteX62" fmla="*/ 148826 w 756568"/>
                <a:gd name="connsiteY62" fmla="*/ 0 h 12436"/>
                <a:gd name="connsiteX63" fmla="*/ 161263 w 756568"/>
                <a:gd name="connsiteY63" fmla="*/ 0 h 12436"/>
                <a:gd name="connsiteX64" fmla="*/ 161263 w 756568"/>
                <a:gd name="connsiteY64" fmla="*/ 12436 h 12436"/>
                <a:gd name="connsiteX65" fmla="*/ 111654 w 756568"/>
                <a:gd name="connsiteY65" fmla="*/ 12436 h 12436"/>
                <a:gd name="connsiteX66" fmla="*/ 99217 w 756568"/>
                <a:gd name="connsiteY66" fmla="*/ 12436 h 12436"/>
                <a:gd name="connsiteX67" fmla="*/ 99217 w 756568"/>
                <a:gd name="connsiteY67" fmla="*/ 0 h 12436"/>
                <a:gd name="connsiteX68" fmla="*/ 111654 w 756568"/>
                <a:gd name="connsiteY68" fmla="*/ 0 h 12436"/>
                <a:gd name="connsiteX69" fmla="*/ 111654 w 756568"/>
                <a:gd name="connsiteY69" fmla="*/ 12436 h 12436"/>
                <a:gd name="connsiteX70" fmla="*/ 62045 w 756568"/>
                <a:gd name="connsiteY70" fmla="*/ 12436 h 12436"/>
                <a:gd name="connsiteX71" fmla="*/ 49608 w 756568"/>
                <a:gd name="connsiteY71" fmla="*/ 12436 h 12436"/>
                <a:gd name="connsiteX72" fmla="*/ 49608 w 756568"/>
                <a:gd name="connsiteY72" fmla="*/ 0 h 12436"/>
                <a:gd name="connsiteX73" fmla="*/ 62045 w 756568"/>
                <a:gd name="connsiteY73" fmla="*/ 0 h 12436"/>
                <a:gd name="connsiteX74" fmla="*/ 62045 w 756568"/>
                <a:gd name="connsiteY74" fmla="*/ 12436 h 12436"/>
                <a:gd name="connsiteX75" fmla="*/ 12436 w 756568"/>
                <a:gd name="connsiteY75" fmla="*/ 12436 h 12436"/>
                <a:gd name="connsiteX76" fmla="*/ 0 w 756568"/>
                <a:gd name="connsiteY76" fmla="*/ 12436 h 12436"/>
                <a:gd name="connsiteX77" fmla="*/ 0 w 756568"/>
                <a:gd name="connsiteY77" fmla="*/ 0 h 12436"/>
                <a:gd name="connsiteX78" fmla="*/ 12436 w 756568"/>
                <a:gd name="connsiteY78" fmla="*/ 0 h 12436"/>
                <a:gd name="connsiteX79" fmla="*/ 12436 w 756568"/>
                <a:gd name="connsiteY79" fmla="*/ 12436 h 12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756568" h="12436">
                  <a:moveTo>
                    <a:pt x="756568" y="12436"/>
                  </a:moveTo>
                  <a:lnTo>
                    <a:pt x="744131" y="12436"/>
                  </a:lnTo>
                  <a:lnTo>
                    <a:pt x="744131" y="0"/>
                  </a:lnTo>
                  <a:lnTo>
                    <a:pt x="756568" y="0"/>
                  </a:lnTo>
                  <a:lnTo>
                    <a:pt x="756568" y="12436"/>
                  </a:lnTo>
                  <a:close/>
                  <a:moveTo>
                    <a:pt x="706959" y="12436"/>
                  </a:moveTo>
                  <a:lnTo>
                    <a:pt x="694522" y="12436"/>
                  </a:lnTo>
                  <a:lnTo>
                    <a:pt x="694522" y="0"/>
                  </a:lnTo>
                  <a:lnTo>
                    <a:pt x="706959" y="0"/>
                  </a:lnTo>
                  <a:lnTo>
                    <a:pt x="706959" y="12436"/>
                  </a:lnTo>
                  <a:close/>
                  <a:moveTo>
                    <a:pt x="657350" y="12436"/>
                  </a:moveTo>
                  <a:lnTo>
                    <a:pt x="644914" y="12436"/>
                  </a:lnTo>
                  <a:lnTo>
                    <a:pt x="644914" y="0"/>
                  </a:lnTo>
                  <a:lnTo>
                    <a:pt x="657350" y="0"/>
                  </a:lnTo>
                  <a:lnTo>
                    <a:pt x="657350" y="12436"/>
                  </a:lnTo>
                  <a:close/>
                  <a:moveTo>
                    <a:pt x="607742" y="12436"/>
                  </a:moveTo>
                  <a:lnTo>
                    <a:pt x="595305" y="12436"/>
                  </a:lnTo>
                  <a:lnTo>
                    <a:pt x="595305" y="0"/>
                  </a:lnTo>
                  <a:lnTo>
                    <a:pt x="607742" y="0"/>
                  </a:lnTo>
                  <a:lnTo>
                    <a:pt x="607742" y="12436"/>
                  </a:lnTo>
                  <a:close/>
                  <a:moveTo>
                    <a:pt x="558133" y="12436"/>
                  </a:moveTo>
                  <a:lnTo>
                    <a:pt x="545696" y="12436"/>
                  </a:lnTo>
                  <a:lnTo>
                    <a:pt x="545696" y="0"/>
                  </a:lnTo>
                  <a:lnTo>
                    <a:pt x="558133" y="0"/>
                  </a:lnTo>
                  <a:lnTo>
                    <a:pt x="558133" y="12436"/>
                  </a:lnTo>
                  <a:close/>
                  <a:moveTo>
                    <a:pt x="508524" y="12436"/>
                  </a:moveTo>
                  <a:lnTo>
                    <a:pt x="496088" y="12436"/>
                  </a:lnTo>
                  <a:lnTo>
                    <a:pt x="496088" y="0"/>
                  </a:lnTo>
                  <a:lnTo>
                    <a:pt x="508524" y="0"/>
                  </a:lnTo>
                  <a:lnTo>
                    <a:pt x="508524" y="12436"/>
                  </a:lnTo>
                  <a:close/>
                  <a:moveTo>
                    <a:pt x="458915" y="12436"/>
                  </a:moveTo>
                  <a:lnTo>
                    <a:pt x="446479" y="12436"/>
                  </a:lnTo>
                  <a:lnTo>
                    <a:pt x="446479" y="0"/>
                  </a:lnTo>
                  <a:lnTo>
                    <a:pt x="458915" y="0"/>
                  </a:lnTo>
                  <a:lnTo>
                    <a:pt x="458915" y="12436"/>
                  </a:lnTo>
                  <a:close/>
                  <a:moveTo>
                    <a:pt x="409306" y="12436"/>
                  </a:moveTo>
                  <a:lnTo>
                    <a:pt x="396870" y="12436"/>
                  </a:lnTo>
                  <a:lnTo>
                    <a:pt x="396870" y="0"/>
                  </a:lnTo>
                  <a:lnTo>
                    <a:pt x="409306" y="0"/>
                  </a:lnTo>
                  <a:lnTo>
                    <a:pt x="409306" y="12436"/>
                  </a:lnTo>
                  <a:close/>
                  <a:moveTo>
                    <a:pt x="359697" y="12436"/>
                  </a:moveTo>
                  <a:lnTo>
                    <a:pt x="347261" y="12436"/>
                  </a:lnTo>
                  <a:lnTo>
                    <a:pt x="347261" y="0"/>
                  </a:lnTo>
                  <a:lnTo>
                    <a:pt x="359697" y="0"/>
                  </a:lnTo>
                  <a:lnTo>
                    <a:pt x="359697" y="12436"/>
                  </a:lnTo>
                  <a:close/>
                  <a:moveTo>
                    <a:pt x="310089" y="12436"/>
                  </a:moveTo>
                  <a:lnTo>
                    <a:pt x="297653" y="12436"/>
                  </a:lnTo>
                  <a:lnTo>
                    <a:pt x="297653" y="0"/>
                  </a:lnTo>
                  <a:lnTo>
                    <a:pt x="310089" y="0"/>
                  </a:lnTo>
                  <a:lnTo>
                    <a:pt x="310089" y="12436"/>
                  </a:lnTo>
                  <a:close/>
                  <a:moveTo>
                    <a:pt x="260480" y="12436"/>
                  </a:moveTo>
                  <a:lnTo>
                    <a:pt x="248044" y="12436"/>
                  </a:lnTo>
                  <a:lnTo>
                    <a:pt x="248044" y="0"/>
                  </a:lnTo>
                  <a:lnTo>
                    <a:pt x="260480" y="0"/>
                  </a:lnTo>
                  <a:lnTo>
                    <a:pt x="260480" y="12436"/>
                  </a:lnTo>
                  <a:close/>
                  <a:moveTo>
                    <a:pt x="210871" y="12436"/>
                  </a:moveTo>
                  <a:lnTo>
                    <a:pt x="198435" y="12436"/>
                  </a:lnTo>
                  <a:lnTo>
                    <a:pt x="198435" y="0"/>
                  </a:lnTo>
                  <a:lnTo>
                    <a:pt x="210871" y="0"/>
                  </a:lnTo>
                  <a:lnTo>
                    <a:pt x="210871" y="12436"/>
                  </a:lnTo>
                  <a:close/>
                  <a:moveTo>
                    <a:pt x="161263" y="12436"/>
                  </a:moveTo>
                  <a:lnTo>
                    <a:pt x="148826" y="12436"/>
                  </a:lnTo>
                  <a:lnTo>
                    <a:pt x="148826" y="0"/>
                  </a:lnTo>
                  <a:lnTo>
                    <a:pt x="161263" y="0"/>
                  </a:lnTo>
                  <a:lnTo>
                    <a:pt x="161263" y="12436"/>
                  </a:lnTo>
                  <a:close/>
                  <a:moveTo>
                    <a:pt x="111654" y="12436"/>
                  </a:moveTo>
                  <a:lnTo>
                    <a:pt x="99217" y="12436"/>
                  </a:lnTo>
                  <a:lnTo>
                    <a:pt x="99217" y="0"/>
                  </a:lnTo>
                  <a:lnTo>
                    <a:pt x="111654" y="0"/>
                  </a:lnTo>
                  <a:lnTo>
                    <a:pt x="111654" y="12436"/>
                  </a:lnTo>
                  <a:close/>
                  <a:moveTo>
                    <a:pt x="62045" y="12436"/>
                  </a:moveTo>
                  <a:lnTo>
                    <a:pt x="49608" y="12436"/>
                  </a:lnTo>
                  <a:lnTo>
                    <a:pt x="49608" y="0"/>
                  </a:lnTo>
                  <a:lnTo>
                    <a:pt x="62045" y="0"/>
                  </a:lnTo>
                  <a:lnTo>
                    <a:pt x="62045" y="12436"/>
                  </a:lnTo>
                  <a:close/>
                  <a:moveTo>
                    <a:pt x="12436" y="12436"/>
                  </a:moveTo>
                  <a:lnTo>
                    <a:pt x="0" y="12436"/>
                  </a:lnTo>
                  <a:lnTo>
                    <a:pt x="0" y="0"/>
                  </a:lnTo>
                  <a:lnTo>
                    <a:pt x="12436" y="0"/>
                  </a:lnTo>
                  <a:lnTo>
                    <a:pt x="12436" y="12436"/>
                  </a:lnTo>
                  <a:close/>
                </a:path>
              </a:pathLst>
            </a:custGeom>
            <a:solidFill>
              <a:srgbClr val="231F20"/>
            </a:solidFill>
            <a:ln w="0" cap="flat">
              <a:noFill/>
              <a:prstDash val="solid"/>
              <a:miter/>
            </a:ln>
          </p:spPr>
          <p:txBody>
            <a:bodyPr rtlCol="0" anchor="ctr"/>
            <a:lstStyle/>
            <a:p>
              <a:endParaRPr lang="en-IN"/>
            </a:p>
          </p:txBody>
        </p:sp>
      </p:grpSp>
      <p:grpSp>
        <p:nvGrpSpPr>
          <p:cNvPr id="88" name="Graphic 4">
            <a:extLst>
              <a:ext uri="{FF2B5EF4-FFF2-40B4-BE49-F238E27FC236}">
                <a16:creationId xmlns:a16="http://schemas.microsoft.com/office/drawing/2014/main" id="{1F37EBCF-8BC5-89DB-B0FC-B09CECF017E4}"/>
              </a:ext>
            </a:extLst>
          </p:cNvPr>
          <p:cNvGrpSpPr/>
          <p:nvPr/>
        </p:nvGrpSpPr>
        <p:grpSpPr>
          <a:xfrm>
            <a:off x="3439266" y="4832394"/>
            <a:ext cx="1853427" cy="86644"/>
            <a:chOff x="3439266" y="4832394"/>
            <a:chExt cx="1853427" cy="86644"/>
          </a:xfrm>
          <a:solidFill>
            <a:srgbClr val="231F20"/>
          </a:solidFill>
        </p:grpSpPr>
        <p:sp>
          <p:nvSpPr>
            <p:cNvPr id="89" name="Freeform: Shape 191">
              <a:extLst>
                <a:ext uri="{FF2B5EF4-FFF2-40B4-BE49-F238E27FC236}">
                  <a16:creationId xmlns:a16="http://schemas.microsoft.com/office/drawing/2014/main" id="{19B21DE0-04F8-98EB-BA94-8901799E330E}"/>
                </a:ext>
              </a:extLst>
            </p:cNvPr>
            <p:cNvSpPr/>
            <p:nvPr/>
          </p:nvSpPr>
          <p:spPr>
            <a:xfrm>
              <a:off x="5206048" y="4832394"/>
              <a:ext cx="86644" cy="86644"/>
            </a:xfrm>
            <a:custGeom>
              <a:avLst/>
              <a:gdLst>
                <a:gd name="connsiteX0" fmla="*/ 86644 w 86644"/>
                <a:gd name="connsiteY0" fmla="*/ 43322 h 86644"/>
                <a:gd name="connsiteX1" fmla="*/ 43322 w 86644"/>
                <a:gd name="connsiteY1" fmla="*/ 86644 h 86644"/>
                <a:gd name="connsiteX2" fmla="*/ 0 w 86644"/>
                <a:gd name="connsiteY2" fmla="*/ 43322 h 86644"/>
                <a:gd name="connsiteX3" fmla="*/ 43322 w 86644"/>
                <a:gd name="connsiteY3" fmla="*/ 0 h 86644"/>
                <a:gd name="connsiteX4" fmla="*/ 86644 w 86644"/>
                <a:gd name="connsiteY4" fmla="*/ 43322 h 866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644" h="86644">
                  <a:moveTo>
                    <a:pt x="86644" y="43322"/>
                  </a:moveTo>
                  <a:cubicBezTo>
                    <a:pt x="86644" y="67238"/>
                    <a:pt x="67238" y="86644"/>
                    <a:pt x="43322" y="86644"/>
                  </a:cubicBezTo>
                  <a:cubicBezTo>
                    <a:pt x="19406" y="86644"/>
                    <a:pt x="0" y="67238"/>
                    <a:pt x="0" y="43322"/>
                  </a:cubicBezTo>
                  <a:cubicBezTo>
                    <a:pt x="0" y="19406"/>
                    <a:pt x="19406" y="0"/>
                    <a:pt x="43322" y="0"/>
                  </a:cubicBezTo>
                  <a:cubicBezTo>
                    <a:pt x="67238" y="0"/>
                    <a:pt x="86644" y="19406"/>
                    <a:pt x="86644" y="43322"/>
                  </a:cubicBezTo>
                  <a:close/>
                </a:path>
              </a:pathLst>
            </a:custGeom>
            <a:solidFill>
              <a:srgbClr val="231F20"/>
            </a:solidFill>
            <a:ln w="0" cap="flat">
              <a:noFill/>
              <a:prstDash val="solid"/>
              <a:miter/>
            </a:ln>
          </p:spPr>
          <p:txBody>
            <a:bodyPr rtlCol="0" anchor="ctr"/>
            <a:lstStyle/>
            <a:p>
              <a:endParaRPr lang="en-IN"/>
            </a:p>
          </p:txBody>
        </p:sp>
        <p:sp>
          <p:nvSpPr>
            <p:cNvPr id="90" name="Freeform: Shape 192">
              <a:extLst>
                <a:ext uri="{FF2B5EF4-FFF2-40B4-BE49-F238E27FC236}">
                  <a16:creationId xmlns:a16="http://schemas.microsoft.com/office/drawing/2014/main" id="{687087ED-AF8C-9AB8-F33F-9B2C431EEA98}"/>
                </a:ext>
              </a:extLst>
            </p:cNvPr>
            <p:cNvSpPr/>
            <p:nvPr/>
          </p:nvSpPr>
          <p:spPr>
            <a:xfrm>
              <a:off x="3439266" y="4869567"/>
              <a:ext cx="1794252" cy="12436"/>
            </a:xfrm>
            <a:custGeom>
              <a:avLst/>
              <a:gdLst>
                <a:gd name="connsiteX0" fmla="*/ 1794252 w 1794252"/>
                <a:gd name="connsiteY0" fmla="*/ 12436 h 12436"/>
                <a:gd name="connsiteX1" fmla="*/ 1786052 w 1794252"/>
                <a:gd name="connsiteY1" fmla="*/ 12436 h 12436"/>
                <a:gd name="connsiteX2" fmla="*/ 1786052 w 1794252"/>
                <a:gd name="connsiteY2" fmla="*/ 0 h 12436"/>
                <a:gd name="connsiteX3" fmla="*/ 1794252 w 1794252"/>
                <a:gd name="connsiteY3" fmla="*/ 0 h 12436"/>
                <a:gd name="connsiteX4" fmla="*/ 1794252 w 1794252"/>
                <a:gd name="connsiteY4" fmla="*/ 12436 h 12436"/>
                <a:gd name="connsiteX5" fmla="*/ 1748743 w 1794252"/>
                <a:gd name="connsiteY5" fmla="*/ 12436 h 12436"/>
                <a:gd name="connsiteX6" fmla="*/ 1736307 w 1794252"/>
                <a:gd name="connsiteY6" fmla="*/ 12436 h 12436"/>
                <a:gd name="connsiteX7" fmla="*/ 1736307 w 1794252"/>
                <a:gd name="connsiteY7" fmla="*/ 0 h 12436"/>
                <a:gd name="connsiteX8" fmla="*/ 1748743 w 1794252"/>
                <a:gd name="connsiteY8" fmla="*/ 0 h 12436"/>
                <a:gd name="connsiteX9" fmla="*/ 1748743 w 1794252"/>
                <a:gd name="connsiteY9" fmla="*/ 12436 h 12436"/>
                <a:gd name="connsiteX10" fmla="*/ 1699134 w 1794252"/>
                <a:gd name="connsiteY10" fmla="*/ 12436 h 12436"/>
                <a:gd name="connsiteX11" fmla="*/ 1686698 w 1794252"/>
                <a:gd name="connsiteY11" fmla="*/ 12436 h 12436"/>
                <a:gd name="connsiteX12" fmla="*/ 1686698 w 1794252"/>
                <a:gd name="connsiteY12" fmla="*/ 0 h 12436"/>
                <a:gd name="connsiteX13" fmla="*/ 1699134 w 1794252"/>
                <a:gd name="connsiteY13" fmla="*/ 0 h 12436"/>
                <a:gd name="connsiteX14" fmla="*/ 1699134 w 1794252"/>
                <a:gd name="connsiteY14" fmla="*/ 12436 h 12436"/>
                <a:gd name="connsiteX15" fmla="*/ 1649525 w 1794252"/>
                <a:gd name="connsiteY15" fmla="*/ 12436 h 12436"/>
                <a:gd name="connsiteX16" fmla="*/ 1637089 w 1794252"/>
                <a:gd name="connsiteY16" fmla="*/ 12436 h 12436"/>
                <a:gd name="connsiteX17" fmla="*/ 1637089 w 1794252"/>
                <a:gd name="connsiteY17" fmla="*/ 0 h 12436"/>
                <a:gd name="connsiteX18" fmla="*/ 1649525 w 1794252"/>
                <a:gd name="connsiteY18" fmla="*/ 0 h 12436"/>
                <a:gd name="connsiteX19" fmla="*/ 1649525 w 1794252"/>
                <a:gd name="connsiteY19" fmla="*/ 12436 h 12436"/>
                <a:gd name="connsiteX20" fmla="*/ 1599917 w 1794252"/>
                <a:gd name="connsiteY20" fmla="*/ 12436 h 12436"/>
                <a:gd name="connsiteX21" fmla="*/ 1587480 w 1794252"/>
                <a:gd name="connsiteY21" fmla="*/ 12436 h 12436"/>
                <a:gd name="connsiteX22" fmla="*/ 1587480 w 1794252"/>
                <a:gd name="connsiteY22" fmla="*/ 0 h 12436"/>
                <a:gd name="connsiteX23" fmla="*/ 1599917 w 1794252"/>
                <a:gd name="connsiteY23" fmla="*/ 0 h 12436"/>
                <a:gd name="connsiteX24" fmla="*/ 1599917 w 1794252"/>
                <a:gd name="connsiteY24" fmla="*/ 12436 h 12436"/>
                <a:gd name="connsiteX25" fmla="*/ 1550308 w 1794252"/>
                <a:gd name="connsiteY25" fmla="*/ 12436 h 12436"/>
                <a:gd name="connsiteX26" fmla="*/ 1537872 w 1794252"/>
                <a:gd name="connsiteY26" fmla="*/ 12436 h 12436"/>
                <a:gd name="connsiteX27" fmla="*/ 1537872 w 1794252"/>
                <a:gd name="connsiteY27" fmla="*/ 0 h 12436"/>
                <a:gd name="connsiteX28" fmla="*/ 1550308 w 1794252"/>
                <a:gd name="connsiteY28" fmla="*/ 0 h 12436"/>
                <a:gd name="connsiteX29" fmla="*/ 1550308 w 1794252"/>
                <a:gd name="connsiteY29" fmla="*/ 12436 h 12436"/>
                <a:gd name="connsiteX30" fmla="*/ 1500699 w 1794252"/>
                <a:gd name="connsiteY30" fmla="*/ 12436 h 12436"/>
                <a:gd name="connsiteX31" fmla="*/ 1488263 w 1794252"/>
                <a:gd name="connsiteY31" fmla="*/ 12436 h 12436"/>
                <a:gd name="connsiteX32" fmla="*/ 1488263 w 1794252"/>
                <a:gd name="connsiteY32" fmla="*/ 0 h 12436"/>
                <a:gd name="connsiteX33" fmla="*/ 1500699 w 1794252"/>
                <a:gd name="connsiteY33" fmla="*/ 0 h 12436"/>
                <a:gd name="connsiteX34" fmla="*/ 1500699 w 1794252"/>
                <a:gd name="connsiteY34" fmla="*/ 12436 h 12436"/>
                <a:gd name="connsiteX35" fmla="*/ 1451090 w 1794252"/>
                <a:gd name="connsiteY35" fmla="*/ 12436 h 12436"/>
                <a:gd name="connsiteX36" fmla="*/ 1438654 w 1794252"/>
                <a:gd name="connsiteY36" fmla="*/ 12436 h 12436"/>
                <a:gd name="connsiteX37" fmla="*/ 1438654 w 1794252"/>
                <a:gd name="connsiteY37" fmla="*/ 0 h 12436"/>
                <a:gd name="connsiteX38" fmla="*/ 1451090 w 1794252"/>
                <a:gd name="connsiteY38" fmla="*/ 0 h 12436"/>
                <a:gd name="connsiteX39" fmla="*/ 1451090 w 1794252"/>
                <a:gd name="connsiteY39" fmla="*/ 12436 h 12436"/>
                <a:gd name="connsiteX40" fmla="*/ 1401482 w 1794252"/>
                <a:gd name="connsiteY40" fmla="*/ 12436 h 12436"/>
                <a:gd name="connsiteX41" fmla="*/ 1389045 w 1794252"/>
                <a:gd name="connsiteY41" fmla="*/ 12436 h 12436"/>
                <a:gd name="connsiteX42" fmla="*/ 1389045 w 1794252"/>
                <a:gd name="connsiteY42" fmla="*/ 0 h 12436"/>
                <a:gd name="connsiteX43" fmla="*/ 1401482 w 1794252"/>
                <a:gd name="connsiteY43" fmla="*/ 0 h 12436"/>
                <a:gd name="connsiteX44" fmla="*/ 1401482 w 1794252"/>
                <a:gd name="connsiteY44" fmla="*/ 12436 h 12436"/>
                <a:gd name="connsiteX45" fmla="*/ 1351873 w 1794252"/>
                <a:gd name="connsiteY45" fmla="*/ 12436 h 12436"/>
                <a:gd name="connsiteX46" fmla="*/ 1339436 w 1794252"/>
                <a:gd name="connsiteY46" fmla="*/ 12436 h 12436"/>
                <a:gd name="connsiteX47" fmla="*/ 1339436 w 1794252"/>
                <a:gd name="connsiteY47" fmla="*/ 0 h 12436"/>
                <a:gd name="connsiteX48" fmla="*/ 1351873 w 1794252"/>
                <a:gd name="connsiteY48" fmla="*/ 0 h 12436"/>
                <a:gd name="connsiteX49" fmla="*/ 1351873 w 1794252"/>
                <a:gd name="connsiteY49" fmla="*/ 12436 h 12436"/>
                <a:gd name="connsiteX50" fmla="*/ 1302264 w 1794252"/>
                <a:gd name="connsiteY50" fmla="*/ 12436 h 12436"/>
                <a:gd name="connsiteX51" fmla="*/ 1289828 w 1794252"/>
                <a:gd name="connsiteY51" fmla="*/ 12436 h 12436"/>
                <a:gd name="connsiteX52" fmla="*/ 1289828 w 1794252"/>
                <a:gd name="connsiteY52" fmla="*/ 0 h 12436"/>
                <a:gd name="connsiteX53" fmla="*/ 1302264 w 1794252"/>
                <a:gd name="connsiteY53" fmla="*/ 0 h 12436"/>
                <a:gd name="connsiteX54" fmla="*/ 1302264 w 1794252"/>
                <a:gd name="connsiteY54" fmla="*/ 12436 h 12436"/>
                <a:gd name="connsiteX55" fmla="*/ 1252656 w 1794252"/>
                <a:gd name="connsiteY55" fmla="*/ 12436 h 12436"/>
                <a:gd name="connsiteX56" fmla="*/ 1240219 w 1794252"/>
                <a:gd name="connsiteY56" fmla="*/ 12436 h 12436"/>
                <a:gd name="connsiteX57" fmla="*/ 1240219 w 1794252"/>
                <a:gd name="connsiteY57" fmla="*/ 0 h 12436"/>
                <a:gd name="connsiteX58" fmla="*/ 1252656 w 1794252"/>
                <a:gd name="connsiteY58" fmla="*/ 0 h 12436"/>
                <a:gd name="connsiteX59" fmla="*/ 1252656 w 1794252"/>
                <a:gd name="connsiteY59" fmla="*/ 12436 h 12436"/>
                <a:gd name="connsiteX60" fmla="*/ 1203047 w 1794252"/>
                <a:gd name="connsiteY60" fmla="*/ 12436 h 12436"/>
                <a:gd name="connsiteX61" fmla="*/ 1190610 w 1794252"/>
                <a:gd name="connsiteY61" fmla="*/ 12436 h 12436"/>
                <a:gd name="connsiteX62" fmla="*/ 1190610 w 1794252"/>
                <a:gd name="connsiteY62" fmla="*/ 0 h 12436"/>
                <a:gd name="connsiteX63" fmla="*/ 1203047 w 1794252"/>
                <a:gd name="connsiteY63" fmla="*/ 0 h 12436"/>
                <a:gd name="connsiteX64" fmla="*/ 1203047 w 1794252"/>
                <a:gd name="connsiteY64" fmla="*/ 12436 h 12436"/>
                <a:gd name="connsiteX65" fmla="*/ 1153438 w 1794252"/>
                <a:gd name="connsiteY65" fmla="*/ 12436 h 12436"/>
                <a:gd name="connsiteX66" fmla="*/ 1141001 w 1794252"/>
                <a:gd name="connsiteY66" fmla="*/ 12436 h 12436"/>
                <a:gd name="connsiteX67" fmla="*/ 1141001 w 1794252"/>
                <a:gd name="connsiteY67" fmla="*/ 0 h 12436"/>
                <a:gd name="connsiteX68" fmla="*/ 1153438 w 1794252"/>
                <a:gd name="connsiteY68" fmla="*/ 0 h 12436"/>
                <a:gd name="connsiteX69" fmla="*/ 1153438 w 1794252"/>
                <a:gd name="connsiteY69" fmla="*/ 12436 h 12436"/>
                <a:gd name="connsiteX70" fmla="*/ 1103829 w 1794252"/>
                <a:gd name="connsiteY70" fmla="*/ 12436 h 12436"/>
                <a:gd name="connsiteX71" fmla="*/ 1091393 w 1794252"/>
                <a:gd name="connsiteY71" fmla="*/ 12436 h 12436"/>
                <a:gd name="connsiteX72" fmla="*/ 1091393 w 1794252"/>
                <a:gd name="connsiteY72" fmla="*/ 0 h 12436"/>
                <a:gd name="connsiteX73" fmla="*/ 1103829 w 1794252"/>
                <a:gd name="connsiteY73" fmla="*/ 0 h 12436"/>
                <a:gd name="connsiteX74" fmla="*/ 1103829 w 1794252"/>
                <a:gd name="connsiteY74" fmla="*/ 12436 h 12436"/>
                <a:gd name="connsiteX75" fmla="*/ 1054220 w 1794252"/>
                <a:gd name="connsiteY75" fmla="*/ 12436 h 12436"/>
                <a:gd name="connsiteX76" fmla="*/ 1041784 w 1794252"/>
                <a:gd name="connsiteY76" fmla="*/ 12436 h 12436"/>
                <a:gd name="connsiteX77" fmla="*/ 1041784 w 1794252"/>
                <a:gd name="connsiteY77" fmla="*/ 0 h 12436"/>
                <a:gd name="connsiteX78" fmla="*/ 1054220 w 1794252"/>
                <a:gd name="connsiteY78" fmla="*/ 0 h 12436"/>
                <a:gd name="connsiteX79" fmla="*/ 1054220 w 1794252"/>
                <a:gd name="connsiteY79" fmla="*/ 12436 h 12436"/>
                <a:gd name="connsiteX80" fmla="*/ 1004612 w 1794252"/>
                <a:gd name="connsiteY80" fmla="*/ 12436 h 12436"/>
                <a:gd name="connsiteX81" fmla="*/ 992175 w 1794252"/>
                <a:gd name="connsiteY81" fmla="*/ 12436 h 12436"/>
                <a:gd name="connsiteX82" fmla="*/ 992175 w 1794252"/>
                <a:gd name="connsiteY82" fmla="*/ 0 h 12436"/>
                <a:gd name="connsiteX83" fmla="*/ 1004612 w 1794252"/>
                <a:gd name="connsiteY83" fmla="*/ 0 h 12436"/>
                <a:gd name="connsiteX84" fmla="*/ 1004612 w 1794252"/>
                <a:gd name="connsiteY84" fmla="*/ 12436 h 12436"/>
                <a:gd name="connsiteX85" fmla="*/ 955003 w 1794252"/>
                <a:gd name="connsiteY85" fmla="*/ 12436 h 12436"/>
                <a:gd name="connsiteX86" fmla="*/ 942567 w 1794252"/>
                <a:gd name="connsiteY86" fmla="*/ 12436 h 12436"/>
                <a:gd name="connsiteX87" fmla="*/ 942567 w 1794252"/>
                <a:gd name="connsiteY87" fmla="*/ 0 h 12436"/>
                <a:gd name="connsiteX88" fmla="*/ 955003 w 1794252"/>
                <a:gd name="connsiteY88" fmla="*/ 0 h 12436"/>
                <a:gd name="connsiteX89" fmla="*/ 955003 w 1794252"/>
                <a:gd name="connsiteY89" fmla="*/ 12436 h 12436"/>
                <a:gd name="connsiteX90" fmla="*/ 905394 w 1794252"/>
                <a:gd name="connsiteY90" fmla="*/ 12436 h 12436"/>
                <a:gd name="connsiteX91" fmla="*/ 892958 w 1794252"/>
                <a:gd name="connsiteY91" fmla="*/ 12436 h 12436"/>
                <a:gd name="connsiteX92" fmla="*/ 892958 w 1794252"/>
                <a:gd name="connsiteY92" fmla="*/ 0 h 12436"/>
                <a:gd name="connsiteX93" fmla="*/ 905394 w 1794252"/>
                <a:gd name="connsiteY93" fmla="*/ 0 h 12436"/>
                <a:gd name="connsiteX94" fmla="*/ 905394 w 1794252"/>
                <a:gd name="connsiteY94" fmla="*/ 12436 h 12436"/>
                <a:gd name="connsiteX95" fmla="*/ 855785 w 1794252"/>
                <a:gd name="connsiteY95" fmla="*/ 12436 h 12436"/>
                <a:gd name="connsiteX96" fmla="*/ 843349 w 1794252"/>
                <a:gd name="connsiteY96" fmla="*/ 12436 h 12436"/>
                <a:gd name="connsiteX97" fmla="*/ 843349 w 1794252"/>
                <a:gd name="connsiteY97" fmla="*/ 0 h 12436"/>
                <a:gd name="connsiteX98" fmla="*/ 855785 w 1794252"/>
                <a:gd name="connsiteY98" fmla="*/ 0 h 12436"/>
                <a:gd name="connsiteX99" fmla="*/ 855785 w 1794252"/>
                <a:gd name="connsiteY99" fmla="*/ 12436 h 12436"/>
                <a:gd name="connsiteX100" fmla="*/ 806176 w 1794252"/>
                <a:gd name="connsiteY100" fmla="*/ 12436 h 12436"/>
                <a:gd name="connsiteX101" fmla="*/ 793740 w 1794252"/>
                <a:gd name="connsiteY101" fmla="*/ 12436 h 12436"/>
                <a:gd name="connsiteX102" fmla="*/ 793740 w 1794252"/>
                <a:gd name="connsiteY102" fmla="*/ 0 h 12436"/>
                <a:gd name="connsiteX103" fmla="*/ 806176 w 1794252"/>
                <a:gd name="connsiteY103" fmla="*/ 0 h 12436"/>
                <a:gd name="connsiteX104" fmla="*/ 806176 w 1794252"/>
                <a:gd name="connsiteY104" fmla="*/ 12436 h 12436"/>
                <a:gd name="connsiteX105" fmla="*/ 756568 w 1794252"/>
                <a:gd name="connsiteY105" fmla="*/ 12436 h 12436"/>
                <a:gd name="connsiteX106" fmla="*/ 744131 w 1794252"/>
                <a:gd name="connsiteY106" fmla="*/ 12436 h 12436"/>
                <a:gd name="connsiteX107" fmla="*/ 744131 w 1794252"/>
                <a:gd name="connsiteY107" fmla="*/ 0 h 12436"/>
                <a:gd name="connsiteX108" fmla="*/ 756568 w 1794252"/>
                <a:gd name="connsiteY108" fmla="*/ 0 h 12436"/>
                <a:gd name="connsiteX109" fmla="*/ 756568 w 1794252"/>
                <a:gd name="connsiteY109" fmla="*/ 12436 h 12436"/>
                <a:gd name="connsiteX110" fmla="*/ 706959 w 1794252"/>
                <a:gd name="connsiteY110" fmla="*/ 12436 h 12436"/>
                <a:gd name="connsiteX111" fmla="*/ 694523 w 1794252"/>
                <a:gd name="connsiteY111" fmla="*/ 12436 h 12436"/>
                <a:gd name="connsiteX112" fmla="*/ 694523 w 1794252"/>
                <a:gd name="connsiteY112" fmla="*/ 0 h 12436"/>
                <a:gd name="connsiteX113" fmla="*/ 706959 w 1794252"/>
                <a:gd name="connsiteY113" fmla="*/ 0 h 12436"/>
                <a:gd name="connsiteX114" fmla="*/ 706959 w 1794252"/>
                <a:gd name="connsiteY114" fmla="*/ 12436 h 12436"/>
                <a:gd name="connsiteX115" fmla="*/ 657350 w 1794252"/>
                <a:gd name="connsiteY115" fmla="*/ 12436 h 12436"/>
                <a:gd name="connsiteX116" fmla="*/ 644914 w 1794252"/>
                <a:gd name="connsiteY116" fmla="*/ 12436 h 12436"/>
                <a:gd name="connsiteX117" fmla="*/ 644914 w 1794252"/>
                <a:gd name="connsiteY117" fmla="*/ 0 h 12436"/>
                <a:gd name="connsiteX118" fmla="*/ 657350 w 1794252"/>
                <a:gd name="connsiteY118" fmla="*/ 0 h 12436"/>
                <a:gd name="connsiteX119" fmla="*/ 657350 w 1794252"/>
                <a:gd name="connsiteY119" fmla="*/ 12436 h 12436"/>
                <a:gd name="connsiteX120" fmla="*/ 607742 w 1794252"/>
                <a:gd name="connsiteY120" fmla="*/ 12436 h 12436"/>
                <a:gd name="connsiteX121" fmla="*/ 595305 w 1794252"/>
                <a:gd name="connsiteY121" fmla="*/ 12436 h 12436"/>
                <a:gd name="connsiteX122" fmla="*/ 595305 w 1794252"/>
                <a:gd name="connsiteY122" fmla="*/ 0 h 12436"/>
                <a:gd name="connsiteX123" fmla="*/ 607742 w 1794252"/>
                <a:gd name="connsiteY123" fmla="*/ 0 h 12436"/>
                <a:gd name="connsiteX124" fmla="*/ 607742 w 1794252"/>
                <a:gd name="connsiteY124" fmla="*/ 12436 h 12436"/>
                <a:gd name="connsiteX125" fmla="*/ 558133 w 1794252"/>
                <a:gd name="connsiteY125" fmla="*/ 12436 h 12436"/>
                <a:gd name="connsiteX126" fmla="*/ 545696 w 1794252"/>
                <a:gd name="connsiteY126" fmla="*/ 12436 h 12436"/>
                <a:gd name="connsiteX127" fmla="*/ 545696 w 1794252"/>
                <a:gd name="connsiteY127" fmla="*/ 0 h 12436"/>
                <a:gd name="connsiteX128" fmla="*/ 558133 w 1794252"/>
                <a:gd name="connsiteY128" fmla="*/ 0 h 12436"/>
                <a:gd name="connsiteX129" fmla="*/ 558133 w 1794252"/>
                <a:gd name="connsiteY129" fmla="*/ 12436 h 12436"/>
                <a:gd name="connsiteX130" fmla="*/ 508524 w 1794252"/>
                <a:gd name="connsiteY130" fmla="*/ 12436 h 12436"/>
                <a:gd name="connsiteX131" fmla="*/ 496087 w 1794252"/>
                <a:gd name="connsiteY131" fmla="*/ 12436 h 12436"/>
                <a:gd name="connsiteX132" fmla="*/ 496087 w 1794252"/>
                <a:gd name="connsiteY132" fmla="*/ 0 h 12436"/>
                <a:gd name="connsiteX133" fmla="*/ 508524 w 1794252"/>
                <a:gd name="connsiteY133" fmla="*/ 0 h 12436"/>
                <a:gd name="connsiteX134" fmla="*/ 508524 w 1794252"/>
                <a:gd name="connsiteY134" fmla="*/ 12436 h 12436"/>
                <a:gd name="connsiteX135" fmla="*/ 458915 w 1794252"/>
                <a:gd name="connsiteY135" fmla="*/ 12436 h 12436"/>
                <a:gd name="connsiteX136" fmla="*/ 446479 w 1794252"/>
                <a:gd name="connsiteY136" fmla="*/ 12436 h 12436"/>
                <a:gd name="connsiteX137" fmla="*/ 446479 w 1794252"/>
                <a:gd name="connsiteY137" fmla="*/ 0 h 12436"/>
                <a:gd name="connsiteX138" fmla="*/ 458915 w 1794252"/>
                <a:gd name="connsiteY138" fmla="*/ 0 h 12436"/>
                <a:gd name="connsiteX139" fmla="*/ 458915 w 1794252"/>
                <a:gd name="connsiteY139" fmla="*/ 12436 h 12436"/>
                <a:gd name="connsiteX140" fmla="*/ 409306 w 1794252"/>
                <a:gd name="connsiteY140" fmla="*/ 12436 h 12436"/>
                <a:gd name="connsiteX141" fmla="*/ 396870 w 1794252"/>
                <a:gd name="connsiteY141" fmla="*/ 12436 h 12436"/>
                <a:gd name="connsiteX142" fmla="*/ 396870 w 1794252"/>
                <a:gd name="connsiteY142" fmla="*/ 0 h 12436"/>
                <a:gd name="connsiteX143" fmla="*/ 409306 w 1794252"/>
                <a:gd name="connsiteY143" fmla="*/ 0 h 12436"/>
                <a:gd name="connsiteX144" fmla="*/ 409306 w 1794252"/>
                <a:gd name="connsiteY144" fmla="*/ 12436 h 12436"/>
                <a:gd name="connsiteX145" fmla="*/ 359698 w 1794252"/>
                <a:gd name="connsiteY145" fmla="*/ 12436 h 12436"/>
                <a:gd name="connsiteX146" fmla="*/ 347261 w 1794252"/>
                <a:gd name="connsiteY146" fmla="*/ 12436 h 12436"/>
                <a:gd name="connsiteX147" fmla="*/ 347261 w 1794252"/>
                <a:gd name="connsiteY147" fmla="*/ 0 h 12436"/>
                <a:gd name="connsiteX148" fmla="*/ 359698 w 1794252"/>
                <a:gd name="connsiteY148" fmla="*/ 0 h 12436"/>
                <a:gd name="connsiteX149" fmla="*/ 359698 w 1794252"/>
                <a:gd name="connsiteY149" fmla="*/ 12436 h 12436"/>
                <a:gd name="connsiteX150" fmla="*/ 310089 w 1794252"/>
                <a:gd name="connsiteY150" fmla="*/ 12436 h 12436"/>
                <a:gd name="connsiteX151" fmla="*/ 297653 w 1794252"/>
                <a:gd name="connsiteY151" fmla="*/ 12436 h 12436"/>
                <a:gd name="connsiteX152" fmla="*/ 297653 w 1794252"/>
                <a:gd name="connsiteY152" fmla="*/ 0 h 12436"/>
                <a:gd name="connsiteX153" fmla="*/ 310089 w 1794252"/>
                <a:gd name="connsiteY153" fmla="*/ 0 h 12436"/>
                <a:gd name="connsiteX154" fmla="*/ 310089 w 1794252"/>
                <a:gd name="connsiteY154" fmla="*/ 12436 h 12436"/>
                <a:gd name="connsiteX155" fmla="*/ 260480 w 1794252"/>
                <a:gd name="connsiteY155" fmla="*/ 12436 h 12436"/>
                <a:gd name="connsiteX156" fmla="*/ 248044 w 1794252"/>
                <a:gd name="connsiteY156" fmla="*/ 12436 h 12436"/>
                <a:gd name="connsiteX157" fmla="*/ 248044 w 1794252"/>
                <a:gd name="connsiteY157" fmla="*/ 0 h 12436"/>
                <a:gd name="connsiteX158" fmla="*/ 260480 w 1794252"/>
                <a:gd name="connsiteY158" fmla="*/ 0 h 12436"/>
                <a:gd name="connsiteX159" fmla="*/ 260480 w 1794252"/>
                <a:gd name="connsiteY159" fmla="*/ 12436 h 12436"/>
                <a:gd name="connsiteX160" fmla="*/ 210871 w 1794252"/>
                <a:gd name="connsiteY160" fmla="*/ 12436 h 12436"/>
                <a:gd name="connsiteX161" fmla="*/ 198435 w 1794252"/>
                <a:gd name="connsiteY161" fmla="*/ 12436 h 12436"/>
                <a:gd name="connsiteX162" fmla="*/ 198435 w 1794252"/>
                <a:gd name="connsiteY162" fmla="*/ 0 h 12436"/>
                <a:gd name="connsiteX163" fmla="*/ 210871 w 1794252"/>
                <a:gd name="connsiteY163" fmla="*/ 0 h 12436"/>
                <a:gd name="connsiteX164" fmla="*/ 210871 w 1794252"/>
                <a:gd name="connsiteY164" fmla="*/ 12436 h 12436"/>
                <a:gd name="connsiteX165" fmla="*/ 161262 w 1794252"/>
                <a:gd name="connsiteY165" fmla="*/ 12436 h 12436"/>
                <a:gd name="connsiteX166" fmla="*/ 148826 w 1794252"/>
                <a:gd name="connsiteY166" fmla="*/ 12436 h 12436"/>
                <a:gd name="connsiteX167" fmla="*/ 148826 w 1794252"/>
                <a:gd name="connsiteY167" fmla="*/ 0 h 12436"/>
                <a:gd name="connsiteX168" fmla="*/ 161262 w 1794252"/>
                <a:gd name="connsiteY168" fmla="*/ 0 h 12436"/>
                <a:gd name="connsiteX169" fmla="*/ 161262 w 1794252"/>
                <a:gd name="connsiteY169" fmla="*/ 12436 h 12436"/>
                <a:gd name="connsiteX170" fmla="*/ 111654 w 1794252"/>
                <a:gd name="connsiteY170" fmla="*/ 12436 h 12436"/>
                <a:gd name="connsiteX171" fmla="*/ 99217 w 1794252"/>
                <a:gd name="connsiteY171" fmla="*/ 12436 h 12436"/>
                <a:gd name="connsiteX172" fmla="*/ 99217 w 1794252"/>
                <a:gd name="connsiteY172" fmla="*/ 0 h 12436"/>
                <a:gd name="connsiteX173" fmla="*/ 111654 w 1794252"/>
                <a:gd name="connsiteY173" fmla="*/ 0 h 12436"/>
                <a:gd name="connsiteX174" fmla="*/ 111654 w 1794252"/>
                <a:gd name="connsiteY174" fmla="*/ 12436 h 12436"/>
                <a:gd name="connsiteX175" fmla="*/ 62045 w 1794252"/>
                <a:gd name="connsiteY175" fmla="*/ 12436 h 12436"/>
                <a:gd name="connsiteX176" fmla="*/ 49609 w 1794252"/>
                <a:gd name="connsiteY176" fmla="*/ 12436 h 12436"/>
                <a:gd name="connsiteX177" fmla="*/ 49609 w 1794252"/>
                <a:gd name="connsiteY177" fmla="*/ 0 h 12436"/>
                <a:gd name="connsiteX178" fmla="*/ 62045 w 1794252"/>
                <a:gd name="connsiteY178" fmla="*/ 0 h 12436"/>
                <a:gd name="connsiteX179" fmla="*/ 62045 w 1794252"/>
                <a:gd name="connsiteY179" fmla="*/ 12436 h 12436"/>
                <a:gd name="connsiteX180" fmla="*/ 12436 w 1794252"/>
                <a:gd name="connsiteY180" fmla="*/ 12436 h 12436"/>
                <a:gd name="connsiteX181" fmla="*/ 0 w 1794252"/>
                <a:gd name="connsiteY181" fmla="*/ 12436 h 12436"/>
                <a:gd name="connsiteX182" fmla="*/ 0 w 1794252"/>
                <a:gd name="connsiteY182" fmla="*/ 0 h 12436"/>
                <a:gd name="connsiteX183" fmla="*/ 12436 w 1794252"/>
                <a:gd name="connsiteY183" fmla="*/ 0 h 12436"/>
                <a:gd name="connsiteX184" fmla="*/ 12436 w 1794252"/>
                <a:gd name="connsiteY184" fmla="*/ 12436 h 12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1794252" h="12436">
                  <a:moveTo>
                    <a:pt x="1794252" y="12436"/>
                  </a:moveTo>
                  <a:lnTo>
                    <a:pt x="1786052" y="12436"/>
                  </a:lnTo>
                  <a:lnTo>
                    <a:pt x="1786052" y="0"/>
                  </a:lnTo>
                  <a:lnTo>
                    <a:pt x="1794252" y="0"/>
                  </a:lnTo>
                  <a:lnTo>
                    <a:pt x="1794252" y="12436"/>
                  </a:lnTo>
                  <a:close/>
                  <a:moveTo>
                    <a:pt x="1748743" y="12436"/>
                  </a:moveTo>
                  <a:lnTo>
                    <a:pt x="1736307" y="12436"/>
                  </a:lnTo>
                  <a:lnTo>
                    <a:pt x="1736307" y="0"/>
                  </a:lnTo>
                  <a:lnTo>
                    <a:pt x="1748743" y="0"/>
                  </a:lnTo>
                  <a:lnTo>
                    <a:pt x="1748743" y="12436"/>
                  </a:lnTo>
                  <a:close/>
                  <a:moveTo>
                    <a:pt x="1699134" y="12436"/>
                  </a:moveTo>
                  <a:lnTo>
                    <a:pt x="1686698" y="12436"/>
                  </a:lnTo>
                  <a:lnTo>
                    <a:pt x="1686698" y="0"/>
                  </a:lnTo>
                  <a:lnTo>
                    <a:pt x="1699134" y="0"/>
                  </a:lnTo>
                  <a:lnTo>
                    <a:pt x="1699134" y="12436"/>
                  </a:lnTo>
                  <a:close/>
                  <a:moveTo>
                    <a:pt x="1649525" y="12436"/>
                  </a:moveTo>
                  <a:lnTo>
                    <a:pt x="1637089" y="12436"/>
                  </a:lnTo>
                  <a:lnTo>
                    <a:pt x="1637089" y="0"/>
                  </a:lnTo>
                  <a:lnTo>
                    <a:pt x="1649525" y="0"/>
                  </a:lnTo>
                  <a:lnTo>
                    <a:pt x="1649525" y="12436"/>
                  </a:lnTo>
                  <a:close/>
                  <a:moveTo>
                    <a:pt x="1599917" y="12436"/>
                  </a:moveTo>
                  <a:lnTo>
                    <a:pt x="1587480" y="12436"/>
                  </a:lnTo>
                  <a:lnTo>
                    <a:pt x="1587480" y="0"/>
                  </a:lnTo>
                  <a:lnTo>
                    <a:pt x="1599917" y="0"/>
                  </a:lnTo>
                  <a:lnTo>
                    <a:pt x="1599917" y="12436"/>
                  </a:lnTo>
                  <a:close/>
                  <a:moveTo>
                    <a:pt x="1550308" y="12436"/>
                  </a:moveTo>
                  <a:lnTo>
                    <a:pt x="1537872" y="12436"/>
                  </a:lnTo>
                  <a:lnTo>
                    <a:pt x="1537872" y="0"/>
                  </a:lnTo>
                  <a:lnTo>
                    <a:pt x="1550308" y="0"/>
                  </a:lnTo>
                  <a:lnTo>
                    <a:pt x="1550308" y="12436"/>
                  </a:lnTo>
                  <a:close/>
                  <a:moveTo>
                    <a:pt x="1500699" y="12436"/>
                  </a:moveTo>
                  <a:lnTo>
                    <a:pt x="1488263" y="12436"/>
                  </a:lnTo>
                  <a:lnTo>
                    <a:pt x="1488263" y="0"/>
                  </a:lnTo>
                  <a:lnTo>
                    <a:pt x="1500699" y="0"/>
                  </a:lnTo>
                  <a:lnTo>
                    <a:pt x="1500699" y="12436"/>
                  </a:lnTo>
                  <a:close/>
                  <a:moveTo>
                    <a:pt x="1451090" y="12436"/>
                  </a:moveTo>
                  <a:lnTo>
                    <a:pt x="1438654" y="12436"/>
                  </a:lnTo>
                  <a:lnTo>
                    <a:pt x="1438654" y="0"/>
                  </a:lnTo>
                  <a:lnTo>
                    <a:pt x="1451090" y="0"/>
                  </a:lnTo>
                  <a:lnTo>
                    <a:pt x="1451090" y="12436"/>
                  </a:lnTo>
                  <a:close/>
                  <a:moveTo>
                    <a:pt x="1401482" y="12436"/>
                  </a:moveTo>
                  <a:lnTo>
                    <a:pt x="1389045" y="12436"/>
                  </a:lnTo>
                  <a:lnTo>
                    <a:pt x="1389045" y="0"/>
                  </a:lnTo>
                  <a:lnTo>
                    <a:pt x="1401482" y="0"/>
                  </a:lnTo>
                  <a:lnTo>
                    <a:pt x="1401482" y="12436"/>
                  </a:lnTo>
                  <a:close/>
                  <a:moveTo>
                    <a:pt x="1351873" y="12436"/>
                  </a:moveTo>
                  <a:lnTo>
                    <a:pt x="1339436" y="12436"/>
                  </a:lnTo>
                  <a:lnTo>
                    <a:pt x="1339436" y="0"/>
                  </a:lnTo>
                  <a:lnTo>
                    <a:pt x="1351873" y="0"/>
                  </a:lnTo>
                  <a:lnTo>
                    <a:pt x="1351873" y="12436"/>
                  </a:lnTo>
                  <a:close/>
                  <a:moveTo>
                    <a:pt x="1302264" y="12436"/>
                  </a:moveTo>
                  <a:lnTo>
                    <a:pt x="1289828" y="12436"/>
                  </a:lnTo>
                  <a:lnTo>
                    <a:pt x="1289828" y="0"/>
                  </a:lnTo>
                  <a:lnTo>
                    <a:pt x="1302264" y="0"/>
                  </a:lnTo>
                  <a:lnTo>
                    <a:pt x="1302264" y="12436"/>
                  </a:lnTo>
                  <a:close/>
                  <a:moveTo>
                    <a:pt x="1252656" y="12436"/>
                  </a:moveTo>
                  <a:lnTo>
                    <a:pt x="1240219" y="12436"/>
                  </a:lnTo>
                  <a:lnTo>
                    <a:pt x="1240219" y="0"/>
                  </a:lnTo>
                  <a:lnTo>
                    <a:pt x="1252656" y="0"/>
                  </a:lnTo>
                  <a:lnTo>
                    <a:pt x="1252656" y="12436"/>
                  </a:lnTo>
                  <a:close/>
                  <a:moveTo>
                    <a:pt x="1203047" y="12436"/>
                  </a:moveTo>
                  <a:lnTo>
                    <a:pt x="1190610" y="12436"/>
                  </a:lnTo>
                  <a:lnTo>
                    <a:pt x="1190610" y="0"/>
                  </a:lnTo>
                  <a:lnTo>
                    <a:pt x="1203047" y="0"/>
                  </a:lnTo>
                  <a:lnTo>
                    <a:pt x="1203047" y="12436"/>
                  </a:lnTo>
                  <a:close/>
                  <a:moveTo>
                    <a:pt x="1153438" y="12436"/>
                  </a:moveTo>
                  <a:lnTo>
                    <a:pt x="1141001" y="12436"/>
                  </a:lnTo>
                  <a:lnTo>
                    <a:pt x="1141001" y="0"/>
                  </a:lnTo>
                  <a:lnTo>
                    <a:pt x="1153438" y="0"/>
                  </a:lnTo>
                  <a:lnTo>
                    <a:pt x="1153438" y="12436"/>
                  </a:lnTo>
                  <a:close/>
                  <a:moveTo>
                    <a:pt x="1103829" y="12436"/>
                  </a:moveTo>
                  <a:lnTo>
                    <a:pt x="1091393" y="12436"/>
                  </a:lnTo>
                  <a:lnTo>
                    <a:pt x="1091393" y="0"/>
                  </a:lnTo>
                  <a:lnTo>
                    <a:pt x="1103829" y="0"/>
                  </a:lnTo>
                  <a:lnTo>
                    <a:pt x="1103829" y="12436"/>
                  </a:lnTo>
                  <a:close/>
                  <a:moveTo>
                    <a:pt x="1054220" y="12436"/>
                  </a:moveTo>
                  <a:lnTo>
                    <a:pt x="1041784" y="12436"/>
                  </a:lnTo>
                  <a:lnTo>
                    <a:pt x="1041784" y="0"/>
                  </a:lnTo>
                  <a:lnTo>
                    <a:pt x="1054220" y="0"/>
                  </a:lnTo>
                  <a:lnTo>
                    <a:pt x="1054220" y="12436"/>
                  </a:lnTo>
                  <a:close/>
                  <a:moveTo>
                    <a:pt x="1004612" y="12436"/>
                  </a:moveTo>
                  <a:lnTo>
                    <a:pt x="992175" y="12436"/>
                  </a:lnTo>
                  <a:lnTo>
                    <a:pt x="992175" y="0"/>
                  </a:lnTo>
                  <a:lnTo>
                    <a:pt x="1004612" y="0"/>
                  </a:lnTo>
                  <a:lnTo>
                    <a:pt x="1004612" y="12436"/>
                  </a:lnTo>
                  <a:close/>
                  <a:moveTo>
                    <a:pt x="955003" y="12436"/>
                  </a:moveTo>
                  <a:lnTo>
                    <a:pt x="942567" y="12436"/>
                  </a:lnTo>
                  <a:lnTo>
                    <a:pt x="942567" y="0"/>
                  </a:lnTo>
                  <a:lnTo>
                    <a:pt x="955003" y="0"/>
                  </a:lnTo>
                  <a:lnTo>
                    <a:pt x="955003" y="12436"/>
                  </a:lnTo>
                  <a:close/>
                  <a:moveTo>
                    <a:pt x="905394" y="12436"/>
                  </a:moveTo>
                  <a:lnTo>
                    <a:pt x="892958" y="12436"/>
                  </a:lnTo>
                  <a:lnTo>
                    <a:pt x="892958" y="0"/>
                  </a:lnTo>
                  <a:lnTo>
                    <a:pt x="905394" y="0"/>
                  </a:lnTo>
                  <a:lnTo>
                    <a:pt x="905394" y="12436"/>
                  </a:lnTo>
                  <a:close/>
                  <a:moveTo>
                    <a:pt x="855785" y="12436"/>
                  </a:moveTo>
                  <a:lnTo>
                    <a:pt x="843349" y="12436"/>
                  </a:lnTo>
                  <a:lnTo>
                    <a:pt x="843349" y="0"/>
                  </a:lnTo>
                  <a:lnTo>
                    <a:pt x="855785" y="0"/>
                  </a:lnTo>
                  <a:lnTo>
                    <a:pt x="855785" y="12436"/>
                  </a:lnTo>
                  <a:close/>
                  <a:moveTo>
                    <a:pt x="806176" y="12436"/>
                  </a:moveTo>
                  <a:lnTo>
                    <a:pt x="793740" y="12436"/>
                  </a:lnTo>
                  <a:lnTo>
                    <a:pt x="793740" y="0"/>
                  </a:lnTo>
                  <a:lnTo>
                    <a:pt x="806176" y="0"/>
                  </a:lnTo>
                  <a:lnTo>
                    <a:pt x="806176" y="12436"/>
                  </a:lnTo>
                  <a:close/>
                  <a:moveTo>
                    <a:pt x="756568" y="12436"/>
                  </a:moveTo>
                  <a:lnTo>
                    <a:pt x="744131" y="12436"/>
                  </a:lnTo>
                  <a:lnTo>
                    <a:pt x="744131" y="0"/>
                  </a:lnTo>
                  <a:lnTo>
                    <a:pt x="756568" y="0"/>
                  </a:lnTo>
                  <a:lnTo>
                    <a:pt x="756568" y="12436"/>
                  </a:lnTo>
                  <a:close/>
                  <a:moveTo>
                    <a:pt x="706959" y="12436"/>
                  </a:moveTo>
                  <a:lnTo>
                    <a:pt x="694523" y="12436"/>
                  </a:lnTo>
                  <a:lnTo>
                    <a:pt x="694523" y="0"/>
                  </a:lnTo>
                  <a:lnTo>
                    <a:pt x="706959" y="0"/>
                  </a:lnTo>
                  <a:lnTo>
                    <a:pt x="706959" y="12436"/>
                  </a:lnTo>
                  <a:close/>
                  <a:moveTo>
                    <a:pt x="657350" y="12436"/>
                  </a:moveTo>
                  <a:lnTo>
                    <a:pt x="644914" y="12436"/>
                  </a:lnTo>
                  <a:lnTo>
                    <a:pt x="644914" y="0"/>
                  </a:lnTo>
                  <a:lnTo>
                    <a:pt x="657350" y="0"/>
                  </a:lnTo>
                  <a:lnTo>
                    <a:pt x="657350" y="12436"/>
                  </a:lnTo>
                  <a:close/>
                  <a:moveTo>
                    <a:pt x="607742" y="12436"/>
                  </a:moveTo>
                  <a:lnTo>
                    <a:pt x="595305" y="12436"/>
                  </a:lnTo>
                  <a:lnTo>
                    <a:pt x="595305" y="0"/>
                  </a:lnTo>
                  <a:lnTo>
                    <a:pt x="607742" y="0"/>
                  </a:lnTo>
                  <a:lnTo>
                    <a:pt x="607742" y="12436"/>
                  </a:lnTo>
                  <a:close/>
                  <a:moveTo>
                    <a:pt x="558133" y="12436"/>
                  </a:moveTo>
                  <a:lnTo>
                    <a:pt x="545696" y="12436"/>
                  </a:lnTo>
                  <a:lnTo>
                    <a:pt x="545696" y="0"/>
                  </a:lnTo>
                  <a:lnTo>
                    <a:pt x="558133" y="0"/>
                  </a:lnTo>
                  <a:lnTo>
                    <a:pt x="558133" y="12436"/>
                  </a:lnTo>
                  <a:close/>
                  <a:moveTo>
                    <a:pt x="508524" y="12436"/>
                  </a:moveTo>
                  <a:lnTo>
                    <a:pt x="496087" y="12436"/>
                  </a:lnTo>
                  <a:lnTo>
                    <a:pt x="496087" y="0"/>
                  </a:lnTo>
                  <a:lnTo>
                    <a:pt x="508524" y="0"/>
                  </a:lnTo>
                  <a:lnTo>
                    <a:pt x="508524" y="12436"/>
                  </a:lnTo>
                  <a:close/>
                  <a:moveTo>
                    <a:pt x="458915" y="12436"/>
                  </a:moveTo>
                  <a:lnTo>
                    <a:pt x="446479" y="12436"/>
                  </a:lnTo>
                  <a:lnTo>
                    <a:pt x="446479" y="0"/>
                  </a:lnTo>
                  <a:lnTo>
                    <a:pt x="458915" y="0"/>
                  </a:lnTo>
                  <a:lnTo>
                    <a:pt x="458915" y="12436"/>
                  </a:lnTo>
                  <a:close/>
                  <a:moveTo>
                    <a:pt x="409306" y="12436"/>
                  </a:moveTo>
                  <a:lnTo>
                    <a:pt x="396870" y="12436"/>
                  </a:lnTo>
                  <a:lnTo>
                    <a:pt x="396870" y="0"/>
                  </a:lnTo>
                  <a:lnTo>
                    <a:pt x="409306" y="0"/>
                  </a:lnTo>
                  <a:lnTo>
                    <a:pt x="409306" y="12436"/>
                  </a:lnTo>
                  <a:close/>
                  <a:moveTo>
                    <a:pt x="359698" y="12436"/>
                  </a:moveTo>
                  <a:lnTo>
                    <a:pt x="347261" y="12436"/>
                  </a:lnTo>
                  <a:lnTo>
                    <a:pt x="347261" y="0"/>
                  </a:lnTo>
                  <a:lnTo>
                    <a:pt x="359698" y="0"/>
                  </a:lnTo>
                  <a:lnTo>
                    <a:pt x="359698" y="12436"/>
                  </a:lnTo>
                  <a:close/>
                  <a:moveTo>
                    <a:pt x="310089" y="12436"/>
                  </a:moveTo>
                  <a:lnTo>
                    <a:pt x="297653" y="12436"/>
                  </a:lnTo>
                  <a:lnTo>
                    <a:pt x="297653" y="0"/>
                  </a:lnTo>
                  <a:lnTo>
                    <a:pt x="310089" y="0"/>
                  </a:lnTo>
                  <a:lnTo>
                    <a:pt x="310089" y="12436"/>
                  </a:lnTo>
                  <a:close/>
                  <a:moveTo>
                    <a:pt x="260480" y="12436"/>
                  </a:moveTo>
                  <a:lnTo>
                    <a:pt x="248044" y="12436"/>
                  </a:lnTo>
                  <a:lnTo>
                    <a:pt x="248044" y="0"/>
                  </a:lnTo>
                  <a:lnTo>
                    <a:pt x="260480" y="0"/>
                  </a:lnTo>
                  <a:lnTo>
                    <a:pt x="260480" y="12436"/>
                  </a:lnTo>
                  <a:close/>
                  <a:moveTo>
                    <a:pt x="210871" y="12436"/>
                  </a:moveTo>
                  <a:lnTo>
                    <a:pt x="198435" y="12436"/>
                  </a:lnTo>
                  <a:lnTo>
                    <a:pt x="198435" y="0"/>
                  </a:lnTo>
                  <a:lnTo>
                    <a:pt x="210871" y="0"/>
                  </a:lnTo>
                  <a:lnTo>
                    <a:pt x="210871" y="12436"/>
                  </a:lnTo>
                  <a:close/>
                  <a:moveTo>
                    <a:pt x="161262" y="12436"/>
                  </a:moveTo>
                  <a:lnTo>
                    <a:pt x="148826" y="12436"/>
                  </a:lnTo>
                  <a:lnTo>
                    <a:pt x="148826" y="0"/>
                  </a:lnTo>
                  <a:lnTo>
                    <a:pt x="161262" y="0"/>
                  </a:lnTo>
                  <a:lnTo>
                    <a:pt x="161262" y="12436"/>
                  </a:lnTo>
                  <a:close/>
                  <a:moveTo>
                    <a:pt x="111654" y="12436"/>
                  </a:moveTo>
                  <a:lnTo>
                    <a:pt x="99217" y="12436"/>
                  </a:lnTo>
                  <a:lnTo>
                    <a:pt x="99217" y="0"/>
                  </a:lnTo>
                  <a:lnTo>
                    <a:pt x="111654" y="0"/>
                  </a:lnTo>
                  <a:lnTo>
                    <a:pt x="111654" y="12436"/>
                  </a:lnTo>
                  <a:close/>
                  <a:moveTo>
                    <a:pt x="62045" y="12436"/>
                  </a:moveTo>
                  <a:lnTo>
                    <a:pt x="49609" y="12436"/>
                  </a:lnTo>
                  <a:lnTo>
                    <a:pt x="49609" y="0"/>
                  </a:lnTo>
                  <a:lnTo>
                    <a:pt x="62045" y="0"/>
                  </a:lnTo>
                  <a:lnTo>
                    <a:pt x="62045" y="12436"/>
                  </a:lnTo>
                  <a:close/>
                  <a:moveTo>
                    <a:pt x="12436" y="12436"/>
                  </a:moveTo>
                  <a:lnTo>
                    <a:pt x="0" y="12436"/>
                  </a:lnTo>
                  <a:lnTo>
                    <a:pt x="0" y="0"/>
                  </a:lnTo>
                  <a:lnTo>
                    <a:pt x="12436" y="0"/>
                  </a:lnTo>
                  <a:lnTo>
                    <a:pt x="12436" y="12436"/>
                  </a:lnTo>
                  <a:close/>
                </a:path>
              </a:pathLst>
            </a:custGeom>
            <a:solidFill>
              <a:srgbClr val="231F20"/>
            </a:solidFill>
            <a:ln w="0" cap="flat">
              <a:noFill/>
              <a:prstDash val="solid"/>
              <a:miter/>
            </a:ln>
          </p:spPr>
          <p:txBody>
            <a:bodyPr rtlCol="0" anchor="ctr"/>
            <a:lstStyle/>
            <a:p>
              <a:endParaRPr lang="en-IN"/>
            </a:p>
          </p:txBody>
        </p:sp>
      </p:grpSp>
      <p:grpSp>
        <p:nvGrpSpPr>
          <p:cNvPr id="91" name="Graphic 4">
            <a:extLst>
              <a:ext uri="{FF2B5EF4-FFF2-40B4-BE49-F238E27FC236}">
                <a16:creationId xmlns:a16="http://schemas.microsoft.com/office/drawing/2014/main" id="{1E273C73-CA24-5787-8AE2-A2C7AA09D51E}"/>
              </a:ext>
            </a:extLst>
          </p:cNvPr>
          <p:cNvGrpSpPr/>
          <p:nvPr/>
        </p:nvGrpSpPr>
        <p:grpSpPr>
          <a:xfrm rot="473784">
            <a:off x="3400276" y="2073007"/>
            <a:ext cx="1014397" cy="733319"/>
            <a:chOff x="3437899" y="1954403"/>
            <a:chExt cx="1014397" cy="733319"/>
          </a:xfrm>
          <a:solidFill>
            <a:srgbClr val="231F20"/>
          </a:solidFill>
        </p:grpSpPr>
        <p:sp>
          <p:nvSpPr>
            <p:cNvPr id="92" name="Freeform: Shape 194">
              <a:extLst>
                <a:ext uri="{FF2B5EF4-FFF2-40B4-BE49-F238E27FC236}">
                  <a16:creationId xmlns:a16="http://schemas.microsoft.com/office/drawing/2014/main" id="{07A85B1D-873E-B941-171F-57D78549ECC0}"/>
                </a:ext>
              </a:extLst>
            </p:cNvPr>
            <p:cNvSpPr/>
            <p:nvPr/>
          </p:nvSpPr>
          <p:spPr>
            <a:xfrm>
              <a:off x="4365585" y="2600836"/>
              <a:ext cx="86711" cy="86886"/>
            </a:xfrm>
            <a:custGeom>
              <a:avLst/>
              <a:gdLst>
                <a:gd name="connsiteX0" fmla="*/ 78839 w 86711"/>
                <a:gd name="connsiteY0" fmla="*/ 68589 h 86886"/>
                <a:gd name="connsiteX1" fmla="*/ 18297 w 86711"/>
                <a:gd name="connsiteY1" fmla="*/ 78839 h 86886"/>
                <a:gd name="connsiteX2" fmla="*/ 8047 w 86711"/>
                <a:gd name="connsiteY2" fmla="*/ 18297 h 86886"/>
                <a:gd name="connsiteX3" fmla="*/ 68453 w 86711"/>
                <a:gd name="connsiteY3" fmla="*/ 8047 h 86886"/>
                <a:gd name="connsiteX4" fmla="*/ 78702 w 86711"/>
                <a:gd name="connsiteY4" fmla="*/ 68453 h 86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711" h="86886">
                  <a:moveTo>
                    <a:pt x="78839" y="68589"/>
                  </a:moveTo>
                  <a:cubicBezTo>
                    <a:pt x="65036" y="88132"/>
                    <a:pt x="37840" y="92779"/>
                    <a:pt x="18297" y="78839"/>
                  </a:cubicBezTo>
                  <a:cubicBezTo>
                    <a:pt x="-1246" y="64899"/>
                    <a:pt x="-5892" y="37840"/>
                    <a:pt x="8047" y="18297"/>
                  </a:cubicBezTo>
                  <a:cubicBezTo>
                    <a:pt x="21987" y="-1246"/>
                    <a:pt x="49046" y="-5892"/>
                    <a:pt x="68453" y="8047"/>
                  </a:cubicBezTo>
                  <a:cubicBezTo>
                    <a:pt x="87859" y="21987"/>
                    <a:pt x="92642" y="49046"/>
                    <a:pt x="78702" y="68453"/>
                  </a:cubicBezTo>
                  <a:close/>
                </a:path>
              </a:pathLst>
            </a:custGeom>
            <a:solidFill>
              <a:srgbClr val="231F20"/>
            </a:solidFill>
            <a:ln w="0" cap="flat">
              <a:noFill/>
              <a:prstDash val="solid"/>
              <a:miter/>
            </a:ln>
          </p:spPr>
          <p:txBody>
            <a:bodyPr rtlCol="0" anchor="ctr"/>
            <a:lstStyle/>
            <a:p>
              <a:endParaRPr lang="en-IN"/>
            </a:p>
          </p:txBody>
        </p:sp>
        <p:sp>
          <p:nvSpPr>
            <p:cNvPr id="93" name="Freeform: Shape 195">
              <a:extLst>
                <a:ext uri="{FF2B5EF4-FFF2-40B4-BE49-F238E27FC236}">
                  <a16:creationId xmlns:a16="http://schemas.microsoft.com/office/drawing/2014/main" id="{CF070F68-6A3F-A69B-11CC-1A8BB1F021A9}"/>
                </a:ext>
              </a:extLst>
            </p:cNvPr>
            <p:cNvSpPr/>
            <p:nvPr/>
          </p:nvSpPr>
          <p:spPr>
            <a:xfrm>
              <a:off x="3437899" y="1954403"/>
              <a:ext cx="984112" cy="703132"/>
            </a:xfrm>
            <a:custGeom>
              <a:avLst/>
              <a:gdLst>
                <a:gd name="connsiteX0" fmla="*/ 977006 w 984112"/>
                <a:gd name="connsiteY0" fmla="*/ 703132 h 703132"/>
                <a:gd name="connsiteX1" fmla="*/ 970856 w 984112"/>
                <a:gd name="connsiteY1" fmla="*/ 698759 h 703132"/>
                <a:gd name="connsiteX2" fmla="*/ 977962 w 984112"/>
                <a:gd name="connsiteY2" fmla="*/ 688646 h 703132"/>
                <a:gd name="connsiteX3" fmla="*/ 984112 w 984112"/>
                <a:gd name="connsiteY3" fmla="*/ 693019 h 703132"/>
                <a:gd name="connsiteX4" fmla="*/ 977006 w 984112"/>
                <a:gd name="connsiteY4" fmla="*/ 703132 h 703132"/>
                <a:gd name="connsiteX5" fmla="*/ 940517 w 984112"/>
                <a:gd name="connsiteY5" fmla="*/ 677303 h 703132"/>
                <a:gd name="connsiteX6" fmla="*/ 930404 w 984112"/>
                <a:gd name="connsiteY6" fmla="*/ 670197 h 703132"/>
                <a:gd name="connsiteX7" fmla="*/ 937510 w 984112"/>
                <a:gd name="connsiteY7" fmla="*/ 660083 h 703132"/>
                <a:gd name="connsiteX8" fmla="*/ 947623 w 984112"/>
                <a:gd name="connsiteY8" fmla="*/ 667190 h 703132"/>
                <a:gd name="connsiteX9" fmla="*/ 940517 w 984112"/>
                <a:gd name="connsiteY9" fmla="*/ 677303 h 703132"/>
                <a:gd name="connsiteX10" fmla="*/ 900064 w 984112"/>
                <a:gd name="connsiteY10" fmla="*/ 648604 h 703132"/>
                <a:gd name="connsiteX11" fmla="*/ 889951 w 984112"/>
                <a:gd name="connsiteY11" fmla="*/ 641497 h 703132"/>
                <a:gd name="connsiteX12" fmla="*/ 897058 w 984112"/>
                <a:gd name="connsiteY12" fmla="*/ 631384 h 703132"/>
                <a:gd name="connsiteX13" fmla="*/ 907171 w 984112"/>
                <a:gd name="connsiteY13" fmla="*/ 638491 h 703132"/>
                <a:gd name="connsiteX14" fmla="*/ 900064 w 984112"/>
                <a:gd name="connsiteY14" fmla="*/ 648604 h 703132"/>
                <a:gd name="connsiteX15" fmla="*/ 859612 w 984112"/>
                <a:gd name="connsiteY15" fmla="*/ 619904 h 703132"/>
                <a:gd name="connsiteX16" fmla="*/ 849499 w 984112"/>
                <a:gd name="connsiteY16" fmla="*/ 612798 h 703132"/>
                <a:gd name="connsiteX17" fmla="*/ 856605 w 984112"/>
                <a:gd name="connsiteY17" fmla="*/ 602685 h 703132"/>
                <a:gd name="connsiteX18" fmla="*/ 866718 w 984112"/>
                <a:gd name="connsiteY18" fmla="*/ 609791 h 703132"/>
                <a:gd name="connsiteX19" fmla="*/ 859612 w 984112"/>
                <a:gd name="connsiteY19" fmla="*/ 619904 h 703132"/>
                <a:gd name="connsiteX20" fmla="*/ 819160 w 984112"/>
                <a:gd name="connsiteY20" fmla="*/ 591205 h 703132"/>
                <a:gd name="connsiteX21" fmla="*/ 809046 w 984112"/>
                <a:gd name="connsiteY21" fmla="*/ 584099 h 703132"/>
                <a:gd name="connsiteX22" fmla="*/ 816153 w 984112"/>
                <a:gd name="connsiteY22" fmla="*/ 573986 h 703132"/>
                <a:gd name="connsiteX23" fmla="*/ 826266 w 984112"/>
                <a:gd name="connsiteY23" fmla="*/ 581092 h 703132"/>
                <a:gd name="connsiteX24" fmla="*/ 819160 w 984112"/>
                <a:gd name="connsiteY24" fmla="*/ 591205 h 703132"/>
                <a:gd name="connsiteX25" fmla="*/ 778707 w 984112"/>
                <a:gd name="connsiteY25" fmla="*/ 562506 h 703132"/>
                <a:gd name="connsiteX26" fmla="*/ 768594 w 984112"/>
                <a:gd name="connsiteY26" fmla="*/ 555399 h 703132"/>
                <a:gd name="connsiteX27" fmla="*/ 775701 w 984112"/>
                <a:gd name="connsiteY27" fmla="*/ 545286 h 703132"/>
                <a:gd name="connsiteX28" fmla="*/ 785814 w 984112"/>
                <a:gd name="connsiteY28" fmla="*/ 552393 h 703132"/>
                <a:gd name="connsiteX29" fmla="*/ 778707 w 984112"/>
                <a:gd name="connsiteY29" fmla="*/ 562506 h 703132"/>
                <a:gd name="connsiteX30" fmla="*/ 738255 w 984112"/>
                <a:gd name="connsiteY30" fmla="*/ 533807 h 703132"/>
                <a:gd name="connsiteX31" fmla="*/ 728142 w 984112"/>
                <a:gd name="connsiteY31" fmla="*/ 526700 h 703132"/>
                <a:gd name="connsiteX32" fmla="*/ 735248 w 984112"/>
                <a:gd name="connsiteY32" fmla="*/ 516587 h 703132"/>
                <a:gd name="connsiteX33" fmla="*/ 745361 w 984112"/>
                <a:gd name="connsiteY33" fmla="*/ 523694 h 703132"/>
                <a:gd name="connsiteX34" fmla="*/ 738255 w 984112"/>
                <a:gd name="connsiteY34" fmla="*/ 533807 h 703132"/>
                <a:gd name="connsiteX35" fmla="*/ 697803 w 984112"/>
                <a:gd name="connsiteY35" fmla="*/ 505107 h 703132"/>
                <a:gd name="connsiteX36" fmla="*/ 687690 w 984112"/>
                <a:gd name="connsiteY36" fmla="*/ 498001 h 703132"/>
                <a:gd name="connsiteX37" fmla="*/ 694796 w 984112"/>
                <a:gd name="connsiteY37" fmla="*/ 487888 h 703132"/>
                <a:gd name="connsiteX38" fmla="*/ 704909 w 984112"/>
                <a:gd name="connsiteY38" fmla="*/ 494994 h 703132"/>
                <a:gd name="connsiteX39" fmla="*/ 697803 w 984112"/>
                <a:gd name="connsiteY39" fmla="*/ 505107 h 703132"/>
                <a:gd name="connsiteX40" fmla="*/ 657350 w 984112"/>
                <a:gd name="connsiteY40" fmla="*/ 476408 h 703132"/>
                <a:gd name="connsiteX41" fmla="*/ 647237 w 984112"/>
                <a:gd name="connsiteY41" fmla="*/ 469302 h 703132"/>
                <a:gd name="connsiteX42" fmla="*/ 654344 w 984112"/>
                <a:gd name="connsiteY42" fmla="*/ 459188 h 703132"/>
                <a:gd name="connsiteX43" fmla="*/ 664457 w 984112"/>
                <a:gd name="connsiteY43" fmla="*/ 466295 h 703132"/>
                <a:gd name="connsiteX44" fmla="*/ 657350 w 984112"/>
                <a:gd name="connsiteY44" fmla="*/ 476408 h 703132"/>
                <a:gd name="connsiteX45" fmla="*/ 616898 w 984112"/>
                <a:gd name="connsiteY45" fmla="*/ 447709 h 703132"/>
                <a:gd name="connsiteX46" fmla="*/ 606785 w 984112"/>
                <a:gd name="connsiteY46" fmla="*/ 440602 h 703132"/>
                <a:gd name="connsiteX47" fmla="*/ 613891 w 984112"/>
                <a:gd name="connsiteY47" fmla="*/ 430489 h 703132"/>
                <a:gd name="connsiteX48" fmla="*/ 624005 w 984112"/>
                <a:gd name="connsiteY48" fmla="*/ 437596 h 703132"/>
                <a:gd name="connsiteX49" fmla="*/ 616898 w 984112"/>
                <a:gd name="connsiteY49" fmla="*/ 447709 h 703132"/>
                <a:gd name="connsiteX50" fmla="*/ 576446 w 984112"/>
                <a:gd name="connsiteY50" fmla="*/ 419010 h 703132"/>
                <a:gd name="connsiteX51" fmla="*/ 566333 w 984112"/>
                <a:gd name="connsiteY51" fmla="*/ 411903 h 703132"/>
                <a:gd name="connsiteX52" fmla="*/ 573439 w 984112"/>
                <a:gd name="connsiteY52" fmla="*/ 401790 h 703132"/>
                <a:gd name="connsiteX53" fmla="*/ 583552 w 984112"/>
                <a:gd name="connsiteY53" fmla="*/ 408896 h 703132"/>
                <a:gd name="connsiteX54" fmla="*/ 576446 w 984112"/>
                <a:gd name="connsiteY54" fmla="*/ 419010 h 703132"/>
                <a:gd name="connsiteX55" fmla="*/ 535993 w 984112"/>
                <a:gd name="connsiteY55" fmla="*/ 390310 h 703132"/>
                <a:gd name="connsiteX56" fmla="*/ 525880 w 984112"/>
                <a:gd name="connsiteY56" fmla="*/ 383204 h 703132"/>
                <a:gd name="connsiteX57" fmla="*/ 532987 w 984112"/>
                <a:gd name="connsiteY57" fmla="*/ 373091 h 703132"/>
                <a:gd name="connsiteX58" fmla="*/ 543100 w 984112"/>
                <a:gd name="connsiteY58" fmla="*/ 380197 h 703132"/>
                <a:gd name="connsiteX59" fmla="*/ 535993 w 984112"/>
                <a:gd name="connsiteY59" fmla="*/ 390310 h 703132"/>
                <a:gd name="connsiteX60" fmla="*/ 495541 w 984112"/>
                <a:gd name="connsiteY60" fmla="*/ 361611 h 703132"/>
                <a:gd name="connsiteX61" fmla="*/ 485428 w 984112"/>
                <a:gd name="connsiteY61" fmla="*/ 354504 h 703132"/>
                <a:gd name="connsiteX62" fmla="*/ 492534 w 984112"/>
                <a:gd name="connsiteY62" fmla="*/ 344391 h 703132"/>
                <a:gd name="connsiteX63" fmla="*/ 502647 w 984112"/>
                <a:gd name="connsiteY63" fmla="*/ 351498 h 703132"/>
                <a:gd name="connsiteX64" fmla="*/ 495541 w 984112"/>
                <a:gd name="connsiteY64" fmla="*/ 361611 h 703132"/>
                <a:gd name="connsiteX65" fmla="*/ 455089 w 984112"/>
                <a:gd name="connsiteY65" fmla="*/ 332912 h 703132"/>
                <a:gd name="connsiteX66" fmla="*/ 444976 w 984112"/>
                <a:gd name="connsiteY66" fmla="*/ 325805 h 703132"/>
                <a:gd name="connsiteX67" fmla="*/ 452082 w 984112"/>
                <a:gd name="connsiteY67" fmla="*/ 315692 h 703132"/>
                <a:gd name="connsiteX68" fmla="*/ 462195 w 984112"/>
                <a:gd name="connsiteY68" fmla="*/ 322799 h 703132"/>
                <a:gd name="connsiteX69" fmla="*/ 455089 w 984112"/>
                <a:gd name="connsiteY69" fmla="*/ 332912 h 703132"/>
                <a:gd name="connsiteX70" fmla="*/ 414636 w 984112"/>
                <a:gd name="connsiteY70" fmla="*/ 304212 h 703132"/>
                <a:gd name="connsiteX71" fmla="*/ 404523 w 984112"/>
                <a:gd name="connsiteY71" fmla="*/ 297106 h 703132"/>
                <a:gd name="connsiteX72" fmla="*/ 411630 w 984112"/>
                <a:gd name="connsiteY72" fmla="*/ 286993 h 703132"/>
                <a:gd name="connsiteX73" fmla="*/ 421743 w 984112"/>
                <a:gd name="connsiteY73" fmla="*/ 294099 h 703132"/>
                <a:gd name="connsiteX74" fmla="*/ 414636 w 984112"/>
                <a:gd name="connsiteY74" fmla="*/ 304212 h 703132"/>
                <a:gd name="connsiteX75" fmla="*/ 374184 w 984112"/>
                <a:gd name="connsiteY75" fmla="*/ 275513 h 703132"/>
                <a:gd name="connsiteX76" fmla="*/ 364071 w 984112"/>
                <a:gd name="connsiteY76" fmla="*/ 268407 h 703132"/>
                <a:gd name="connsiteX77" fmla="*/ 371177 w 984112"/>
                <a:gd name="connsiteY77" fmla="*/ 258294 h 703132"/>
                <a:gd name="connsiteX78" fmla="*/ 381290 w 984112"/>
                <a:gd name="connsiteY78" fmla="*/ 265400 h 703132"/>
                <a:gd name="connsiteX79" fmla="*/ 374184 w 984112"/>
                <a:gd name="connsiteY79" fmla="*/ 275513 h 703132"/>
                <a:gd name="connsiteX80" fmla="*/ 333732 w 984112"/>
                <a:gd name="connsiteY80" fmla="*/ 246814 h 703132"/>
                <a:gd name="connsiteX81" fmla="*/ 323619 w 984112"/>
                <a:gd name="connsiteY81" fmla="*/ 239707 h 703132"/>
                <a:gd name="connsiteX82" fmla="*/ 330725 w 984112"/>
                <a:gd name="connsiteY82" fmla="*/ 229594 h 703132"/>
                <a:gd name="connsiteX83" fmla="*/ 340838 w 984112"/>
                <a:gd name="connsiteY83" fmla="*/ 236701 h 703132"/>
                <a:gd name="connsiteX84" fmla="*/ 333732 w 984112"/>
                <a:gd name="connsiteY84" fmla="*/ 246814 h 703132"/>
                <a:gd name="connsiteX85" fmla="*/ 293279 w 984112"/>
                <a:gd name="connsiteY85" fmla="*/ 218115 h 703132"/>
                <a:gd name="connsiteX86" fmla="*/ 283166 w 984112"/>
                <a:gd name="connsiteY86" fmla="*/ 211008 h 703132"/>
                <a:gd name="connsiteX87" fmla="*/ 290273 w 984112"/>
                <a:gd name="connsiteY87" fmla="*/ 200895 h 703132"/>
                <a:gd name="connsiteX88" fmla="*/ 300386 w 984112"/>
                <a:gd name="connsiteY88" fmla="*/ 208001 h 703132"/>
                <a:gd name="connsiteX89" fmla="*/ 293279 w 984112"/>
                <a:gd name="connsiteY89" fmla="*/ 218115 h 703132"/>
                <a:gd name="connsiteX90" fmla="*/ 252827 w 984112"/>
                <a:gd name="connsiteY90" fmla="*/ 189415 h 703132"/>
                <a:gd name="connsiteX91" fmla="*/ 242714 w 984112"/>
                <a:gd name="connsiteY91" fmla="*/ 182309 h 703132"/>
                <a:gd name="connsiteX92" fmla="*/ 249820 w 984112"/>
                <a:gd name="connsiteY92" fmla="*/ 172196 h 703132"/>
                <a:gd name="connsiteX93" fmla="*/ 259934 w 984112"/>
                <a:gd name="connsiteY93" fmla="*/ 179302 h 703132"/>
                <a:gd name="connsiteX94" fmla="*/ 252827 w 984112"/>
                <a:gd name="connsiteY94" fmla="*/ 189415 h 703132"/>
                <a:gd name="connsiteX95" fmla="*/ 212375 w 984112"/>
                <a:gd name="connsiteY95" fmla="*/ 160716 h 703132"/>
                <a:gd name="connsiteX96" fmla="*/ 202262 w 984112"/>
                <a:gd name="connsiteY96" fmla="*/ 153609 h 703132"/>
                <a:gd name="connsiteX97" fmla="*/ 209368 w 984112"/>
                <a:gd name="connsiteY97" fmla="*/ 143496 h 703132"/>
                <a:gd name="connsiteX98" fmla="*/ 219481 w 984112"/>
                <a:gd name="connsiteY98" fmla="*/ 150603 h 703132"/>
                <a:gd name="connsiteX99" fmla="*/ 212375 w 984112"/>
                <a:gd name="connsiteY99" fmla="*/ 160716 h 703132"/>
                <a:gd name="connsiteX100" fmla="*/ 171922 w 984112"/>
                <a:gd name="connsiteY100" fmla="*/ 132017 h 703132"/>
                <a:gd name="connsiteX101" fmla="*/ 161809 w 984112"/>
                <a:gd name="connsiteY101" fmla="*/ 124910 h 703132"/>
                <a:gd name="connsiteX102" fmla="*/ 168916 w 984112"/>
                <a:gd name="connsiteY102" fmla="*/ 114797 h 703132"/>
                <a:gd name="connsiteX103" fmla="*/ 179029 w 984112"/>
                <a:gd name="connsiteY103" fmla="*/ 121904 h 703132"/>
                <a:gd name="connsiteX104" fmla="*/ 171922 w 984112"/>
                <a:gd name="connsiteY104" fmla="*/ 132017 h 703132"/>
                <a:gd name="connsiteX105" fmla="*/ 131470 w 984112"/>
                <a:gd name="connsiteY105" fmla="*/ 103317 h 703132"/>
                <a:gd name="connsiteX106" fmla="*/ 121357 w 984112"/>
                <a:gd name="connsiteY106" fmla="*/ 96211 h 703132"/>
                <a:gd name="connsiteX107" fmla="*/ 128463 w 984112"/>
                <a:gd name="connsiteY107" fmla="*/ 86098 h 703132"/>
                <a:gd name="connsiteX108" fmla="*/ 138577 w 984112"/>
                <a:gd name="connsiteY108" fmla="*/ 93204 h 703132"/>
                <a:gd name="connsiteX109" fmla="*/ 131470 w 984112"/>
                <a:gd name="connsiteY109" fmla="*/ 103317 h 703132"/>
                <a:gd name="connsiteX110" fmla="*/ 91018 w 984112"/>
                <a:gd name="connsiteY110" fmla="*/ 74618 h 703132"/>
                <a:gd name="connsiteX111" fmla="*/ 80905 w 984112"/>
                <a:gd name="connsiteY111" fmla="*/ 67512 h 703132"/>
                <a:gd name="connsiteX112" fmla="*/ 88011 w 984112"/>
                <a:gd name="connsiteY112" fmla="*/ 57399 h 703132"/>
                <a:gd name="connsiteX113" fmla="*/ 98124 w 984112"/>
                <a:gd name="connsiteY113" fmla="*/ 64505 h 703132"/>
                <a:gd name="connsiteX114" fmla="*/ 91018 w 984112"/>
                <a:gd name="connsiteY114" fmla="*/ 74618 h 703132"/>
                <a:gd name="connsiteX115" fmla="*/ 50565 w 984112"/>
                <a:gd name="connsiteY115" fmla="*/ 45919 h 703132"/>
                <a:gd name="connsiteX116" fmla="*/ 40452 w 984112"/>
                <a:gd name="connsiteY116" fmla="*/ 38812 h 703132"/>
                <a:gd name="connsiteX117" fmla="*/ 47559 w 984112"/>
                <a:gd name="connsiteY117" fmla="*/ 28699 h 703132"/>
                <a:gd name="connsiteX118" fmla="*/ 57672 w 984112"/>
                <a:gd name="connsiteY118" fmla="*/ 35806 h 703132"/>
                <a:gd name="connsiteX119" fmla="*/ 50565 w 984112"/>
                <a:gd name="connsiteY119" fmla="*/ 45919 h 703132"/>
                <a:gd name="connsiteX120" fmla="*/ 10113 w 984112"/>
                <a:gd name="connsiteY120" fmla="*/ 17220 h 703132"/>
                <a:gd name="connsiteX121" fmla="*/ 0 w 984112"/>
                <a:gd name="connsiteY121" fmla="*/ 10113 h 703132"/>
                <a:gd name="connsiteX122" fmla="*/ 7107 w 984112"/>
                <a:gd name="connsiteY122" fmla="*/ 0 h 703132"/>
                <a:gd name="connsiteX123" fmla="*/ 17219 w 984112"/>
                <a:gd name="connsiteY123" fmla="*/ 7106 h 703132"/>
                <a:gd name="connsiteX124" fmla="*/ 10113 w 984112"/>
                <a:gd name="connsiteY124" fmla="*/ 17220 h 703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984112" h="703132">
                  <a:moveTo>
                    <a:pt x="977006" y="703132"/>
                  </a:moveTo>
                  <a:lnTo>
                    <a:pt x="970856" y="698759"/>
                  </a:lnTo>
                  <a:lnTo>
                    <a:pt x="977962" y="688646"/>
                  </a:lnTo>
                  <a:lnTo>
                    <a:pt x="984112" y="693019"/>
                  </a:lnTo>
                  <a:lnTo>
                    <a:pt x="977006" y="703132"/>
                  </a:lnTo>
                  <a:close/>
                  <a:moveTo>
                    <a:pt x="940517" y="677303"/>
                  </a:moveTo>
                  <a:lnTo>
                    <a:pt x="930404" y="670197"/>
                  </a:lnTo>
                  <a:lnTo>
                    <a:pt x="937510" y="660083"/>
                  </a:lnTo>
                  <a:lnTo>
                    <a:pt x="947623" y="667190"/>
                  </a:lnTo>
                  <a:lnTo>
                    <a:pt x="940517" y="677303"/>
                  </a:lnTo>
                  <a:close/>
                  <a:moveTo>
                    <a:pt x="900064" y="648604"/>
                  </a:moveTo>
                  <a:lnTo>
                    <a:pt x="889951" y="641497"/>
                  </a:lnTo>
                  <a:lnTo>
                    <a:pt x="897058" y="631384"/>
                  </a:lnTo>
                  <a:lnTo>
                    <a:pt x="907171" y="638491"/>
                  </a:lnTo>
                  <a:lnTo>
                    <a:pt x="900064" y="648604"/>
                  </a:lnTo>
                  <a:close/>
                  <a:moveTo>
                    <a:pt x="859612" y="619904"/>
                  </a:moveTo>
                  <a:lnTo>
                    <a:pt x="849499" y="612798"/>
                  </a:lnTo>
                  <a:lnTo>
                    <a:pt x="856605" y="602685"/>
                  </a:lnTo>
                  <a:lnTo>
                    <a:pt x="866718" y="609791"/>
                  </a:lnTo>
                  <a:lnTo>
                    <a:pt x="859612" y="619904"/>
                  </a:lnTo>
                  <a:close/>
                  <a:moveTo>
                    <a:pt x="819160" y="591205"/>
                  </a:moveTo>
                  <a:lnTo>
                    <a:pt x="809046" y="584099"/>
                  </a:lnTo>
                  <a:lnTo>
                    <a:pt x="816153" y="573986"/>
                  </a:lnTo>
                  <a:lnTo>
                    <a:pt x="826266" y="581092"/>
                  </a:lnTo>
                  <a:lnTo>
                    <a:pt x="819160" y="591205"/>
                  </a:lnTo>
                  <a:close/>
                  <a:moveTo>
                    <a:pt x="778707" y="562506"/>
                  </a:moveTo>
                  <a:lnTo>
                    <a:pt x="768594" y="555399"/>
                  </a:lnTo>
                  <a:lnTo>
                    <a:pt x="775701" y="545286"/>
                  </a:lnTo>
                  <a:lnTo>
                    <a:pt x="785814" y="552393"/>
                  </a:lnTo>
                  <a:lnTo>
                    <a:pt x="778707" y="562506"/>
                  </a:lnTo>
                  <a:close/>
                  <a:moveTo>
                    <a:pt x="738255" y="533807"/>
                  </a:moveTo>
                  <a:lnTo>
                    <a:pt x="728142" y="526700"/>
                  </a:lnTo>
                  <a:lnTo>
                    <a:pt x="735248" y="516587"/>
                  </a:lnTo>
                  <a:lnTo>
                    <a:pt x="745361" y="523694"/>
                  </a:lnTo>
                  <a:lnTo>
                    <a:pt x="738255" y="533807"/>
                  </a:lnTo>
                  <a:close/>
                  <a:moveTo>
                    <a:pt x="697803" y="505107"/>
                  </a:moveTo>
                  <a:lnTo>
                    <a:pt x="687690" y="498001"/>
                  </a:lnTo>
                  <a:lnTo>
                    <a:pt x="694796" y="487888"/>
                  </a:lnTo>
                  <a:lnTo>
                    <a:pt x="704909" y="494994"/>
                  </a:lnTo>
                  <a:lnTo>
                    <a:pt x="697803" y="505107"/>
                  </a:lnTo>
                  <a:close/>
                  <a:moveTo>
                    <a:pt x="657350" y="476408"/>
                  </a:moveTo>
                  <a:lnTo>
                    <a:pt x="647237" y="469302"/>
                  </a:lnTo>
                  <a:lnTo>
                    <a:pt x="654344" y="459188"/>
                  </a:lnTo>
                  <a:lnTo>
                    <a:pt x="664457" y="466295"/>
                  </a:lnTo>
                  <a:lnTo>
                    <a:pt x="657350" y="476408"/>
                  </a:lnTo>
                  <a:close/>
                  <a:moveTo>
                    <a:pt x="616898" y="447709"/>
                  </a:moveTo>
                  <a:lnTo>
                    <a:pt x="606785" y="440602"/>
                  </a:lnTo>
                  <a:lnTo>
                    <a:pt x="613891" y="430489"/>
                  </a:lnTo>
                  <a:lnTo>
                    <a:pt x="624005" y="437596"/>
                  </a:lnTo>
                  <a:lnTo>
                    <a:pt x="616898" y="447709"/>
                  </a:lnTo>
                  <a:close/>
                  <a:moveTo>
                    <a:pt x="576446" y="419010"/>
                  </a:moveTo>
                  <a:lnTo>
                    <a:pt x="566333" y="411903"/>
                  </a:lnTo>
                  <a:lnTo>
                    <a:pt x="573439" y="401790"/>
                  </a:lnTo>
                  <a:lnTo>
                    <a:pt x="583552" y="408896"/>
                  </a:lnTo>
                  <a:lnTo>
                    <a:pt x="576446" y="419010"/>
                  </a:lnTo>
                  <a:close/>
                  <a:moveTo>
                    <a:pt x="535993" y="390310"/>
                  </a:moveTo>
                  <a:lnTo>
                    <a:pt x="525880" y="383204"/>
                  </a:lnTo>
                  <a:lnTo>
                    <a:pt x="532987" y="373091"/>
                  </a:lnTo>
                  <a:lnTo>
                    <a:pt x="543100" y="380197"/>
                  </a:lnTo>
                  <a:lnTo>
                    <a:pt x="535993" y="390310"/>
                  </a:lnTo>
                  <a:close/>
                  <a:moveTo>
                    <a:pt x="495541" y="361611"/>
                  </a:moveTo>
                  <a:lnTo>
                    <a:pt x="485428" y="354504"/>
                  </a:lnTo>
                  <a:lnTo>
                    <a:pt x="492534" y="344391"/>
                  </a:lnTo>
                  <a:lnTo>
                    <a:pt x="502647" y="351498"/>
                  </a:lnTo>
                  <a:lnTo>
                    <a:pt x="495541" y="361611"/>
                  </a:lnTo>
                  <a:close/>
                  <a:moveTo>
                    <a:pt x="455089" y="332912"/>
                  </a:moveTo>
                  <a:lnTo>
                    <a:pt x="444976" y="325805"/>
                  </a:lnTo>
                  <a:lnTo>
                    <a:pt x="452082" y="315692"/>
                  </a:lnTo>
                  <a:lnTo>
                    <a:pt x="462195" y="322799"/>
                  </a:lnTo>
                  <a:lnTo>
                    <a:pt x="455089" y="332912"/>
                  </a:lnTo>
                  <a:close/>
                  <a:moveTo>
                    <a:pt x="414636" y="304212"/>
                  </a:moveTo>
                  <a:lnTo>
                    <a:pt x="404523" y="297106"/>
                  </a:lnTo>
                  <a:lnTo>
                    <a:pt x="411630" y="286993"/>
                  </a:lnTo>
                  <a:lnTo>
                    <a:pt x="421743" y="294099"/>
                  </a:lnTo>
                  <a:lnTo>
                    <a:pt x="414636" y="304212"/>
                  </a:lnTo>
                  <a:close/>
                  <a:moveTo>
                    <a:pt x="374184" y="275513"/>
                  </a:moveTo>
                  <a:lnTo>
                    <a:pt x="364071" y="268407"/>
                  </a:lnTo>
                  <a:lnTo>
                    <a:pt x="371177" y="258294"/>
                  </a:lnTo>
                  <a:lnTo>
                    <a:pt x="381290" y="265400"/>
                  </a:lnTo>
                  <a:lnTo>
                    <a:pt x="374184" y="275513"/>
                  </a:lnTo>
                  <a:close/>
                  <a:moveTo>
                    <a:pt x="333732" y="246814"/>
                  </a:moveTo>
                  <a:lnTo>
                    <a:pt x="323619" y="239707"/>
                  </a:lnTo>
                  <a:lnTo>
                    <a:pt x="330725" y="229594"/>
                  </a:lnTo>
                  <a:lnTo>
                    <a:pt x="340838" y="236701"/>
                  </a:lnTo>
                  <a:lnTo>
                    <a:pt x="333732" y="246814"/>
                  </a:lnTo>
                  <a:close/>
                  <a:moveTo>
                    <a:pt x="293279" y="218115"/>
                  </a:moveTo>
                  <a:lnTo>
                    <a:pt x="283166" y="211008"/>
                  </a:lnTo>
                  <a:lnTo>
                    <a:pt x="290273" y="200895"/>
                  </a:lnTo>
                  <a:lnTo>
                    <a:pt x="300386" y="208001"/>
                  </a:lnTo>
                  <a:lnTo>
                    <a:pt x="293279" y="218115"/>
                  </a:lnTo>
                  <a:close/>
                  <a:moveTo>
                    <a:pt x="252827" y="189415"/>
                  </a:moveTo>
                  <a:lnTo>
                    <a:pt x="242714" y="182309"/>
                  </a:lnTo>
                  <a:lnTo>
                    <a:pt x="249820" y="172196"/>
                  </a:lnTo>
                  <a:lnTo>
                    <a:pt x="259934" y="179302"/>
                  </a:lnTo>
                  <a:lnTo>
                    <a:pt x="252827" y="189415"/>
                  </a:lnTo>
                  <a:close/>
                  <a:moveTo>
                    <a:pt x="212375" y="160716"/>
                  </a:moveTo>
                  <a:lnTo>
                    <a:pt x="202262" y="153609"/>
                  </a:lnTo>
                  <a:lnTo>
                    <a:pt x="209368" y="143496"/>
                  </a:lnTo>
                  <a:lnTo>
                    <a:pt x="219481" y="150603"/>
                  </a:lnTo>
                  <a:lnTo>
                    <a:pt x="212375" y="160716"/>
                  </a:lnTo>
                  <a:close/>
                  <a:moveTo>
                    <a:pt x="171922" y="132017"/>
                  </a:moveTo>
                  <a:lnTo>
                    <a:pt x="161809" y="124910"/>
                  </a:lnTo>
                  <a:lnTo>
                    <a:pt x="168916" y="114797"/>
                  </a:lnTo>
                  <a:lnTo>
                    <a:pt x="179029" y="121904"/>
                  </a:lnTo>
                  <a:lnTo>
                    <a:pt x="171922" y="132017"/>
                  </a:lnTo>
                  <a:close/>
                  <a:moveTo>
                    <a:pt x="131470" y="103317"/>
                  </a:moveTo>
                  <a:lnTo>
                    <a:pt x="121357" y="96211"/>
                  </a:lnTo>
                  <a:lnTo>
                    <a:pt x="128463" y="86098"/>
                  </a:lnTo>
                  <a:lnTo>
                    <a:pt x="138577" y="93204"/>
                  </a:lnTo>
                  <a:lnTo>
                    <a:pt x="131470" y="103317"/>
                  </a:lnTo>
                  <a:close/>
                  <a:moveTo>
                    <a:pt x="91018" y="74618"/>
                  </a:moveTo>
                  <a:lnTo>
                    <a:pt x="80905" y="67512"/>
                  </a:lnTo>
                  <a:lnTo>
                    <a:pt x="88011" y="57399"/>
                  </a:lnTo>
                  <a:lnTo>
                    <a:pt x="98124" y="64505"/>
                  </a:lnTo>
                  <a:lnTo>
                    <a:pt x="91018" y="74618"/>
                  </a:lnTo>
                  <a:close/>
                  <a:moveTo>
                    <a:pt x="50565" y="45919"/>
                  </a:moveTo>
                  <a:lnTo>
                    <a:pt x="40452" y="38812"/>
                  </a:lnTo>
                  <a:lnTo>
                    <a:pt x="47559" y="28699"/>
                  </a:lnTo>
                  <a:lnTo>
                    <a:pt x="57672" y="35806"/>
                  </a:lnTo>
                  <a:lnTo>
                    <a:pt x="50565" y="45919"/>
                  </a:lnTo>
                  <a:close/>
                  <a:moveTo>
                    <a:pt x="10113" y="17220"/>
                  </a:moveTo>
                  <a:lnTo>
                    <a:pt x="0" y="10113"/>
                  </a:lnTo>
                  <a:lnTo>
                    <a:pt x="7107" y="0"/>
                  </a:lnTo>
                  <a:lnTo>
                    <a:pt x="17219" y="7106"/>
                  </a:lnTo>
                  <a:lnTo>
                    <a:pt x="10113" y="17220"/>
                  </a:lnTo>
                  <a:close/>
                </a:path>
              </a:pathLst>
            </a:custGeom>
            <a:solidFill>
              <a:srgbClr val="231F20"/>
            </a:solidFill>
            <a:ln w="0" cap="flat">
              <a:noFill/>
              <a:prstDash val="solid"/>
              <a:miter/>
            </a:ln>
          </p:spPr>
          <p:txBody>
            <a:bodyPr rtlCol="0" anchor="ctr"/>
            <a:lstStyle/>
            <a:p>
              <a:endParaRPr lang="en-IN"/>
            </a:p>
          </p:txBody>
        </p:sp>
      </p:grpSp>
      <p:sp>
        <p:nvSpPr>
          <p:cNvPr id="94" name="Freeform: Shape 369">
            <a:extLst>
              <a:ext uri="{FF2B5EF4-FFF2-40B4-BE49-F238E27FC236}">
                <a16:creationId xmlns:a16="http://schemas.microsoft.com/office/drawing/2014/main" id="{81EDF636-D88E-0393-A17C-269FFF99BAA2}"/>
              </a:ext>
            </a:extLst>
          </p:cNvPr>
          <p:cNvSpPr/>
          <p:nvPr/>
        </p:nvSpPr>
        <p:spPr>
          <a:xfrm>
            <a:off x="3402777" y="1476902"/>
            <a:ext cx="37172" cy="1423894"/>
          </a:xfrm>
          <a:custGeom>
            <a:avLst/>
            <a:gdLst>
              <a:gd name="connsiteX0" fmla="*/ 0 w 37172"/>
              <a:gd name="connsiteY0" fmla="*/ 0 h 1423894"/>
              <a:gd name="connsiteX1" fmla="*/ 37172 w 37172"/>
              <a:gd name="connsiteY1" fmla="*/ 0 h 1423894"/>
              <a:gd name="connsiteX2" fmla="*/ 37172 w 37172"/>
              <a:gd name="connsiteY2" fmla="*/ 1423894 h 1423894"/>
              <a:gd name="connsiteX3" fmla="*/ 0 w 37172"/>
              <a:gd name="connsiteY3" fmla="*/ 1423894 h 1423894"/>
            </a:gdLst>
            <a:ahLst/>
            <a:cxnLst>
              <a:cxn ang="0">
                <a:pos x="connsiteX0" y="connsiteY0"/>
              </a:cxn>
              <a:cxn ang="0">
                <a:pos x="connsiteX1" y="connsiteY1"/>
              </a:cxn>
              <a:cxn ang="0">
                <a:pos x="connsiteX2" y="connsiteY2"/>
              </a:cxn>
              <a:cxn ang="0">
                <a:pos x="connsiteX3" y="connsiteY3"/>
              </a:cxn>
            </a:cxnLst>
            <a:rect l="l" t="t" r="r" b="b"/>
            <a:pathLst>
              <a:path w="37172" h="1423894">
                <a:moveTo>
                  <a:pt x="0" y="0"/>
                </a:moveTo>
                <a:lnTo>
                  <a:pt x="37172" y="0"/>
                </a:lnTo>
                <a:lnTo>
                  <a:pt x="37172" y="1423894"/>
                </a:lnTo>
                <a:lnTo>
                  <a:pt x="0" y="1423894"/>
                </a:lnTo>
                <a:close/>
              </a:path>
            </a:pathLst>
          </a:custGeom>
          <a:solidFill>
            <a:srgbClr val="00AAE1"/>
          </a:solidFill>
          <a:ln w="0" cap="flat">
            <a:noFill/>
            <a:prstDash val="solid"/>
            <a:miter/>
          </a:ln>
        </p:spPr>
        <p:txBody>
          <a:bodyPr rtlCol="0" anchor="ctr"/>
          <a:lstStyle/>
          <a:p>
            <a:endParaRPr lang="en-IN"/>
          </a:p>
        </p:txBody>
      </p:sp>
      <p:sp>
        <p:nvSpPr>
          <p:cNvPr id="95" name="Freeform: Shape 370">
            <a:extLst>
              <a:ext uri="{FF2B5EF4-FFF2-40B4-BE49-F238E27FC236}">
                <a16:creationId xmlns:a16="http://schemas.microsoft.com/office/drawing/2014/main" id="{1BC80CEF-22E0-9812-D23C-7AE85EC600BD}"/>
              </a:ext>
            </a:extLst>
          </p:cNvPr>
          <p:cNvSpPr/>
          <p:nvPr/>
        </p:nvSpPr>
        <p:spPr>
          <a:xfrm>
            <a:off x="3402777" y="4270029"/>
            <a:ext cx="37172" cy="1422937"/>
          </a:xfrm>
          <a:custGeom>
            <a:avLst/>
            <a:gdLst>
              <a:gd name="connsiteX0" fmla="*/ 0 w 37172"/>
              <a:gd name="connsiteY0" fmla="*/ 0 h 1422937"/>
              <a:gd name="connsiteX1" fmla="*/ 37172 w 37172"/>
              <a:gd name="connsiteY1" fmla="*/ 0 h 1422937"/>
              <a:gd name="connsiteX2" fmla="*/ 37172 w 37172"/>
              <a:gd name="connsiteY2" fmla="*/ 1422938 h 1422937"/>
              <a:gd name="connsiteX3" fmla="*/ 0 w 37172"/>
              <a:gd name="connsiteY3" fmla="*/ 1422938 h 1422937"/>
            </a:gdLst>
            <a:ahLst/>
            <a:cxnLst>
              <a:cxn ang="0">
                <a:pos x="connsiteX0" y="connsiteY0"/>
              </a:cxn>
              <a:cxn ang="0">
                <a:pos x="connsiteX1" y="connsiteY1"/>
              </a:cxn>
              <a:cxn ang="0">
                <a:pos x="connsiteX2" y="connsiteY2"/>
              </a:cxn>
              <a:cxn ang="0">
                <a:pos x="connsiteX3" y="connsiteY3"/>
              </a:cxn>
            </a:cxnLst>
            <a:rect l="l" t="t" r="r" b="b"/>
            <a:pathLst>
              <a:path w="37172" h="1422937">
                <a:moveTo>
                  <a:pt x="0" y="0"/>
                </a:moveTo>
                <a:lnTo>
                  <a:pt x="37172" y="0"/>
                </a:lnTo>
                <a:lnTo>
                  <a:pt x="37172" y="1422938"/>
                </a:lnTo>
                <a:lnTo>
                  <a:pt x="0" y="1422938"/>
                </a:lnTo>
                <a:close/>
              </a:path>
            </a:pathLst>
          </a:custGeom>
          <a:solidFill>
            <a:srgbClr val="00D7E1"/>
          </a:solidFill>
          <a:ln w="0" cap="flat">
            <a:noFill/>
            <a:prstDash val="solid"/>
            <a:miter/>
          </a:ln>
        </p:spPr>
        <p:txBody>
          <a:bodyPr rtlCol="0" anchor="ctr"/>
          <a:lstStyle/>
          <a:p>
            <a:endParaRPr lang="en-IN"/>
          </a:p>
        </p:txBody>
      </p:sp>
      <p:sp>
        <p:nvSpPr>
          <p:cNvPr id="96" name="Freeform: Shape 371">
            <a:extLst>
              <a:ext uri="{FF2B5EF4-FFF2-40B4-BE49-F238E27FC236}">
                <a16:creationId xmlns:a16="http://schemas.microsoft.com/office/drawing/2014/main" id="{32B006C8-3EB0-6D61-0954-CD41569402CE}"/>
              </a:ext>
            </a:extLst>
          </p:cNvPr>
          <p:cNvSpPr/>
          <p:nvPr/>
        </p:nvSpPr>
        <p:spPr>
          <a:xfrm>
            <a:off x="8741662" y="1189771"/>
            <a:ext cx="45719" cy="2198747"/>
          </a:xfrm>
          <a:custGeom>
            <a:avLst/>
            <a:gdLst>
              <a:gd name="connsiteX0" fmla="*/ 0 w 37172"/>
              <a:gd name="connsiteY0" fmla="*/ 0 h 1421844"/>
              <a:gd name="connsiteX1" fmla="*/ 37172 w 37172"/>
              <a:gd name="connsiteY1" fmla="*/ 0 h 1421844"/>
              <a:gd name="connsiteX2" fmla="*/ 37172 w 37172"/>
              <a:gd name="connsiteY2" fmla="*/ 1421844 h 1421844"/>
              <a:gd name="connsiteX3" fmla="*/ 0 w 37172"/>
              <a:gd name="connsiteY3" fmla="*/ 1421844 h 1421844"/>
            </a:gdLst>
            <a:ahLst/>
            <a:cxnLst>
              <a:cxn ang="0">
                <a:pos x="connsiteX0" y="connsiteY0"/>
              </a:cxn>
              <a:cxn ang="0">
                <a:pos x="connsiteX1" y="connsiteY1"/>
              </a:cxn>
              <a:cxn ang="0">
                <a:pos x="connsiteX2" y="connsiteY2"/>
              </a:cxn>
              <a:cxn ang="0">
                <a:pos x="connsiteX3" y="connsiteY3"/>
              </a:cxn>
            </a:cxnLst>
            <a:rect l="l" t="t" r="r" b="b"/>
            <a:pathLst>
              <a:path w="37172" h="1421844">
                <a:moveTo>
                  <a:pt x="0" y="0"/>
                </a:moveTo>
                <a:lnTo>
                  <a:pt x="37172" y="0"/>
                </a:lnTo>
                <a:lnTo>
                  <a:pt x="37172" y="1421844"/>
                </a:lnTo>
                <a:lnTo>
                  <a:pt x="0" y="1421844"/>
                </a:lnTo>
                <a:close/>
              </a:path>
            </a:pathLst>
          </a:custGeom>
          <a:solidFill>
            <a:srgbClr val="0082D2"/>
          </a:solidFill>
          <a:ln w="0" cap="flat">
            <a:noFill/>
            <a:prstDash val="solid"/>
            <a:miter/>
          </a:ln>
        </p:spPr>
        <p:txBody>
          <a:bodyPr rtlCol="0" anchor="ctr"/>
          <a:lstStyle/>
          <a:p>
            <a:endParaRPr lang="en-IN"/>
          </a:p>
        </p:txBody>
      </p:sp>
      <p:sp>
        <p:nvSpPr>
          <p:cNvPr id="97" name="Freeform: Shape 372">
            <a:extLst>
              <a:ext uri="{FF2B5EF4-FFF2-40B4-BE49-F238E27FC236}">
                <a16:creationId xmlns:a16="http://schemas.microsoft.com/office/drawing/2014/main" id="{B86B4505-7192-F3E6-5E34-BED2309F1463}"/>
              </a:ext>
            </a:extLst>
          </p:cNvPr>
          <p:cNvSpPr/>
          <p:nvPr/>
        </p:nvSpPr>
        <p:spPr>
          <a:xfrm>
            <a:off x="8744132" y="4038228"/>
            <a:ext cx="37172" cy="1422117"/>
          </a:xfrm>
          <a:custGeom>
            <a:avLst/>
            <a:gdLst>
              <a:gd name="connsiteX0" fmla="*/ 0 w 37172"/>
              <a:gd name="connsiteY0" fmla="*/ 0 h 1422117"/>
              <a:gd name="connsiteX1" fmla="*/ 37172 w 37172"/>
              <a:gd name="connsiteY1" fmla="*/ 0 h 1422117"/>
              <a:gd name="connsiteX2" fmla="*/ 37172 w 37172"/>
              <a:gd name="connsiteY2" fmla="*/ 1422118 h 1422117"/>
              <a:gd name="connsiteX3" fmla="*/ 0 w 37172"/>
              <a:gd name="connsiteY3" fmla="*/ 1422118 h 1422117"/>
            </a:gdLst>
            <a:ahLst/>
            <a:cxnLst>
              <a:cxn ang="0">
                <a:pos x="connsiteX0" y="connsiteY0"/>
              </a:cxn>
              <a:cxn ang="0">
                <a:pos x="connsiteX1" y="connsiteY1"/>
              </a:cxn>
              <a:cxn ang="0">
                <a:pos x="connsiteX2" y="connsiteY2"/>
              </a:cxn>
              <a:cxn ang="0">
                <a:pos x="connsiteX3" y="connsiteY3"/>
              </a:cxn>
            </a:cxnLst>
            <a:rect l="l" t="t" r="r" b="b"/>
            <a:pathLst>
              <a:path w="37172" h="1422117">
                <a:moveTo>
                  <a:pt x="0" y="0"/>
                </a:moveTo>
                <a:lnTo>
                  <a:pt x="37172" y="0"/>
                </a:lnTo>
                <a:lnTo>
                  <a:pt x="37172" y="1422118"/>
                </a:lnTo>
                <a:lnTo>
                  <a:pt x="0" y="1422118"/>
                </a:lnTo>
                <a:close/>
              </a:path>
            </a:pathLst>
          </a:custGeom>
          <a:solidFill>
            <a:srgbClr val="00D2AA"/>
          </a:solidFill>
          <a:ln w="0" cap="flat">
            <a:noFill/>
            <a:prstDash val="solid"/>
            <a:miter/>
          </a:ln>
        </p:spPr>
        <p:txBody>
          <a:bodyPr rtlCol="0" anchor="ctr"/>
          <a:lstStyle/>
          <a:p>
            <a:endParaRPr lang="en-IN"/>
          </a:p>
        </p:txBody>
      </p:sp>
      <p:sp>
        <p:nvSpPr>
          <p:cNvPr id="98" name="Freeform: Shape 373">
            <a:extLst>
              <a:ext uri="{FF2B5EF4-FFF2-40B4-BE49-F238E27FC236}">
                <a16:creationId xmlns:a16="http://schemas.microsoft.com/office/drawing/2014/main" id="{80058C2F-B71D-26B5-256B-937EBF6CA194}"/>
              </a:ext>
            </a:extLst>
          </p:cNvPr>
          <p:cNvSpPr/>
          <p:nvPr/>
        </p:nvSpPr>
        <p:spPr>
          <a:xfrm>
            <a:off x="5121317" y="2470170"/>
            <a:ext cx="1916838" cy="1916838"/>
          </a:xfrm>
          <a:custGeom>
            <a:avLst/>
            <a:gdLst>
              <a:gd name="connsiteX0" fmla="*/ 1916839 w 1916838"/>
              <a:gd name="connsiteY0" fmla="*/ 958419 h 1916838"/>
              <a:gd name="connsiteX1" fmla="*/ 958419 w 1916838"/>
              <a:gd name="connsiteY1" fmla="*/ 1916839 h 1916838"/>
              <a:gd name="connsiteX2" fmla="*/ 0 w 1916838"/>
              <a:gd name="connsiteY2" fmla="*/ 958419 h 1916838"/>
              <a:gd name="connsiteX3" fmla="*/ 958419 w 1916838"/>
              <a:gd name="connsiteY3" fmla="*/ 0 h 1916838"/>
              <a:gd name="connsiteX4" fmla="*/ 1916839 w 1916838"/>
              <a:gd name="connsiteY4" fmla="*/ 958419 h 1916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6838" h="1916838">
                <a:moveTo>
                  <a:pt x="1916839" y="958419"/>
                </a:moveTo>
                <a:cubicBezTo>
                  <a:pt x="1916839" y="1487740"/>
                  <a:pt x="1487740" y="1916839"/>
                  <a:pt x="958419" y="1916839"/>
                </a:cubicBezTo>
                <a:cubicBezTo>
                  <a:pt x="429099" y="1916839"/>
                  <a:pt x="0" y="1487740"/>
                  <a:pt x="0" y="958419"/>
                </a:cubicBezTo>
                <a:cubicBezTo>
                  <a:pt x="0" y="429099"/>
                  <a:pt x="429099" y="0"/>
                  <a:pt x="958419" y="0"/>
                </a:cubicBezTo>
                <a:cubicBezTo>
                  <a:pt x="1487740" y="0"/>
                  <a:pt x="1916839" y="429099"/>
                  <a:pt x="1916839" y="958419"/>
                </a:cubicBezTo>
                <a:close/>
              </a:path>
            </a:pathLst>
          </a:custGeom>
          <a:solidFill>
            <a:srgbClr val="E6F9FF"/>
          </a:solidFill>
          <a:ln w="0" cap="flat">
            <a:noFill/>
            <a:prstDash val="solid"/>
            <a:miter/>
          </a:ln>
        </p:spPr>
        <p:txBody>
          <a:bodyPr rtlCol="0" anchor="ctr"/>
          <a:lstStyle/>
          <a:p>
            <a:pPr algn="ctr"/>
            <a:r>
              <a:rPr lang="en-IN" sz="2000" b="1" dirty="0">
                <a:solidFill>
                  <a:srgbClr val="0070C0"/>
                </a:solidFill>
              </a:rPr>
              <a:t>Intrathoracic clinical manifestations</a:t>
            </a:r>
            <a:r>
              <a:rPr lang="en-IN" sz="2000" b="1" baseline="30000" dirty="0">
                <a:solidFill>
                  <a:srgbClr val="0070C0"/>
                </a:solidFill>
              </a:rPr>
              <a:t>1</a:t>
            </a:r>
            <a:r>
              <a:rPr lang="en-US" sz="2000" b="1" baseline="30000" dirty="0">
                <a:solidFill>
                  <a:srgbClr val="0070C0"/>
                </a:solidFill>
              </a:rPr>
              <a:t> </a:t>
            </a:r>
            <a:endParaRPr lang="en-IN" sz="2000" b="1" baseline="30000" dirty="0">
              <a:solidFill>
                <a:srgbClr val="0070C0"/>
              </a:solidFill>
            </a:endParaRPr>
          </a:p>
        </p:txBody>
      </p:sp>
      <p:sp>
        <p:nvSpPr>
          <p:cNvPr id="99" name="Rectangle 98">
            <a:extLst>
              <a:ext uri="{FF2B5EF4-FFF2-40B4-BE49-F238E27FC236}">
                <a16:creationId xmlns:a16="http://schemas.microsoft.com/office/drawing/2014/main" id="{86A37208-A7AE-561C-8D70-DBD69CCDD291}"/>
              </a:ext>
            </a:extLst>
          </p:cNvPr>
          <p:cNvSpPr/>
          <p:nvPr/>
        </p:nvSpPr>
        <p:spPr>
          <a:xfrm>
            <a:off x="0" y="0"/>
            <a:ext cx="12192000" cy="875491"/>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0" name="TextBox 99">
            <a:extLst>
              <a:ext uri="{FF2B5EF4-FFF2-40B4-BE49-F238E27FC236}">
                <a16:creationId xmlns:a16="http://schemas.microsoft.com/office/drawing/2014/main" id="{0E289B01-0AAA-D370-98CE-CA09D7622B0B}"/>
              </a:ext>
            </a:extLst>
          </p:cNvPr>
          <p:cNvSpPr txBox="1"/>
          <p:nvPr/>
        </p:nvSpPr>
        <p:spPr>
          <a:xfrm>
            <a:off x="3486063" y="174599"/>
            <a:ext cx="4994572" cy="461665"/>
          </a:xfrm>
          <a:prstGeom prst="rect">
            <a:avLst/>
          </a:prstGeom>
          <a:noFill/>
        </p:spPr>
        <p:txBody>
          <a:bodyPr wrap="none" rtlCol="0">
            <a:spAutoFit/>
          </a:bodyPr>
          <a:lstStyle/>
          <a:p>
            <a:r>
              <a:rPr lang="en-IN" sz="2400" b="1" dirty="0">
                <a:solidFill>
                  <a:schemeClr val="bg1"/>
                </a:solidFill>
              </a:rPr>
              <a:t>Clinical Manifestations of Lung cancer</a:t>
            </a:r>
          </a:p>
        </p:txBody>
      </p:sp>
      <p:sp>
        <p:nvSpPr>
          <p:cNvPr id="101" name="TextBox 100">
            <a:extLst>
              <a:ext uri="{FF2B5EF4-FFF2-40B4-BE49-F238E27FC236}">
                <a16:creationId xmlns:a16="http://schemas.microsoft.com/office/drawing/2014/main" id="{65FBA1B6-D1DF-4688-7C8B-E3841D5EB55C}"/>
              </a:ext>
            </a:extLst>
          </p:cNvPr>
          <p:cNvSpPr txBox="1"/>
          <p:nvPr/>
        </p:nvSpPr>
        <p:spPr>
          <a:xfrm>
            <a:off x="513491" y="1684479"/>
            <a:ext cx="2783782" cy="646331"/>
          </a:xfrm>
          <a:prstGeom prst="rect">
            <a:avLst/>
          </a:prstGeom>
          <a:noFill/>
        </p:spPr>
        <p:txBody>
          <a:bodyPr wrap="square" rtlCol="0">
            <a:spAutoFit/>
          </a:bodyPr>
          <a:lstStyle/>
          <a:p>
            <a:pPr algn="r"/>
            <a:r>
              <a:rPr lang="en-US" dirty="0"/>
              <a:t>Present in 50 to 75 percent of lung cancer patients</a:t>
            </a:r>
          </a:p>
        </p:txBody>
      </p:sp>
      <p:grpSp>
        <p:nvGrpSpPr>
          <p:cNvPr id="102" name="Group 101">
            <a:extLst>
              <a:ext uri="{FF2B5EF4-FFF2-40B4-BE49-F238E27FC236}">
                <a16:creationId xmlns:a16="http://schemas.microsoft.com/office/drawing/2014/main" id="{21EE79B3-8D17-DE0E-EB97-5B6405E5D45F}"/>
              </a:ext>
            </a:extLst>
          </p:cNvPr>
          <p:cNvGrpSpPr/>
          <p:nvPr/>
        </p:nvGrpSpPr>
        <p:grpSpPr>
          <a:xfrm>
            <a:off x="4047007" y="3109729"/>
            <a:ext cx="926978" cy="915453"/>
            <a:chOff x="3984287" y="3008756"/>
            <a:chExt cx="926978" cy="915453"/>
          </a:xfrm>
        </p:grpSpPr>
        <p:sp>
          <p:nvSpPr>
            <p:cNvPr id="103" name="TextBox 102">
              <a:extLst>
                <a:ext uri="{FF2B5EF4-FFF2-40B4-BE49-F238E27FC236}">
                  <a16:creationId xmlns:a16="http://schemas.microsoft.com/office/drawing/2014/main" id="{BCE65F54-4DBB-296E-0457-1284F8A73018}"/>
                </a:ext>
              </a:extLst>
            </p:cNvPr>
            <p:cNvSpPr txBox="1"/>
            <p:nvPr/>
          </p:nvSpPr>
          <p:spPr>
            <a:xfrm>
              <a:off x="3984287" y="3554877"/>
              <a:ext cx="926978" cy="369332"/>
            </a:xfrm>
            <a:prstGeom prst="rect">
              <a:avLst/>
            </a:prstGeom>
            <a:noFill/>
          </p:spPr>
          <p:txBody>
            <a:bodyPr wrap="square">
              <a:spAutoFit/>
            </a:bodyPr>
            <a:lstStyle/>
            <a:p>
              <a:pPr algn="ctr"/>
              <a:r>
                <a:rPr lang="en-US" b="1" dirty="0">
                  <a:solidFill>
                    <a:schemeClr val="bg1"/>
                  </a:solidFill>
                </a:rPr>
                <a:t>Cough</a:t>
              </a:r>
            </a:p>
          </p:txBody>
        </p:sp>
        <p:pic>
          <p:nvPicPr>
            <p:cNvPr id="104" name="Graphic 382">
              <a:extLst>
                <a:ext uri="{FF2B5EF4-FFF2-40B4-BE49-F238E27FC236}">
                  <a16:creationId xmlns:a16="http://schemas.microsoft.com/office/drawing/2014/main" id="{6635F61D-6255-9594-3DC4-ADDBBC46397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00577" y="3008756"/>
              <a:ext cx="587152" cy="588734"/>
            </a:xfrm>
            <a:prstGeom prst="rect">
              <a:avLst/>
            </a:prstGeom>
          </p:spPr>
        </p:pic>
      </p:grpSp>
      <p:sp>
        <p:nvSpPr>
          <p:cNvPr id="105" name="TextBox 104">
            <a:extLst>
              <a:ext uri="{FF2B5EF4-FFF2-40B4-BE49-F238E27FC236}">
                <a16:creationId xmlns:a16="http://schemas.microsoft.com/office/drawing/2014/main" id="{328C9D98-51C8-BE5B-D03A-19ADC311B650}"/>
              </a:ext>
            </a:extLst>
          </p:cNvPr>
          <p:cNvSpPr txBox="1"/>
          <p:nvPr/>
        </p:nvSpPr>
        <p:spPr>
          <a:xfrm>
            <a:off x="508844" y="4548666"/>
            <a:ext cx="2783782" cy="646331"/>
          </a:xfrm>
          <a:prstGeom prst="rect">
            <a:avLst/>
          </a:prstGeom>
          <a:noFill/>
        </p:spPr>
        <p:txBody>
          <a:bodyPr wrap="square" rtlCol="0">
            <a:spAutoFit/>
          </a:bodyPr>
          <a:lstStyle/>
          <a:p>
            <a:pPr algn="r"/>
            <a:r>
              <a:rPr lang="en-US" dirty="0"/>
              <a:t>Reported by 15 to 30 </a:t>
            </a:r>
            <a:br>
              <a:rPr lang="en-US" dirty="0"/>
            </a:br>
            <a:r>
              <a:rPr lang="en-US" dirty="0"/>
              <a:t>percent of patients </a:t>
            </a:r>
          </a:p>
        </p:txBody>
      </p:sp>
      <p:pic>
        <p:nvPicPr>
          <p:cNvPr id="106" name="Graphic 386">
            <a:extLst>
              <a:ext uri="{FF2B5EF4-FFF2-40B4-BE49-F238E27FC236}">
                <a16:creationId xmlns:a16="http://schemas.microsoft.com/office/drawing/2014/main" id="{082D6353-4F9A-1952-3416-E3B378EE4FD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86890" y="4438574"/>
            <a:ext cx="607560" cy="707460"/>
          </a:xfrm>
          <a:prstGeom prst="rect">
            <a:avLst/>
          </a:prstGeom>
        </p:spPr>
      </p:pic>
      <p:sp>
        <p:nvSpPr>
          <p:cNvPr id="107" name="TextBox 106">
            <a:extLst>
              <a:ext uri="{FF2B5EF4-FFF2-40B4-BE49-F238E27FC236}">
                <a16:creationId xmlns:a16="http://schemas.microsoft.com/office/drawing/2014/main" id="{4E0A8F3E-6891-A824-AA78-5BE094C93AB5}"/>
              </a:ext>
            </a:extLst>
          </p:cNvPr>
          <p:cNvSpPr txBox="1"/>
          <p:nvPr/>
        </p:nvSpPr>
        <p:spPr>
          <a:xfrm>
            <a:off x="5275210" y="5050217"/>
            <a:ext cx="1608780" cy="369332"/>
          </a:xfrm>
          <a:prstGeom prst="rect">
            <a:avLst/>
          </a:prstGeom>
          <a:noFill/>
        </p:spPr>
        <p:txBody>
          <a:bodyPr wrap="square">
            <a:spAutoFit/>
          </a:bodyPr>
          <a:lstStyle/>
          <a:p>
            <a:pPr algn="ctr"/>
            <a:r>
              <a:rPr lang="en-US" b="1" dirty="0">
                <a:solidFill>
                  <a:schemeClr val="bg1"/>
                </a:solidFill>
              </a:rPr>
              <a:t>Hemoptysis</a:t>
            </a:r>
          </a:p>
        </p:txBody>
      </p:sp>
      <p:sp>
        <p:nvSpPr>
          <p:cNvPr id="108" name="TextBox 107">
            <a:extLst>
              <a:ext uri="{FF2B5EF4-FFF2-40B4-BE49-F238E27FC236}">
                <a16:creationId xmlns:a16="http://schemas.microsoft.com/office/drawing/2014/main" id="{11418023-DB42-9422-005F-6D5348E26AC3}"/>
              </a:ext>
            </a:extLst>
          </p:cNvPr>
          <p:cNvSpPr txBox="1"/>
          <p:nvPr/>
        </p:nvSpPr>
        <p:spPr>
          <a:xfrm>
            <a:off x="6822435" y="3521538"/>
            <a:ext cx="1608780" cy="369332"/>
          </a:xfrm>
          <a:prstGeom prst="rect">
            <a:avLst/>
          </a:prstGeom>
          <a:noFill/>
        </p:spPr>
        <p:txBody>
          <a:bodyPr wrap="square">
            <a:spAutoFit/>
          </a:bodyPr>
          <a:lstStyle/>
          <a:p>
            <a:pPr algn="ctr"/>
            <a:r>
              <a:rPr lang="en-US" b="1" dirty="0">
                <a:solidFill>
                  <a:schemeClr val="bg1"/>
                </a:solidFill>
              </a:rPr>
              <a:t>Chest pain</a:t>
            </a:r>
          </a:p>
        </p:txBody>
      </p:sp>
      <p:pic>
        <p:nvPicPr>
          <p:cNvPr id="109" name="Graphic 395">
            <a:extLst>
              <a:ext uri="{FF2B5EF4-FFF2-40B4-BE49-F238E27FC236}">
                <a16:creationId xmlns:a16="http://schemas.microsoft.com/office/drawing/2014/main" id="{424CA754-C045-ED98-6DBF-ACA59F72AB7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257678" y="2852231"/>
            <a:ext cx="625080" cy="747686"/>
          </a:xfrm>
          <a:prstGeom prst="rect">
            <a:avLst/>
          </a:prstGeom>
        </p:spPr>
      </p:pic>
      <p:sp>
        <p:nvSpPr>
          <p:cNvPr id="110" name="TextBox 109">
            <a:extLst>
              <a:ext uri="{FF2B5EF4-FFF2-40B4-BE49-F238E27FC236}">
                <a16:creationId xmlns:a16="http://schemas.microsoft.com/office/drawing/2014/main" id="{C4E77804-0F1F-AA08-0109-FCF5A13BDF70}"/>
              </a:ext>
            </a:extLst>
          </p:cNvPr>
          <p:cNvSpPr txBox="1"/>
          <p:nvPr/>
        </p:nvSpPr>
        <p:spPr>
          <a:xfrm>
            <a:off x="5738360" y="1570111"/>
            <a:ext cx="1424428" cy="646331"/>
          </a:xfrm>
          <a:prstGeom prst="rect">
            <a:avLst/>
          </a:prstGeom>
          <a:noFill/>
        </p:spPr>
        <p:txBody>
          <a:bodyPr wrap="square">
            <a:spAutoFit/>
          </a:bodyPr>
          <a:lstStyle/>
          <a:p>
            <a:pPr algn="ctr"/>
            <a:r>
              <a:rPr lang="en-US" b="1" dirty="0">
                <a:solidFill>
                  <a:schemeClr val="bg1"/>
                </a:solidFill>
              </a:rPr>
              <a:t>Pancoast</a:t>
            </a:r>
          </a:p>
          <a:p>
            <a:pPr algn="ctr"/>
            <a:r>
              <a:rPr lang="en-US" b="1" dirty="0">
                <a:solidFill>
                  <a:schemeClr val="bg1"/>
                </a:solidFill>
              </a:rPr>
              <a:t>syndrome</a:t>
            </a:r>
          </a:p>
        </p:txBody>
      </p:sp>
      <p:pic>
        <p:nvPicPr>
          <p:cNvPr id="111" name="Graphic 399">
            <a:extLst>
              <a:ext uri="{FF2B5EF4-FFF2-40B4-BE49-F238E27FC236}">
                <a16:creationId xmlns:a16="http://schemas.microsoft.com/office/drawing/2014/main" id="{1A369B9F-53BE-00CD-0FCC-65CD3D8A428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176544" y="1619990"/>
            <a:ext cx="642848" cy="666806"/>
          </a:xfrm>
          <a:prstGeom prst="rect">
            <a:avLst/>
          </a:prstGeom>
        </p:spPr>
      </p:pic>
      <p:sp>
        <p:nvSpPr>
          <p:cNvPr id="112" name="TextBox 111">
            <a:extLst>
              <a:ext uri="{FF2B5EF4-FFF2-40B4-BE49-F238E27FC236}">
                <a16:creationId xmlns:a16="http://schemas.microsoft.com/office/drawing/2014/main" id="{E2382060-FC28-8715-5B39-9C9E118BAA1D}"/>
              </a:ext>
            </a:extLst>
          </p:cNvPr>
          <p:cNvSpPr txBox="1"/>
          <p:nvPr/>
        </p:nvSpPr>
        <p:spPr>
          <a:xfrm>
            <a:off x="8840905" y="1136879"/>
            <a:ext cx="2975350" cy="2308324"/>
          </a:xfrm>
          <a:prstGeom prst="rect">
            <a:avLst/>
          </a:prstGeom>
          <a:noFill/>
        </p:spPr>
        <p:txBody>
          <a:bodyPr wrap="square" rtlCol="0">
            <a:spAutoFit/>
          </a:bodyPr>
          <a:lstStyle/>
          <a:p>
            <a:r>
              <a:rPr lang="en-US" dirty="0"/>
              <a:t>Occurs in Lung cancers arising in the superior sulcus. Manifested by pain (usually in the shoulder, and less commonly in the arm, scapula, and fingers), Horner syndrome, bony destruction, and atrophy of hand muscles</a:t>
            </a:r>
          </a:p>
        </p:txBody>
      </p:sp>
      <p:sp>
        <p:nvSpPr>
          <p:cNvPr id="113" name="TextBox 112">
            <a:extLst>
              <a:ext uri="{FF2B5EF4-FFF2-40B4-BE49-F238E27FC236}">
                <a16:creationId xmlns:a16="http://schemas.microsoft.com/office/drawing/2014/main" id="{E99487A3-9CE1-C307-DFEE-088EAAE8F666}"/>
              </a:ext>
            </a:extLst>
          </p:cNvPr>
          <p:cNvSpPr txBox="1"/>
          <p:nvPr/>
        </p:nvSpPr>
        <p:spPr>
          <a:xfrm>
            <a:off x="8896714" y="4076524"/>
            <a:ext cx="2975350" cy="646331"/>
          </a:xfrm>
          <a:prstGeom prst="rect">
            <a:avLst/>
          </a:prstGeom>
          <a:noFill/>
        </p:spPr>
        <p:txBody>
          <a:bodyPr wrap="square" rtlCol="0">
            <a:spAutoFit/>
          </a:bodyPr>
          <a:lstStyle/>
          <a:p>
            <a:r>
              <a:rPr lang="en-US" dirty="0"/>
              <a:t>Present in approximately 20 to 40 percent of patients</a:t>
            </a:r>
          </a:p>
        </p:txBody>
      </p:sp>
    </p:spTree>
    <p:extLst>
      <p:ext uri="{BB962C8B-B14F-4D97-AF65-F5344CB8AC3E}">
        <p14:creationId xmlns:p14="http://schemas.microsoft.com/office/powerpoint/2010/main" val="4950512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682292" y="5956807"/>
            <a:ext cx="10794616" cy="707886"/>
          </a:xfrm>
          <a:prstGeom prst="rect">
            <a:avLst/>
          </a:prstGeom>
        </p:spPr>
        <p:txBody>
          <a:bodyPr wrap="square">
            <a:spAutoFit/>
          </a:bodyPr>
          <a:lstStyle/>
          <a:p>
            <a:r>
              <a:rPr lang="en-GB" sz="1000" dirty="0"/>
              <a:t>SCLC: Small cell lung cancer; NSCLC: </a:t>
            </a:r>
            <a:r>
              <a:rPr lang="en-IN" sz="1000" dirty="0">
                <a:solidFill>
                  <a:srgbClr val="202124"/>
                </a:solidFill>
                <a:ea typeface="Roboto" panose="02000000000000000000" pitchFamily="2" charset="0"/>
              </a:rPr>
              <a:t>NSCLC Non-Small Cell Lung Cancer </a:t>
            </a:r>
            <a:endParaRPr lang="en-GB" sz="1000" dirty="0"/>
          </a:p>
          <a:p>
            <a:r>
              <a:rPr lang="en-GB" sz="1000" dirty="0"/>
              <a:t>1. American Cancer Society.</a:t>
            </a:r>
            <a:r>
              <a:rPr lang="en-US" sz="1000" dirty="0"/>
              <a:t> Signs and Symptoms of Lung Cancer</a:t>
            </a:r>
            <a:r>
              <a:rPr lang="en-GB" sz="1000" dirty="0"/>
              <a:t>. </a:t>
            </a:r>
            <a:r>
              <a:rPr lang="en-US" sz="1000" dirty="0">
                <a:hlinkClick r:id="rId2"/>
              </a:rPr>
              <a:t>Lung Cancer Signs &amp; Symptoms | Common Symptoms of Lung Cancer</a:t>
            </a:r>
            <a:r>
              <a:rPr lang="en-GB" sz="1000" dirty="0"/>
              <a:t> Access Date</a:t>
            </a:r>
            <a:r>
              <a:rPr lang="en-GB" sz="1000"/>
              <a:t>: Jan 3</a:t>
            </a:r>
            <a:r>
              <a:rPr lang="en-GB" sz="1000" dirty="0"/>
              <a:t>0</a:t>
            </a:r>
            <a:r>
              <a:rPr lang="en-GB" sz="1000"/>
              <a:t>, 2024 </a:t>
            </a:r>
            <a:br>
              <a:rPr lang="en-GB" sz="1000" dirty="0"/>
            </a:br>
            <a:r>
              <a:rPr lang="en-GB" sz="1000" dirty="0"/>
              <a:t>2. </a:t>
            </a:r>
            <a:r>
              <a:rPr lang="en-IN" sz="1000" dirty="0"/>
              <a:t>Cohen R, Mena D, Carbajal-Mendoza R, Matos N, Karki N. Superior vena cava syndrome: A medical emergency? Int J </a:t>
            </a:r>
            <a:r>
              <a:rPr lang="en-IN" sz="1000" dirty="0" err="1"/>
              <a:t>Angiol</a:t>
            </a:r>
            <a:r>
              <a:rPr lang="en-IN" sz="1000" dirty="0"/>
              <a:t>. 2008 Spring;17(1):43-6. </a:t>
            </a:r>
            <a:r>
              <a:rPr lang="en-IN" sz="1000" dirty="0" err="1"/>
              <a:t>doi</a:t>
            </a:r>
            <a:r>
              <a:rPr lang="en-IN" sz="1000" dirty="0"/>
              <a:t>: 10.1055/s-0031-1278280. PMID: 22477372; PMCID: PMC2728369.</a:t>
            </a:r>
          </a:p>
        </p:txBody>
      </p:sp>
      <p:sp>
        <p:nvSpPr>
          <p:cNvPr id="44" name="Freeform: Shape 6">
            <a:extLst>
              <a:ext uri="{FF2B5EF4-FFF2-40B4-BE49-F238E27FC236}">
                <a16:creationId xmlns:a16="http://schemas.microsoft.com/office/drawing/2014/main" id="{BFD2C655-C5FB-8AFC-B33C-A54314F310CB}"/>
              </a:ext>
            </a:extLst>
          </p:cNvPr>
          <p:cNvSpPr/>
          <p:nvPr/>
        </p:nvSpPr>
        <p:spPr>
          <a:xfrm>
            <a:off x="4959235" y="3428590"/>
            <a:ext cx="2241003" cy="2241003"/>
          </a:xfrm>
          <a:custGeom>
            <a:avLst/>
            <a:gdLst>
              <a:gd name="connsiteX0" fmla="*/ 1120502 w 2241003"/>
              <a:gd name="connsiteY0" fmla="*/ 0 h 2241003"/>
              <a:gd name="connsiteX1" fmla="*/ 0 w 2241003"/>
              <a:gd name="connsiteY1" fmla="*/ 1120502 h 2241003"/>
              <a:gd name="connsiteX2" fmla="*/ 1120502 w 2241003"/>
              <a:gd name="connsiteY2" fmla="*/ 2241004 h 2241003"/>
              <a:gd name="connsiteX3" fmla="*/ 2241004 w 2241003"/>
              <a:gd name="connsiteY3" fmla="*/ 1120502 h 2241003"/>
              <a:gd name="connsiteX4" fmla="*/ 1120502 w 2241003"/>
              <a:gd name="connsiteY4" fmla="*/ 0 h 2241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1003" h="2241003">
                <a:moveTo>
                  <a:pt x="1120502" y="0"/>
                </a:moveTo>
                <a:cubicBezTo>
                  <a:pt x="1120502" y="618811"/>
                  <a:pt x="618811" y="1120502"/>
                  <a:pt x="0" y="1120502"/>
                </a:cubicBezTo>
                <a:cubicBezTo>
                  <a:pt x="0" y="1739313"/>
                  <a:pt x="501691" y="2241004"/>
                  <a:pt x="1120502" y="2241004"/>
                </a:cubicBezTo>
                <a:cubicBezTo>
                  <a:pt x="1739313" y="2241004"/>
                  <a:pt x="2241004" y="1739313"/>
                  <a:pt x="2241004" y="1120502"/>
                </a:cubicBezTo>
                <a:cubicBezTo>
                  <a:pt x="1622193" y="1120502"/>
                  <a:pt x="1120502" y="618811"/>
                  <a:pt x="1120502" y="0"/>
                </a:cubicBezTo>
                <a:close/>
              </a:path>
            </a:pathLst>
          </a:custGeom>
          <a:solidFill>
            <a:srgbClr val="00B0F0"/>
          </a:solidFill>
          <a:ln w="0" cap="flat">
            <a:noFill/>
            <a:prstDash val="solid"/>
            <a:miter/>
          </a:ln>
        </p:spPr>
        <p:txBody>
          <a:bodyPr rtlCol="0" anchor="ctr"/>
          <a:lstStyle/>
          <a:p>
            <a:endParaRPr lang="en-IN"/>
          </a:p>
        </p:txBody>
      </p:sp>
      <p:sp>
        <p:nvSpPr>
          <p:cNvPr id="45" name="Freeform: Shape 7">
            <a:extLst>
              <a:ext uri="{FF2B5EF4-FFF2-40B4-BE49-F238E27FC236}">
                <a16:creationId xmlns:a16="http://schemas.microsoft.com/office/drawing/2014/main" id="{3918B625-04C1-82A6-2E6E-1064EA8DDFC1}"/>
              </a:ext>
            </a:extLst>
          </p:cNvPr>
          <p:cNvSpPr/>
          <p:nvPr/>
        </p:nvSpPr>
        <p:spPr>
          <a:xfrm>
            <a:off x="3838733" y="2308088"/>
            <a:ext cx="2241004" cy="2241003"/>
          </a:xfrm>
          <a:custGeom>
            <a:avLst/>
            <a:gdLst>
              <a:gd name="connsiteX0" fmla="*/ 2241004 w 2241004"/>
              <a:gd name="connsiteY0" fmla="*/ 1120502 h 2241003"/>
              <a:gd name="connsiteX1" fmla="*/ 1120502 w 2241004"/>
              <a:gd name="connsiteY1" fmla="*/ 0 h 2241003"/>
              <a:gd name="connsiteX2" fmla="*/ 0 w 2241004"/>
              <a:gd name="connsiteY2" fmla="*/ 1120502 h 2241003"/>
              <a:gd name="connsiteX3" fmla="*/ 1120502 w 2241004"/>
              <a:gd name="connsiteY3" fmla="*/ 2241004 h 2241003"/>
              <a:gd name="connsiteX4" fmla="*/ 2241004 w 2241004"/>
              <a:gd name="connsiteY4" fmla="*/ 1120502 h 2241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1004" h="2241003">
                <a:moveTo>
                  <a:pt x="2241004" y="1120502"/>
                </a:moveTo>
                <a:cubicBezTo>
                  <a:pt x="1622193" y="1120502"/>
                  <a:pt x="1120502" y="618811"/>
                  <a:pt x="1120502" y="0"/>
                </a:cubicBezTo>
                <a:cubicBezTo>
                  <a:pt x="501691" y="0"/>
                  <a:pt x="0" y="501691"/>
                  <a:pt x="0" y="1120502"/>
                </a:cubicBezTo>
                <a:cubicBezTo>
                  <a:pt x="0" y="1739313"/>
                  <a:pt x="501691" y="2241004"/>
                  <a:pt x="1120502" y="2241004"/>
                </a:cubicBezTo>
                <a:cubicBezTo>
                  <a:pt x="1120502" y="1622192"/>
                  <a:pt x="1622193" y="1120502"/>
                  <a:pt x="2241004" y="1120502"/>
                </a:cubicBezTo>
                <a:close/>
              </a:path>
            </a:pathLst>
          </a:custGeom>
          <a:solidFill>
            <a:srgbClr val="00AAE1"/>
          </a:solidFill>
          <a:ln w="0" cap="flat">
            <a:noFill/>
            <a:prstDash val="solid"/>
            <a:miter/>
          </a:ln>
        </p:spPr>
        <p:txBody>
          <a:bodyPr rtlCol="0" anchor="ctr"/>
          <a:lstStyle/>
          <a:p>
            <a:endParaRPr lang="en-IN"/>
          </a:p>
        </p:txBody>
      </p:sp>
      <p:sp>
        <p:nvSpPr>
          <p:cNvPr id="46" name="Freeform: Shape 8">
            <a:extLst>
              <a:ext uri="{FF2B5EF4-FFF2-40B4-BE49-F238E27FC236}">
                <a16:creationId xmlns:a16="http://schemas.microsoft.com/office/drawing/2014/main" id="{86799F02-507E-6CEF-91FB-81FFFDDFB4F5}"/>
              </a:ext>
            </a:extLst>
          </p:cNvPr>
          <p:cNvSpPr/>
          <p:nvPr/>
        </p:nvSpPr>
        <p:spPr>
          <a:xfrm>
            <a:off x="4959235" y="3428590"/>
            <a:ext cx="1120501" cy="1120501"/>
          </a:xfrm>
          <a:custGeom>
            <a:avLst/>
            <a:gdLst>
              <a:gd name="connsiteX0" fmla="*/ 1120502 w 1120501"/>
              <a:gd name="connsiteY0" fmla="*/ 0 h 1120501"/>
              <a:gd name="connsiteX1" fmla="*/ 0 w 1120501"/>
              <a:gd name="connsiteY1" fmla="*/ 1120502 h 1120501"/>
              <a:gd name="connsiteX2" fmla="*/ 1120502 w 1120501"/>
              <a:gd name="connsiteY2" fmla="*/ 0 h 1120501"/>
            </a:gdLst>
            <a:ahLst/>
            <a:cxnLst>
              <a:cxn ang="0">
                <a:pos x="connsiteX0" y="connsiteY0"/>
              </a:cxn>
              <a:cxn ang="0">
                <a:pos x="connsiteX1" y="connsiteY1"/>
              </a:cxn>
              <a:cxn ang="0">
                <a:pos x="connsiteX2" y="connsiteY2"/>
              </a:cxn>
            </a:cxnLst>
            <a:rect l="l" t="t" r="r" b="b"/>
            <a:pathLst>
              <a:path w="1120501" h="1120501">
                <a:moveTo>
                  <a:pt x="1120502" y="0"/>
                </a:moveTo>
                <a:cubicBezTo>
                  <a:pt x="501691" y="0"/>
                  <a:pt x="0" y="501691"/>
                  <a:pt x="0" y="1120502"/>
                </a:cubicBezTo>
                <a:cubicBezTo>
                  <a:pt x="618811" y="1120502"/>
                  <a:pt x="1120502" y="618811"/>
                  <a:pt x="1120502" y="0"/>
                </a:cubicBezTo>
                <a:close/>
              </a:path>
            </a:pathLst>
          </a:custGeom>
          <a:solidFill>
            <a:srgbClr val="00AAB4"/>
          </a:solidFill>
          <a:ln w="0" cap="flat">
            <a:noFill/>
            <a:prstDash val="solid"/>
            <a:miter/>
          </a:ln>
        </p:spPr>
        <p:txBody>
          <a:bodyPr rtlCol="0" anchor="ctr"/>
          <a:lstStyle/>
          <a:p>
            <a:endParaRPr lang="en-IN"/>
          </a:p>
        </p:txBody>
      </p:sp>
      <p:sp>
        <p:nvSpPr>
          <p:cNvPr id="47" name="Freeform: Shape 9">
            <a:extLst>
              <a:ext uri="{FF2B5EF4-FFF2-40B4-BE49-F238E27FC236}">
                <a16:creationId xmlns:a16="http://schemas.microsoft.com/office/drawing/2014/main" id="{528A3DF4-ADA8-9C43-C4FA-AFEB5835EEC8}"/>
              </a:ext>
            </a:extLst>
          </p:cNvPr>
          <p:cNvSpPr/>
          <p:nvPr/>
        </p:nvSpPr>
        <p:spPr>
          <a:xfrm>
            <a:off x="4959235" y="2308088"/>
            <a:ext cx="1120501" cy="1120501"/>
          </a:xfrm>
          <a:custGeom>
            <a:avLst/>
            <a:gdLst>
              <a:gd name="connsiteX0" fmla="*/ 1120502 w 1120501"/>
              <a:gd name="connsiteY0" fmla="*/ 1120502 h 1120501"/>
              <a:gd name="connsiteX1" fmla="*/ 0 w 1120501"/>
              <a:gd name="connsiteY1" fmla="*/ 0 h 1120501"/>
              <a:gd name="connsiteX2" fmla="*/ 1120502 w 1120501"/>
              <a:gd name="connsiteY2" fmla="*/ 1120502 h 1120501"/>
            </a:gdLst>
            <a:ahLst/>
            <a:cxnLst>
              <a:cxn ang="0">
                <a:pos x="connsiteX0" y="connsiteY0"/>
              </a:cxn>
              <a:cxn ang="0">
                <a:pos x="connsiteX1" y="connsiteY1"/>
              </a:cxn>
              <a:cxn ang="0">
                <a:pos x="connsiteX2" y="connsiteY2"/>
              </a:cxn>
            </a:cxnLst>
            <a:rect l="l" t="t" r="r" b="b"/>
            <a:pathLst>
              <a:path w="1120501" h="1120501">
                <a:moveTo>
                  <a:pt x="1120502" y="1120502"/>
                </a:moveTo>
                <a:cubicBezTo>
                  <a:pt x="1120502" y="501691"/>
                  <a:pt x="618811" y="0"/>
                  <a:pt x="0" y="0"/>
                </a:cubicBezTo>
                <a:cubicBezTo>
                  <a:pt x="0" y="618811"/>
                  <a:pt x="501691" y="1120502"/>
                  <a:pt x="1120502" y="1120502"/>
                </a:cubicBezTo>
                <a:close/>
              </a:path>
            </a:pathLst>
          </a:custGeom>
          <a:solidFill>
            <a:srgbClr val="0A62A5"/>
          </a:solidFill>
          <a:ln w="0" cap="flat">
            <a:noFill/>
            <a:prstDash val="solid"/>
            <a:miter/>
          </a:ln>
        </p:spPr>
        <p:txBody>
          <a:bodyPr rtlCol="0" anchor="ctr"/>
          <a:lstStyle/>
          <a:p>
            <a:endParaRPr lang="en-IN"/>
          </a:p>
        </p:txBody>
      </p:sp>
      <p:sp>
        <p:nvSpPr>
          <p:cNvPr id="48" name="Freeform: Shape 10">
            <a:extLst>
              <a:ext uri="{FF2B5EF4-FFF2-40B4-BE49-F238E27FC236}">
                <a16:creationId xmlns:a16="http://schemas.microsoft.com/office/drawing/2014/main" id="{A793E67D-CB6A-EDFA-0F94-D093F0B0AE71}"/>
              </a:ext>
            </a:extLst>
          </p:cNvPr>
          <p:cNvSpPr/>
          <p:nvPr/>
        </p:nvSpPr>
        <p:spPr>
          <a:xfrm>
            <a:off x="6085950" y="2308224"/>
            <a:ext cx="2241004" cy="2241003"/>
          </a:xfrm>
          <a:custGeom>
            <a:avLst/>
            <a:gdLst>
              <a:gd name="connsiteX0" fmla="*/ 1120502 w 2241004"/>
              <a:gd name="connsiteY0" fmla="*/ 0 h 2241003"/>
              <a:gd name="connsiteX1" fmla="*/ 0 w 2241004"/>
              <a:gd name="connsiteY1" fmla="*/ 1120502 h 2241003"/>
              <a:gd name="connsiteX2" fmla="*/ 1120502 w 2241004"/>
              <a:gd name="connsiteY2" fmla="*/ 2241004 h 2241003"/>
              <a:gd name="connsiteX3" fmla="*/ 2241005 w 2241004"/>
              <a:gd name="connsiteY3" fmla="*/ 1120502 h 2241003"/>
              <a:gd name="connsiteX4" fmla="*/ 1120502 w 2241004"/>
              <a:gd name="connsiteY4" fmla="*/ 0 h 2241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1004" h="2241003">
                <a:moveTo>
                  <a:pt x="1120502" y="0"/>
                </a:moveTo>
                <a:cubicBezTo>
                  <a:pt x="1120502" y="618811"/>
                  <a:pt x="618811" y="1120502"/>
                  <a:pt x="0" y="1120502"/>
                </a:cubicBezTo>
                <a:cubicBezTo>
                  <a:pt x="618811" y="1120502"/>
                  <a:pt x="1120502" y="1622193"/>
                  <a:pt x="1120502" y="2241004"/>
                </a:cubicBezTo>
                <a:cubicBezTo>
                  <a:pt x="1739314" y="2241004"/>
                  <a:pt x="2241005" y="1739313"/>
                  <a:pt x="2241005" y="1120502"/>
                </a:cubicBezTo>
                <a:cubicBezTo>
                  <a:pt x="2241005" y="501691"/>
                  <a:pt x="1739314" y="0"/>
                  <a:pt x="1120502" y="0"/>
                </a:cubicBezTo>
                <a:close/>
              </a:path>
            </a:pathLst>
          </a:custGeom>
          <a:solidFill>
            <a:schemeClr val="accent1">
              <a:lumMod val="75000"/>
            </a:schemeClr>
          </a:solidFill>
          <a:ln w="0" cap="flat">
            <a:noFill/>
            <a:prstDash val="solid"/>
            <a:miter/>
          </a:ln>
        </p:spPr>
        <p:txBody>
          <a:bodyPr rtlCol="0" anchor="ctr"/>
          <a:lstStyle/>
          <a:p>
            <a:endParaRPr lang="en-IN"/>
          </a:p>
        </p:txBody>
      </p:sp>
      <p:sp>
        <p:nvSpPr>
          <p:cNvPr id="49" name="Freeform: Shape 11">
            <a:extLst>
              <a:ext uri="{FF2B5EF4-FFF2-40B4-BE49-F238E27FC236}">
                <a16:creationId xmlns:a16="http://schemas.microsoft.com/office/drawing/2014/main" id="{7F1DD9A8-D7ED-B27A-F4B3-CF34761D6297}"/>
              </a:ext>
            </a:extLst>
          </p:cNvPr>
          <p:cNvSpPr/>
          <p:nvPr/>
        </p:nvSpPr>
        <p:spPr>
          <a:xfrm>
            <a:off x="6079737" y="3428590"/>
            <a:ext cx="1120501" cy="1120501"/>
          </a:xfrm>
          <a:custGeom>
            <a:avLst/>
            <a:gdLst>
              <a:gd name="connsiteX0" fmla="*/ 0 w 1120501"/>
              <a:gd name="connsiteY0" fmla="*/ 0 h 1120501"/>
              <a:gd name="connsiteX1" fmla="*/ 1120502 w 1120501"/>
              <a:gd name="connsiteY1" fmla="*/ 1120502 h 1120501"/>
              <a:gd name="connsiteX2" fmla="*/ 0 w 1120501"/>
              <a:gd name="connsiteY2" fmla="*/ 0 h 1120501"/>
            </a:gdLst>
            <a:ahLst/>
            <a:cxnLst>
              <a:cxn ang="0">
                <a:pos x="connsiteX0" y="connsiteY0"/>
              </a:cxn>
              <a:cxn ang="0">
                <a:pos x="connsiteX1" y="connsiteY1"/>
              </a:cxn>
              <a:cxn ang="0">
                <a:pos x="connsiteX2" y="connsiteY2"/>
              </a:cxn>
            </a:cxnLst>
            <a:rect l="l" t="t" r="r" b="b"/>
            <a:pathLst>
              <a:path w="1120501" h="1120501">
                <a:moveTo>
                  <a:pt x="0" y="0"/>
                </a:moveTo>
                <a:cubicBezTo>
                  <a:pt x="0" y="618811"/>
                  <a:pt x="501691" y="1120502"/>
                  <a:pt x="1120502" y="1120502"/>
                </a:cubicBezTo>
                <a:cubicBezTo>
                  <a:pt x="1120502" y="501691"/>
                  <a:pt x="618811" y="0"/>
                  <a:pt x="0" y="0"/>
                </a:cubicBezTo>
                <a:close/>
              </a:path>
            </a:pathLst>
          </a:custGeom>
          <a:solidFill>
            <a:srgbClr val="00AA87"/>
          </a:solidFill>
          <a:ln w="0" cap="flat">
            <a:noFill/>
            <a:prstDash val="solid"/>
            <a:miter/>
          </a:ln>
        </p:spPr>
        <p:txBody>
          <a:bodyPr rtlCol="0" anchor="ctr"/>
          <a:lstStyle/>
          <a:p>
            <a:endParaRPr lang="en-IN"/>
          </a:p>
        </p:txBody>
      </p:sp>
      <p:sp>
        <p:nvSpPr>
          <p:cNvPr id="50" name="Freeform: Shape 12">
            <a:extLst>
              <a:ext uri="{FF2B5EF4-FFF2-40B4-BE49-F238E27FC236}">
                <a16:creationId xmlns:a16="http://schemas.microsoft.com/office/drawing/2014/main" id="{3B6FB8AA-7C36-EB1E-1D1C-BF37B554763E}"/>
              </a:ext>
            </a:extLst>
          </p:cNvPr>
          <p:cNvSpPr/>
          <p:nvPr/>
        </p:nvSpPr>
        <p:spPr>
          <a:xfrm>
            <a:off x="6079737" y="2308088"/>
            <a:ext cx="1120501" cy="1120501"/>
          </a:xfrm>
          <a:custGeom>
            <a:avLst/>
            <a:gdLst>
              <a:gd name="connsiteX0" fmla="*/ 0 w 1120501"/>
              <a:gd name="connsiteY0" fmla="*/ 1120502 h 1120501"/>
              <a:gd name="connsiteX1" fmla="*/ 1120502 w 1120501"/>
              <a:gd name="connsiteY1" fmla="*/ 0 h 1120501"/>
              <a:gd name="connsiteX2" fmla="*/ 0 w 1120501"/>
              <a:gd name="connsiteY2" fmla="*/ 1120502 h 1120501"/>
            </a:gdLst>
            <a:ahLst/>
            <a:cxnLst>
              <a:cxn ang="0">
                <a:pos x="connsiteX0" y="connsiteY0"/>
              </a:cxn>
              <a:cxn ang="0">
                <a:pos x="connsiteX1" y="connsiteY1"/>
              </a:cxn>
              <a:cxn ang="0">
                <a:pos x="connsiteX2" y="connsiteY2"/>
              </a:cxn>
            </a:cxnLst>
            <a:rect l="l" t="t" r="r" b="b"/>
            <a:pathLst>
              <a:path w="1120501" h="1120501">
                <a:moveTo>
                  <a:pt x="0" y="1120502"/>
                </a:moveTo>
                <a:cubicBezTo>
                  <a:pt x="618811" y="1120502"/>
                  <a:pt x="1120502" y="618811"/>
                  <a:pt x="1120502" y="0"/>
                </a:cubicBezTo>
                <a:cubicBezTo>
                  <a:pt x="501691" y="0"/>
                  <a:pt x="0" y="501691"/>
                  <a:pt x="0" y="1120502"/>
                </a:cubicBezTo>
                <a:close/>
              </a:path>
            </a:pathLst>
          </a:custGeom>
          <a:solidFill>
            <a:srgbClr val="008CB4"/>
          </a:solidFill>
          <a:ln w="0" cap="flat">
            <a:noFill/>
            <a:prstDash val="solid"/>
            <a:miter/>
          </a:ln>
        </p:spPr>
        <p:txBody>
          <a:bodyPr rtlCol="0" anchor="ctr"/>
          <a:lstStyle/>
          <a:p>
            <a:endParaRPr lang="en-IN"/>
          </a:p>
        </p:txBody>
      </p:sp>
      <p:sp>
        <p:nvSpPr>
          <p:cNvPr id="51" name="Freeform: Shape 13">
            <a:extLst>
              <a:ext uri="{FF2B5EF4-FFF2-40B4-BE49-F238E27FC236}">
                <a16:creationId xmlns:a16="http://schemas.microsoft.com/office/drawing/2014/main" id="{8EC580BC-6D68-7DE9-3931-27C31EDF57F1}"/>
              </a:ext>
            </a:extLst>
          </p:cNvPr>
          <p:cNvSpPr/>
          <p:nvPr/>
        </p:nvSpPr>
        <p:spPr>
          <a:xfrm>
            <a:off x="4959098" y="1187723"/>
            <a:ext cx="2241004" cy="2241003"/>
          </a:xfrm>
          <a:custGeom>
            <a:avLst/>
            <a:gdLst>
              <a:gd name="connsiteX0" fmla="*/ 2241004 w 2241004"/>
              <a:gd name="connsiteY0" fmla="*/ 1120502 h 2241003"/>
              <a:gd name="connsiteX1" fmla="*/ 1120502 w 2241004"/>
              <a:gd name="connsiteY1" fmla="*/ 0 h 2241003"/>
              <a:gd name="connsiteX2" fmla="*/ 0 w 2241004"/>
              <a:gd name="connsiteY2" fmla="*/ 1120502 h 2241003"/>
              <a:gd name="connsiteX3" fmla="*/ 1120502 w 2241004"/>
              <a:gd name="connsiteY3" fmla="*/ 2241004 h 2241003"/>
              <a:gd name="connsiteX4" fmla="*/ 2241004 w 2241004"/>
              <a:gd name="connsiteY4" fmla="*/ 1120502 h 2241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1004" h="2241003">
                <a:moveTo>
                  <a:pt x="2241004" y="1120502"/>
                </a:moveTo>
                <a:cubicBezTo>
                  <a:pt x="2241004" y="501691"/>
                  <a:pt x="1739313" y="0"/>
                  <a:pt x="1120502" y="0"/>
                </a:cubicBezTo>
                <a:cubicBezTo>
                  <a:pt x="501691" y="0"/>
                  <a:pt x="0" y="501691"/>
                  <a:pt x="0" y="1120502"/>
                </a:cubicBezTo>
                <a:cubicBezTo>
                  <a:pt x="618811" y="1120502"/>
                  <a:pt x="1120502" y="1622193"/>
                  <a:pt x="1120502" y="2241004"/>
                </a:cubicBezTo>
                <a:cubicBezTo>
                  <a:pt x="1120502" y="1622193"/>
                  <a:pt x="1622193" y="1120502"/>
                  <a:pt x="2241004" y="1120502"/>
                </a:cubicBezTo>
                <a:close/>
              </a:path>
            </a:pathLst>
          </a:custGeom>
          <a:solidFill>
            <a:srgbClr val="0082D2"/>
          </a:solidFill>
          <a:ln w="0" cap="flat">
            <a:noFill/>
            <a:prstDash val="solid"/>
            <a:miter/>
          </a:ln>
        </p:spPr>
        <p:txBody>
          <a:bodyPr rtlCol="0" anchor="ctr"/>
          <a:lstStyle/>
          <a:p>
            <a:endParaRPr lang="en-IN"/>
          </a:p>
        </p:txBody>
      </p:sp>
      <p:grpSp>
        <p:nvGrpSpPr>
          <p:cNvPr id="52" name="Graphic 4">
            <a:extLst>
              <a:ext uri="{FF2B5EF4-FFF2-40B4-BE49-F238E27FC236}">
                <a16:creationId xmlns:a16="http://schemas.microsoft.com/office/drawing/2014/main" id="{06E91F3A-E53C-E7F7-BC04-5771158E18CA}"/>
              </a:ext>
            </a:extLst>
          </p:cNvPr>
          <p:cNvGrpSpPr/>
          <p:nvPr/>
        </p:nvGrpSpPr>
        <p:grpSpPr>
          <a:xfrm>
            <a:off x="6604523" y="1507788"/>
            <a:ext cx="2134816" cy="86644"/>
            <a:chOff x="6604523" y="1507788"/>
            <a:chExt cx="2134816" cy="86644"/>
          </a:xfrm>
          <a:solidFill>
            <a:srgbClr val="231F20"/>
          </a:solidFill>
        </p:grpSpPr>
        <p:sp>
          <p:nvSpPr>
            <p:cNvPr id="53" name="Freeform: Shape 185">
              <a:extLst>
                <a:ext uri="{FF2B5EF4-FFF2-40B4-BE49-F238E27FC236}">
                  <a16:creationId xmlns:a16="http://schemas.microsoft.com/office/drawing/2014/main" id="{14F09DEA-3DA8-8421-C4B5-58AEAAE55BB7}"/>
                </a:ext>
              </a:extLst>
            </p:cNvPr>
            <p:cNvSpPr/>
            <p:nvPr/>
          </p:nvSpPr>
          <p:spPr>
            <a:xfrm>
              <a:off x="6604523" y="1507788"/>
              <a:ext cx="86644" cy="86644"/>
            </a:xfrm>
            <a:custGeom>
              <a:avLst/>
              <a:gdLst>
                <a:gd name="connsiteX0" fmla="*/ 86644 w 86644"/>
                <a:gd name="connsiteY0" fmla="*/ 43322 h 86644"/>
                <a:gd name="connsiteX1" fmla="*/ 43322 w 86644"/>
                <a:gd name="connsiteY1" fmla="*/ 86644 h 86644"/>
                <a:gd name="connsiteX2" fmla="*/ 0 w 86644"/>
                <a:gd name="connsiteY2" fmla="*/ 43322 h 86644"/>
                <a:gd name="connsiteX3" fmla="*/ 43322 w 86644"/>
                <a:gd name="connsiteY3" fmla="*/ 0 h 86644"/>
                <a:gd name="connsiteX4" fmla="*/ 86644 w 86644"/>
                <a:gd name="connsiteY4" fmla="*/ 43322 h 866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644" h="86644">
                  <a:moveTo>
                    <a:pt x="86644" y="43322"/>
                  </a:moveTo>
                  <a:cubicBezTo>
                    <a:pt x="86644" y="67238"/>
                    <a:pt x="67239" y="86644"/>
                    <a:pt x="43322" y="86644"/>
                  </a:cubicBezTo>
                  <a:cubicBezTo>
                    <a:pt x="19406" y="86644"/>
                    <a:pt x="0" y="67238"/>
                    <a:pt x="0" y="43322"/>
                  </a:cubicBezTo>
                  <a:cubicBezTo>
                    <a:pt x="0" y="19406"/>
                    <a:pt x="19406" y="0"/>
                    <a:pt x="43322" y="0"/>
                  </a:cubicBezTo>
                  <a:cubicBezTo>
                    <a:pt x="67239" y="0"/>
                    <a:pt x="86644" y="19406"/>
                    <a:pt x="86644" y="43322"/>
                  </a:cubicBezTo>
                  <a:close/>
                </a:path>
              </a:pathLst>
            </a:custGeom>
            <a:solidFill>
              <a:srgbClr val="231F20"/>
            </a:solidFill>
            <a:ln w="0" cap="flat">
              <a:noFill/>
              <a:prstDash val="solid"/>
              <a:miter/>
            </a:ln>
          </p:spPr>
          <p:txBody>
            <a:bodyPr rtlCol="0" anchor="ctr"/>
            <a:lstStyle/>
            <a:p>
              <a:endParaRPr lang="en-IN"/>
            </a:p>
          </p:txBody>
        </p:sp>
        <p:sp>
          <p:nvSpPr>
            <p:cNvPr id="54" name="Freeform: Shape 186">
              <a:extLst>
                <a:ext uri="{FF2B5EF4-FFF2-40B4-BE49-F238E27FC236}">
                  <a16:creationId xmlns:a16="http://schemas.microsoft.com/office/drawing/2014/main" id="{04F90264-7CCE-A910-15C2-C2A98D167B38}"/>
                </a:ext>
              </a:extLst>
            </p:cNvPr>
            <p:cNvSpPr/>
            <p:nvPr/>
          </p:nvSpPr>
          <p:spPr>
            <a:xfrm>
              <a:off x="6643336" y="1547147"/>
              <a:ext cx="2096004" cy="12436"/>
            </a:xfrm>
            <a:custGeom>
              <a:avLst/>
              <a:gdLst>
                <a:gd name="connsiteX0" fmla="*/ 2096004 w 2096004"/>
                <a:gd name="connsiteY0" fmla="*/ 12436 h 12436"/>
                <a:gd name="connsiteX1" fmla="*/ 2083568 w 2096004"/>
                <a:gd name="connsiteY1" fmla="*/ 12436 h 12436"/>
                <a:gd name="connsiteX2" fmla="*/ 2083568 w 2096004"/>
                <a:gd name="connsiteY2" fmla="*/ 0 h 12436"/>
                <a:gd name="connsiteX3" fmla="*/ 2096004 w 2096004"/>
                <a:gd name="connsiteY3" fmla="*/ 0 h 12436"/>
                <a:gd name="connsiteX4" fmla="*/ 2096004 w 2096004"/>
                <a:gd name="connsiteY4" fmla="*/ 12436 h 12436"/>
                <a:gd name="connsiteX5" fmla="*/ 2046396 w 2096004"/>
                <a:gd name="connsiteY5" fmla="*/ 12436 h 12436"/>
                <a:gd name="connsiteX6" fmla="*/ 2033960 w 2096004"/>
                <a:gd name="connsiteY6" fmla="*/ 12436 h 12436"/>
                <a:gd name="connsiteX7" fmla="*/ 2033960 w 2096004"/>
                <a:gd name="connsiteY7" fmla="*/ 0 h 12436"/>
                <a:gd name="connsiteX8" fmla="*/ 2046396 w 2096004"/>
                <a:gd name="connsiteY8" fmla="*/ 0 h 12436"/>
                <a:gd name="connsiteX9" fmla="*/ 2046396 w 2096004"/>
                <a:gd name="connsiteY9" fmla="*/ 12436 h 12436"/>
                <a:gd name="connsiteX10" fmla="*/ 1996787 w 2096004"/>
                <a:gd name="connsiteY10" fmla="*/ 12436 h 12436"/>
                <a:gd name="connsiteX11" fmla="*/ 1984351 w 2096004"/>
                <a:gd name="connsiteY11" fmla="*/ 12436 h 12436"/>
                <a:gd name="connsiteX12" fmla="*/ 1984351 w 2096004"/>
                <a:gd name="connsiteY12" fmla="*/ 0 h 12436"/>
                <a:gd name="connsiteX13" fmla="*/ 1996787 w 2096004"/>
                <a:gd name="connsiteY13" fmla="*/ 0 h 12436"/>
                <a:gd name="connsiteX14" fmla="*/ 1996787 w 2096004"/>
                <a:gd name="connsiteY14" fmla="*/ 12436 h 12436"/>
                <a:gd name="connsiteX15" fmla="*/ 1947179 w 2096004"/>
                <a:gd name="connsiteY15" fmla="*/ 12436 h 12436"/>
                <a:gd name="connsiteX16" fmla="*/ 1934742 w 2096004"/>
                <a:gd name="connsiteY16" fmla="*/ 12436 h 12436"/>
                <a:gd name="connsiteX17" fmla="*/ 1934742 w 2096004"/>
                <a:gd name="connsiteY17" fmla="*/ 0 h 12436"/>
                <a:gd name="connsiteX18" fmla="*/ 1947179 w 2096004"/>
                <a:gd name="connsiteY18" fmla="*/ 0 h 12436"/>
                <a:gd name="connsiteX19" fmla="*/ 1947179 w 2096004"/>
                <a:gd name="connsiteY19" fmla="*/ 12436 h 12436"/>
                <a:gd name="connsiteX20" fmla="*/ 1897570 w 2096004"/>
                <a:gd name="connsiteY20" fmla="*/ 12436 h 12436"/>
                <a:gd name="connsiteX21" fmla="*/ 1885133 w 2096004"/>
                <a:gd name="connsiteY21" fmla="*/ 12436 h 12436"/>
                <a:gd name="connsiteX22" fmla="*/ 1885133 w 2096004"/>
                <a:gd name="connsiteY22" fmla="*/ 0 h 12436"/>
                <a:gd name="connsiteX23" fmla="*/ 1897570 w 2096004"/>
                <a:gd name="connsiteY23" fmla="*/ 0 h 12436"/>
                <a:gd name="connsiteX24" fmla="*/ 1897570 w 2096004"/>
                <a:gd name="connsiteY24" fmla="*/ 12436 h 12436"/>
                <a:gd name="connsiteX25" fmla="*/ 1847961 w 2096004"/>
                <a:gd name="connsiteY25" fmla="*/ 12436 h 12436"/>
                <a:gd name="connsiteX26" fmla="*/ 1835524 w 2096004"/>
                <a:gd name="connsiteY26" fmla="*/ 12436 h 12436"/>
                <a:gd name="connsiteX27" fmla="*/ 1835524 w 2096004"/>
                <a:gd name="connsiteY27" fmla="*/ 0 h 12436"/>
                <a:gd name="connsiteX28" fmla="*/ 1847961 w 2096004"/>
                <a:gd name="connsiteY28" fmla="*/ 0 h 12436"/>
                <a:gd name="connsiteX29" fmla="*/ 1847961 w 2096004"/>
                <a:gd name="connsiteY29" fmla="*/ 12436 h 12436"/>
                <a:gd name="connsiteX30" fmla="*/ 1798352 w 2096004"/>
                <a:gd name="connsiteY30" fmla="*/ 12436 h 12436"/>
                <a:gd name="connsiteX31" fmla="*/ 1785915 w 2096004"/>
                <a:gd name="connsiteY31" fmla="*/ 12436 h 12436"/>
                <a:gd name="connsiteX32" fmla="*/ 1785915 w 2096004"/>
                <a:gd name="connsiteY32" fmla="*/ 0 h 12436"/>
                <a:gd name="connsiteX33" fmla="*/ 1798352 w 2096004"/>
                <a:gd name="connsiteY33" fmla="*/ 0 h 12436"/>
                <a:gd name="connsiteX34" fmla="*/ 1798352 w 2096004"/>
                <a:gd name="connsiteY34" fmla="*/ 12436 h 12436"/>
                <a:gd name="connsiteX35" fmla="*/ 1748743 w 2096004"/>
                <a:gd name="connsiteY35" fmla="*/ 12436 h 12436"/>
                <a:gd name="connsiteX36" fmla="*/ 1736307 w 2096004"/>
                <a:gd name="connsiteY36" fmla="*/ 12436 h 12436"/>
                <a:gd name="connsiteX37" fmla="*/ 1736307 w 2096004"/>
                <a:gd name="connsiteY37" fmla="*/ 0 h 12436"/>
                <a:gd name="connsiteX38" fmla="*/ 1748743 w 2096004"/>
                <a:gd name="connsiteY38" fmla="*/ 0 h 12436"/>
                <a:gd name="connsiteX39" fmla="*/ 1748743 w 2096004"/>
                <a:gd name="connsiteY39" fmla="*/ 12436 h 12436"/>
                <a:gd name="connsiteX40" fmla="*/ 1699135 w 2096004"/>
                <a:gd name="connsiteY40" fmla="*/ 12436 h 12436"/>
                <a:gd name="connsiteX41" fmla="*/ 1686698 w 2096004"/>
                <a:gd name="connsiteY41" fmla="*/ 12436 h 12436"/>
                <a:gd name="connsiteX42" fmla="*/ 1686698 w 2096004"/>
                <a:gd name="connsiteY42" fmla="*/ 0 h 12436"/>
                <a:gd name="connsiteX43" fmla="*/ 1699135 w 2096004"/>
                <a:gd name="connsiteY43" fmla="*/ 0 h 12436"/>
                <a:gd name="connsiteX44" fmla="*/ 1699135 w 2096004"/>
                <a:gd name="connsiteY44" fmla="*/ 12436 h 12436"/>
                <a:gd name="connsiteX45" fmla="*/ 1649526 w 2096004"/>
                <a:gd name="connsiteY45" fmla="*/ 12436 h 12436"/>
                <a:gd name="connsiteX46" fmla="*/ 1637090 w 2096004"/>
                <a:gd name="connsiteY46" fmla="*/ 12436 h 12436"/>
                <a:gd name="connsiteX47" fmla="*/ 1637090 w 2096004"/>
                <a:gd name="connsiteY47" fmla="*/ 0 h 12436"/>
                <a:gd name="connsiteX48" fmla="*/ 1649526 w 2096004"/>
                <a:gd name="connsiteY48" fmla="*/ 0 h 12436"/>
                <a:gd name="connsiteX49" fmla="*/ 1649526 w 2096004"/>
                <a:gd name="connsiteY49" fmla="*/ 12436 h 12436"/>
                <a:gd name="connsiteX50" fmla="*/ 1599917 w 2096004"/>
                <a:gd name="connsiteY50" fmla="*/ 12436 h 12436"/>
                <a:gd name="connsiteX51" fmla="*/ 1587481 w 2096004"/>
                <a:gd name="connsiteY51" fmla="*/ 12436 h 12436"/>
                <a:gd name="connsiteX52" fmla="*/ 1587481 w 2096004"/>
                <a:gd name="connsiteY52" fmla="*/ 0 h 12436"/>
                <a:gd name="connsiteX53" fmla="*/ 1599917 w 2096004"/>
                <a:gd name="connsiteY53" fmla="*/ 0 h 12436"/>
                <a:gd name="connsiteX54" fmla="*/ 1599917 w 2096004"/>
                <a:gd name="connsiteY54" fmla="*/ 12436 h 12436"/>
                <a:gd name="connsiteX55" fmla="*/ 1550308 w 2096004"/>
                <a:gd name="connsiteY55" fmla="*/ 12436 h 12436"/>
                <a:gd name="connsiteX56" fmla="*/ 1537872 w 2096004"/>
                <a:gd name="connsiteY56" fmla="*/ 12436 h 12436"/>
                <a:gd name="connsiteX57" fmla="*/ 1537872 w 2096004"/>
                <a:gd name="connsiteY57" fmla="*/ 0 h 12436"/>
                <a:gd name="connsiteX58" fmla="*/ 1550308 w 2096004"/>
                <a:gd name="connsiteY58" fmla="*/ 0 h 12436"/>
                <a:gd name="connsiteX59" fmla="*/ 1550308 w 2096004"/>
                <a:gd name="connsiteY59" fmla="*/ 12436 h 12436"/>
                <a:gd name="connsiteX60" fmla="*/ 1500699 w 2096004"/>
                <a:gd name="connsiteY60" fmla="*/ 12436 h 12436"/>
                <a:gd name="connsiteX61" fmla="*/ 1488263 w 2096004"/>
                <a:gd name="connsiteY61" fmla="*/ 12436 h 12436"/>
                <a:gd name="connsiteX62" fmla="*/ 1488263 w 2096004"/>
                <a:gd name="connsiteY62" fmla="*/ 0 h 12436"/>
                <a:gd name="connsiteX63" fmla="*/ 1500699 w 2096004"/>
                <a:gd name="connsiteY63" fmla="*/ 0 h 12436"/>
                <a:gd name="connsiteX64" fmla="*/ 1500699 w 2096004"/>
                <a:gd name="connsiteY64" fmla="*/ 12436 h 12436"/>
                <a:gd name="connsiteX65" fmla="*/ 1451091 w 2096004"/>
                <a:gd name="connsiteY65" fmla="*/ 12436 h 12436"/>
                <a:gd name="connsiteX66" fmla="*/ 1438654 w 2096004"/>
                <a:gd name="connsiteY66" fmla="*/ 12436 h 12436"/>
                <a:gd name="connsiteX67" fmla="*/ 1438654 w 2096004"/>
                <a:gd name="connsiteY67" fmla="*/ 0 h 12436"/>
                <a:gd name="connsiteX68" fmla="*/ 1451091 w 2096004"/>
                <a:gd name="connsiteY68" fmla="*/ 0 h 12436"/>
                <a:gd name="connsiteX69" fmla="*/ 1451091 w 2096004"/>
                <a:gd name="connsiteY69" fmla="*/ 12436 h 12436"/>
                <a:gd name="connsiteX70" fmla="*/ 1401482 w 2096004"/>
                <a:gd name="connsiteY70" fmla="*/ 12436 h 12436"/>
                <a:gd name="connsiteX71" fmla="*/ 1389046 w 2096004"/>
                <a:gd name="connsiteY71" fmla="*/ 12436 h 12436"/>
                <a:gd name="connsiteX72" fmla="*/ 1389046 w 2096004"/>
                <a:gd name="connsiteY72" fmla="*/ 0 h 12436"/>
                <a:gd name="connsiteX73" fmla="*/ 1401482 w 2096004"/>
                <a:gd name="connsiteY73" fmla="*/ 0 h 12436"/>
                <a:gd name="connsiteX74" fmla="*/ 1401482 w 2096004"/>
                <a:gd name="connsiteY74" fmla="*/ 12436 h 12436"/>
                <a:gd name="connsiteX75" fmla="*/ 1351873 w 2096004"/>
                <a:gd name="connsiteY75" fmla="*/ 12436 h 12436"/>
                <a:gd name="connsiteX76" fmla="*/ 1339437 w 2096004"/>
                <a:gd name="connsiteY76" fmla="*/ 12436 h 12436"/>
                <a:gd name="connsiteX77" fmla="*/ 1339437 w 2096004"/>
                <a:gd name="connsiteY77" fmla="*/ 0 h 12436"/>
                <a:gd name="connsiteX78" fmla="*/ 1351873 w 2096004"/>
                <a:gd name="connsiteY78" fmla="*/ 0 h 12436"/>
                <a:gd name="connsiteX79" fmla="*/ 1351873 w 2096004"/>
                <a:gd name="connsiteY79" fmla="*/ 12436 h 12436"/>
                <a:gd name="connsiteX80" fmla="*/ 1302264 w 2096004"/>
                <a:gd name="connsiteY80" fmla="*/ 12436 h 12436"/>
                <a:gd name="connsiteX81" fmla="*/ 1289828 w 2096004"/>
                <a:gd name="connsiteY81" fmla="*/ 12436 h 12436"/>
                <a:gd name="connsiteX82" fmla="*/ 1289828 w 2096004"/>
                <a:gd name="connsiteY82" fmla="*/ 0 h 12436"/>
                <a:gd name="connsiteX83" fmla="*/ 1302264 w 2096004"/>
                <a:gd name="connsiteY83" fmla="*/ 0 h 12436"/>
                <a:gd name="connsiteX84" fmla="*/ 1302264 w 2096004"/>
                <a:gd name="connsiteY84" fmla="*/ 12436 h 12436"/>
                <a:gd name="connsiteX85" fmla="*/ 1252656 w 2096004"/>
                <a:gd name="connsiteY85" fmla="*/ 12436 h 12436"/>
                <a:gd name="connsiteX86" fmla="*/ 1240219 w 2096004"/>
                <a:gd name="connsiteY86" fmla="*/ 12436 h 12436"/>
                <a:gd name="connsiteX87" fmla="*/ 1240219 w 2096004"/>
                <a:gd name="connsiteY87" fmla="*/ 0 h 12436"/>
                <a:gd name="connsiteX88" fmla="*/ 1252656 w 2096004"/>
                <a:gd name="connsiteY88" fmla="*/ 0 h 12436"/>
                <a:gd name="connsiteX89" fmla="*/ 1252656 w 2096004"/>
                <a:gd name="connsiteY89" fmla="*/ 12436 h 12436"/>
                <a:gd name="connsiteX90" fmla="*/ 1203047 w 2096004"/>
                <a:gd name="connsiteY90" fmla="*/ 12436 h 12436"/>
                <a:gd name="connsiteX91" fmla="*/ 1190611 w 2096004"/>
                <a:gd name="connsiteY91" fmla="*/ 12436 h 12436"/>
                <a:gd name="connsiteX92" fmla="*/ 1190611 w 2096004"/>
                <a:gd name="connsiteY92" fmla="*/ 0 h 12436"/>
                <a:gd name="connsiteX93" fmla="*/ 1203047 w 2096004"/>
                <a:gd name="connsiteY93" fmla="*/ 0 h 12436"/>
                <a:gd name="connsiteX94" fmla="*/ 1203047 w 2096004"/>
                <a:gd name="connsiteY94" fmla="*/ 12436 h 12436"/>
                <a:gd name="connsiteX95" fmla="*/ 1153438 w 2096004"/>
                <a:gd name="connsiteY95" fmla="*/ 12436 h 12436"/>
                <a:gd name="connsiteX96" fmla="*/ 1141002 w 2096004"/>
                <a:gd name="connsiteY96" fmla="*/ 12436 h 12436"/>
                <a:gd name="connsiteX97" fmla="*/ 1141002 w 2096004"/>
                <a:gd name="connsiteY97" fmla="*/ 0 h 12436"/>
                <a:gd name="connsiteX98" fmla="*/ 1153438 w 2096004"/>
                <a:gd name="connsiteY98" fmla="*/ 0 h 12436"/>
                <a:gd name="connsiteX99" fmla="*/ 1153438 w 2096004"/>
                <a:gd name="connsiteY99" fmla="*/ 12436 h 12436"/>
                <a:gd name="connsiteX100" fmla="*/ 1103829 w 2096004"/>
                <a:gd name="connsiteY100" fmla="*/ 12436 h 12436"/>
                <a:gd name="connsiteX101" fmla="*/ 1091393 w 2096004"/>
                <a:gd name="connsiteY101" fmla="*/ 12436 h 12436"/>
                <a:gd name="connsiteX102" fmla="*/ 1091393 w 2096004"/>
                <a:gd name="connsiteY102" fmla="*/ 0 h 12436"/>
                <a:gd name="connsiteX103" fmla="*/ 1103829 w 2096004"/>
                <a:gd name="connsiteY103" fmla="*/ 0 h 12436"/>
                <a:gd name="connsiteX104" fmla="*/ 1103829 w 2096004"/>
                <a:gd name="connsiteY104" fmla="*/ 12436 h 12436"/>
                <a:gd name="connsiteX105" fmla="*/ 1054221 w 2096004"/>
                <a:gd name="connsiteY105" fmla="*/ 12436 h 12436"/>
                <a:gd name="connsiteX106" fmla="*/ 1041784 w 2096004"/>
                <a:gd name="connsiteY106" fmla="*/ 12436 h 12436"/>
                <a:gd name="connsiteX107" fmla="*/ 1041784 w 2096004"/>
                <a:gd name="connsiteY107" fmla="*/ 0 h 12436"/>
                <a:gd name="connsiteX108" fmla="*/ 1054221 w 2096004"/>
                <a:gd name="connsiteY108" fmla="*/ 0 h 12436"/>
                <a:gd name="connsiteX109" fmla="*/ 1054221 w 2096004"/>
                <a:gd name="connsiteY109" fmla="*/ 12436 h 12436"/>
                <a:gd name="connsiteX110" fmla="*/ 1004612 w 2096004"/>
                <a:gd name="connsiteY110" fmla="*/ 12436 h 12436"/>
                <a:gd name="connsiteX111" fmla="*/ 992175 w 2096004"/>
                <a:gd name="connsiteY111" fmla="*/ 12436 h 12436"/>
                <a:gd name="connsiteX112" fmla="*/ 992175 w 2096004"/>
                <a:gd name="connsiteY112" fmla="*/ 0 h 12436"/>
                <a:gd name="connsiteX113" fmla="*/ 1004612 w 2096004"/>
                <a:gd name="connsiteY113" fmla="*/ 0 h 12436"/>
                <a:gd name="connsiteX114" fmla="*/ 1004612 w 2096004"/>
                <a:gd name="connsiteY114" fmla="*/ 12436 h 12436"/>
                <a:gd name="connsiteX115" fmla="*/ 955003 w 2096004"/>
                <a:gd name="connsiteY115" fmla="*/ 12436 h 12436"/>
                <a:gd name="connsiteX116" fmla="*/ 942567 w 2096004"/>
                <a:gd name="connsiteY116" fmla="*/ 12436 h 12436"/>
                <a:gd name="connsiteX117" fmla="*/ 942567 w 2096004"/>
                <a:gd name="connsiteY117" fmla="*/ 0 h 12436"/>
                <a:gd name="connsiteX118" fmla="*/ 955003 w 2096004"/>
                <a:gd name="connsiteY118" fmla="*/ 0 h 12436"/>
                <a:gd name="connsiteX119" fmla="*/ 955003 w 2096004"/>
                <a:gd name="connsiteY119" fmla="*/ 12436 h 12436"/>
                <a:gd name="connsiteX120" fmla="*/ 905394 w 2096004"/>
                <a:gd name="connsiteY120" fmla="*/ 12436 h 12436"/>
                <a:gd name="connsiteX121" fmla="*/ 892958 w 2096004"/>
                <a:gd name="connsiteY121" fmla="*/ 12436 h 12436"/>
                <a:gd name="connsiteX122" fmla="*/ 892958 w 2096004"/>
                <a:gd name="connsiteY122" fmla="*/ 0 h 12436"/>
                <a:gd name="connsiteX123" fmla="*/ 905394 w 2096004"/>
                <a:gd name="connsiteY123" fmla="*/ 0 h 12436"/>
                <a:gd name="connsiteX124" fmla="*/ 905394 w 2096004"/>
                <a:gd name="connsiteY124" fmla="*/ 12436 h 12436"/>
                <a:gd name="connsiteX125" fmla="*/ 855786 w 2096004"/>
                <a:gd name="connsiteY125" fmla="*/ 12436 h 12436"/>
                <a:gd name="connsiteX126" fmla="*/ 843349 w 2096004"/>
                <a:gd name="connsiteY126" fmla="*/ 12436 h 12436"/>
                <a:gd name="connsiteX127" fmla="*/ 843349 w 2096004"/>
                <a:gd name="connsiteY127" fmla="*/ 0 h 12436"/>
                <a:gd name="connsiteX128" fmla="*/ 855786 w 2096004"/>
                <a:gd name="connsiteY128" fmla="*/ 0 h 12436"/>
                <a:gd name="connsiteX129" fmla="*/ 855786 w 2096004"/>
                <a:gd name="connsiteY129" fmla="*/ 12436 h 12436"/>
                <a:gd name="connsiteX130" fmla="*/ 806177 w 2096004"/>
                <a:gd name="connsiteY130" fmla="*/ 12436 h 12436"/>
                <a:gd name="connsiteX131" fmla="*/ 793740 w 2096004"/>
                <a:gd name="connsiteY131" fmla="*/ 12436 h 12436"/>
                <a:gd name="connsiteX132" fmla="*/ 793740 w 2096004"/>
                <a:gd name="connsiteY132" fmla="*/ 0 h 12436"/>
                <a:gd name="connsiteX133" fmla="*/ 806177 w 2096004"/>
                <a:gd name="connsiteY133" fmla="*/ 0 h 12436"/>
                <a:gd name="connsiteX134" fmla="*/ 806177 w 2096004"/>
                <a:gd name="connsiteY134" fmla="*/ 12436 h 12436"/>
                <a:gd name="connsiteX135" fmla="*/ 756568 w 2096004"/>
                <a:gd name="connsiteY135" fmla="*/ 12436 h 12436"/>
                <a:gd name="connsiteX136" fmla="*/ 744132 w 2096004"/>
                <a:gd name="connsiteY136" fmla="*/ 12436 h 12436"/>
                <a:gd name="connsiteX137" fmla="*/ 744132 w 2096004"/>
                <a:gd name="connsiteY137" fmla="*/ 0 h 12436"/>
                <a:gd name="connsiteX138" fmla="*/ 756568 w 2096004"/>
                <a:gd name="connsiteY138" fmla="*/ 0 h 12436"/>
                <a:gd name="connsiteX139" fmla="*/ 756568 w 2096004"/>
                <a:gd name="connsiteY139" fmla="*/ 12436 h 12436"/>
                <a:gd name="connsiteX140" fmla="*/ 706959 w 2096004"/>
                <a:gd name="connsiteY140" fmla="*/ 12436 h 12436"/>
                <a:gd name="connsiteX141" fmla="*/ 694523 w 2096004"/>
                <a:gd name="connsiteY141" fmla="*/ 12436 h 12436"/>
                <a:gd name="connsiteX142" fmla="*/ 694523 w 2096004"/>
                <a:gd name="connsiteY142" fmla="*/ 0 h 12436"/>
                <a:gd name="connsiteX143" fmla="*/ 706959 w 2096004"/>
                <a:gd name="connsiteY143" fmla="*/ 0 h 12436"/>
                <a:gd name="connsiteX144" fmla="*/ 706959 w 2096004"/>
                <a:gd name="connsiteY144" fmla="*/ 12436 h 12436"/>
                <a:gd name="connsiteX145" fmla="*/ 657350 w 2096004"/>
                <a:gd name="connsiteY145" fmla="*/ 12436 h 12436"/>
                <a:gd name="connsiteX146" fmla="*/ 644914 w 2096004"/>
                <a:gd name="connsiteY146" fmla="*/ 12436 h 12436"/>
                <a:gd name="connsiteX147" fmla="*/ 644914 w 2096004"/>
                <a:gd name="connsiteY147" fmla="*/ 0 h 12436"/>
                <a:gd name="connsiteX148" fmla="*/ 657350 w 2096004"/>
                <a:gd name="connsiteY148" fmla="*/ 0 h 12436"/>
                <a:gd name="connsiteX149" fmla="*/ 657350 w 2096004"/>
                <a:gd name="connsiteY149" fmla="*/ 12436 h 12436"/>
                <a:gd name="connsiteX150" fmla="*/ 607742 w 2096004"/>
                <a:gd name="connsiteY150" fmla="*/ 12436 h 12436"/>
                <a:gd name="connsiteX151" fmla="*/ 595305 w 2096004"/>
                <a:gd name="connsiteY151" fmla="*/ 12436 h 12436"/>
                <a:gd name="connsiteX152" fmla="*/ 595305 w 2096004"/>
                <a:gd name="connsiteY152" fmla="*/ 0 h 12436"/>
                <a:gd name="connsiteX153" fmla="*/ 607742 w 2096004"/>
                <a:gd name="connsiteY153" fmla="*/ 0 h 12436"/>
                <a:gd name="connsiteX154" fmla="*/ 607742 w 2096004"/>
                <a:gd name="connsiteY154" fmla="*/ 12436 h 12436"/>
                <a:gd name="connsiteX155" fmla="*/ 558133 w 2096004"/>
                <a:gd name="connsiteY155" fmla="*/ 12436 h 12436"/>
                <a:gd name="connsiteX156" fmla="*/ 545697 w 2096004"/>
                <a:gd name="connsiteY156" fmla="*/ 12436 h 12436"/>
                <a:gd name="connsiteX157" fmla="*/ 545697 w 2096004"/>
                <a:gd name="connsiteY157" fmla="*/ 0 h 12436"/>
                <a:gd name="connsiteX158" fmla="*/ 558133 w 2096004"/>
                <a:gd name="connsiteY158" fmla="*/ 0 h 12436"/>
                <a:gd name="connsiteX159" fmla="*/ 558133 w 2096004"/>
                <a:gd name="connsiteY159" fmla="*/ 12436 h 12436"/>
                <a:gd name="connsiteX160" fmla="*/ 508524 w 2096004"/>
                <a:gd name="connsiteY160" fmla="*/ 12436 h 12436"/>
                <a:gd name="connsiteX161" fmla="*/ 496088 w 2096004"/>
                <a:gd name="connsiteY161" fmla="*/ 12436 h 12436"/>
                <a:gd name="connsiteX162" fmla="*/ 496088 w 2096004"/>
                <a:gd name="connsiteY162" fmla="*/ 0 h 12436"/>
                <a:gd name="connsiteX163" fmla="*/ 508524 w 2096004"/>
                <a:gd name="connsiteY163" fmla="*/ 0 h 12436"/>
                <a:gd name="connsiteX164" fmla="*/ 508524 w 2096004"/>
                <a:gd name="connsiteY164" fmla="*/ 12436 h 12436"/>
                <a:gd name="connsiteX165" fmla="*/ 458915 w 2096004"/>
                <a:gd name="connsiteY165" fmla="*/ 12436 h 12436"/>
                <a:gd name="connsiteX166" fmla="*/ 446479 w 2096004"/>
                <a:gd name="connsiteY166" fmla="*/ 12436 h 12436"/>
                <a:gd name="connsiteX167" fmla="*/ 446479 w 2096004"/>
                <a:gd name="connsiteY167" fmla="*/ 0 h 12436"/>
                <a:gd name="connsiteX168" fmla="*/ 458915 w 2096004"/>
                <a:gd name="connsiteY168" fmla="*/ 0 h 12436"/>
                <a:gd name="connsiteX169" fmla="*/ 458915 w 2096004"/>
                <a:gd name="connsiteY169" fmla="*/ 12436 h 12436"/>
                <a:gd name="connsiteX170" fmla="*/ 409307 w 2096004"/>
                <a:gd name="connsiteY170" fmla="*/ 12436 h 12436"/>
                <a:gd name="connsiteX171" fmla="*/ 396870 w 2096004"/>
                <a:gd name="connsiteY171" fmla="*/ 12436 h 12436"/>
                <a:gd name="connsiteX172" fmla="*/ 396870 w 2096004"/>
                <a:gd name="connsiteY172" fmla="*/ 0 h 12436"/>
                <a:gd name="connsiteX173" fmla="*/ 409307 w 2096004"/>
                <a:gd name="connsiteY173" fmla="*/ 0 h 12436"/>
                <a:gd name="connsiteX174" fmla="*/ 409307 w 2096004"/>
                <a:gd name="connsiteY174" fmla="*/ 12436 h 12436"/>
                <a:gd name="connsiteX175" fmla="*/ 359698 w 2096004"/>
                <a:gd name="connsiteY175" fmla="*/ 12436 h 12436"/>
                <a:gd name="connsiteX176" fmla="*/ 347261 w 2096004"/>
                <a:gd name="connsiteY176" fmla="*/ 12436 h 12436"/>
                <a:gd name="connsiteX177" fmla="*/ 347261 w 2096004"/>
                <a:gd name="connsiteY177" fmla="*/ 0 h 12436"/>
                <a:gd name="connsiteX178" fmla="*/ 359698 w 2096004"/>
                <a:gd name="connsiteY178" fmla="*/ 0 h 12436"/>
                <a:gd name="connsiteX179" fmla="*/ 359698 w 2096004"/>
                <a:gd name="connsiteY179" fmla="*/ 12436 h 12436"/>
                <a:gd name="connsiteX180" fmla="*/ 310089 w 2096004"/>
                <a:gd name="connsiteY180" fmla="*/ 12436 h 12436"/>
                <a:gd name="connsiteX181" fmla="*/ 297653 w 2096004"/>
                <a:gd name="connsiteY181" fmla="*/ 12436 h 12436"/>
                <a:gd name="connsiteX182" fmla="*/ 297653 w 2096004"/>
                <a:gd name="connsiteY182" fmla="*/ 0 h 12436"/>
                <a:gd name="connsiteX183" fmla="*/ 310089 w 2096004"/>
                <a:gd name="connsiteY183" fmla="*/ 0 h 12436"/>
                <a:gd name="connsiteX184" fmla="*/ 310089 w 2096004"/>
                <a:gd name="connsiteY184" fmla="*/ 12436 h 12436"/>
                <a:gd name="connsiteX185" fmla="*/ 260480 w 2096004"/>
                <a:gd name="connsiteY185" fmla="*/ 12436 h 12436"/>
                <a:gd name="connsiteX186" fmla="*/ 248044 w 2096004"/>
                <a:gd name="connsiteY186" fmla="*/ 12436 h 12436"/>
                <a:gd name="connsiteX187" fmla="*/ 248044 w 2096004"/>
                <a:gd name="connsiteY187" fmla="*/ 0 h 12436"/>
                <a:gd name="connsiteX188" fmla="*/ 260480 w 2096004"/>
                <a:gd name="connsiteY188" fmla="*/ 0 h 12436"/>
                <a:gd name="connsiteX189" fmla="*/ 260480 w 2096004"/>
                <a:gd name="connsiteY189" fmla="*/ 12436 h 12436"/>
                <a:gd name="connsiteX190" fmla="*/ 210872 w 2096004"/>
                <a:gd name="connsiteY190" fmla="*/ 12436 h 12436"/>
                <a:gd name="connsiteX191" fmla="*/ 198435 w 2096004"/>
                <a:gd name="connsiteY191" fmla="*/ 12436 h 12436"/>
                <a:gd name="connsiteX192" fmla="*/ 198435 w 2096004"/>
                <a:gd name="connsiteY192" fmla="*/ 0 h 12436"/>
                <a:gd name="connsiteX193" fmla="*/ 210872 w 2096004"/>
                <a:gd name="connsiteY193" fmla="*/ 0 h 12436"/>
                <a:gd name="connsiteX194" fmla="*/ 210872 w 2096004"/>
                <a:gd name="connsiteY194" fmla="*/ 12436 h 12436"/>
                <a:gd name="connsiteX195" fmla="*/ 161263 w 2096004"/>
                <a:gd name="connsiteY195" fmla="*/ 12436 h 12436"/>
                <a:gd name="connsiteX196" fmla="*/ 148826 w 2096004"/>
                <a:gd name="connsiteY196" fmla="*/ 12436 h 12436"/>
                <a:gd name="connsiteX197" fmla="*/ 148826 w 2096004"/>
                <a:gd name="connsiteY197" fmla="*/ 0 h 12436"/>
                <a:gd name="connsiteX198" fmla="*/ 161263 w 2096004"/>
                <a:gd name="connsiteY198" fmla="*/ 0 h 12436"/>
                <a:gd name="connsiteX199" fmla="*/ 161263 w 2096004"/>
                <a:gd name="connsiteY199" fmla="*/ 12436 h 12436"/>
                <a:gd name="connsiteX200" fmla="*/ 111654 w 2096004"/>
                <a:gd name="connsiteY200" fmla="*/ 12436 h 12436"/>
                <a:gd name="connsiteX201" fmla="*/ 99218 w 2096004"/>
                <a:gd name="connsiteY201" fmla="*/ 12436 h 12436"/>
                <a:gd name="connsiteX202" fmla="*/ 99218 w 2096004"/>
                <a:gd name="connsiteY202" fmla="*/ 0 h 12436"/>
                <a:gd name="connsiteX203" fmla="*/ 111654 w 2096004"/>
                <a:gd name="connsiteY203" fmla="*/ 0 h 12436"/>
                <a:gd name="connsiteX204" fmla="*/ 111654 w 2096004"/>
                <a:gd name="connsiteY204" fmla="*/ 12436 h 12436"/>
                <a:gd name="connsiteX205" fmla="*/ 62045 w 2096004"/>
                <a:gd name="connsiteY205" fmla="*/ 12436 h 12436"/>
                <a:gd name="connsiteX206" fmla="*/ 49609 w 2096004"/>
                <a:gd name="connsiteY206" fmla="*/ 12436 h 12436"/>
                <a:gd name="connsiteX207" fmla="*/ 49609 w 2096004"/>
                <a:gd name="connsiteY207" fmla="*/ 0 h 12436"/>
                <a:gd name="connsiteX208" fmla="*/ 62045 w 2096004"/>
                <a:gd name="connsiteY208" fmla="*/ 0 h 12436"/>
                <a:gd name="connsiteX209" fmla="*/ 62045 w 2096004"/>
                <a:gd name="connsiteY209" fmla="*/ 12436 h 12436"/>
                <a:gd name="connsiteX210" fmla="*/ 12436 w 2096004"/>
                <a:gd name="connsiteY210" fmla="*/ 12436 h 12436"/>
                <a:gd name="connsiteX211" fmla="*/ 0 w 2096004"/>
                <a:gd name="connsiteY211" fmla="*/ 12436 h 12436"/>
                <a:gd name="connsiteX212" fmla="*/ 0 w 2096004"/>
                <a:gd name="connsiteY212" fmla="*/ 0 h 12436"/>
                <a:gd name="connsiteX213" fmla="*/ 12436 w 2096004"/>
                <a:gd name="connsiteY213" fmla="*/ 0 h 12436"/>
                <a:gd name="connsiteX214" fmla="*/ 12436 w 2096004"/>
                <a:gd name="connsiteY214" fmla="*/ 12436 h 12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2096004" h="12436">
                  <a:moveTo>
                    <a:pt x="2096004" y="12436"/>
                  </a:moveTo>
                  <a:lnTo>
                    <a:pt x="2083568" y="12436"/>
                  </a:lnTo>
                  <a:lnTo>
                    <a:pt x="2083568" y="0"/>
                  </a:lnTo>
                  <a:lnTo>
                    <a:pt x="2096004" y="0"/>
                  </a:lnTo>
                  <a:lnTo>
                    <a:pt x="2096004" y="12436"/>
                  </a:lnTo>
                  <a:close/>
                  <a:moveTo>
                    <a:pt x="2046396" y="12436"/>
                  </a:moveTo>
                  <a:lnTo>
                    <a:pt x="2033960" y="12436"/>
                  </a:lnTo>
                  <a:lnTo>
                    <a:pt x="2033960" y="0"/>
                  </a:lnTo>
                  <a:lnTo>
                    <a:pt x="2046396" y="0"/>
                  </a:lnTo>
                  <a:lnTo>
                    <a:pt x="2046396" y="12436"/>
                  </a:lnTo>
                  <a:close/>
                  <a:moveTo>
                    <a:pt x="1996787" y="12436"/>
                  </a:moveTo>
                  <a:lnTo>
                    <a:pt x="1984351" y="12436"/>
                  </a:lnTo>
                  <a:lnTo>
                    <a:pt x="1984351" y="0"/>
                  </a:lnTo>
                  <a:lnTo>
                    <a:pt x="1996787" y="0"/>
                  </a:lnTo>
                  <a:lnTo>
                    <a:pt x="1996787" y="12436"/>
                  </a:lnTo>
                  <a:close/>
                  <a:moveTo>
                    <a:pt x="1947179" y="12436"/>
                  </a:moveTo>
                  <a:lnTo>
                    <a:pt x="1934742" y="12436"/>
                  </a:lnTo>
                  <a:lnTo>
                    <a:pt x="1934742" y="0"/>
                  </a:lnTo>
                  <a:lnTo>
                    <a:pt x="1947179" y="0"/>
                  </a:lnTo>
                  <a:lnTo>
                    <a:pt x="1947179" y="12436"/>
                  </a:lnTo>
                  <a:close/>
                  <a:moveTo>
                    <a:pt x="1897570" y="12436"/>
                  </a:moveTo>
                  <a:lnTo>
                    <a:pt x="1885133" y="12436"/>
                  </a:lnTo>
                  <a:lnTo>
                    <a:pt x="1885133" y="0"/>
                  </a:lnTo>
                  <a:lnTo>
                    <a:pt x="1897570" y="0"/>
                  </a:lnTo>
                  <a:lnTo>
                    <a:pt x="1897570" y="12436"/>
                  </a:lnTo>
                  <a:close/>
                  <a:moveTo>
                    <a:pt x="1847961" y="12436"/>
                  </a:moveTo>
                  <a:lnTo>
                    <a:pt x="1835524" y="12436"/>
                  </a:lnTo>
                  <a:lnTo>
                    <a:pt x="1835524" y="0"/>
                  </a:lnTo>
                  <a:lnTo>
                    <a:pt x="1847961" y="0"/>
                  </a:lnTo>
                  <a:lnTo>
                    <a:pt x="1847961" y="12436"/>
                  </a:lnTo>
                  <a:close/>
                  <a:moveTo>
                    <a:pt x="1798352" y="12436"/>
                  </a:moveTo>
                  <a:lnTo>
                    <a:pt x="1785915" y="12436"/>
                  </a:lnTo>
                  <a:lnTo>
                    <a:pt x="1785915" y="0"/>
                  </a:lnTo>
                  <a:lnTo>
                    <a:pt x="1798352" y="0"/>
                  </a:lnTo>
                  <a:lnTo>
                    <a:pt x="1798352" y="12436"/>
                  </a:lnTo>
                  <a:close/>
                  <a:moveTo>
                    <a:pt x="1748743" y="12436"/>
                  </a:moveTo>
                  <a:lnTo>
                    <a:pt x="1736307" y="12436"/>
                  </a:lnTo>
                  <a:lnTo>
                    <a:pt x="1736307" y="0"/>
                  </a:lnTo>
                  <a:lnTo>
                    <a:pt x="1748743" y="0"/>
                  </a:lnTo>
                  <a:lnTo>
                    <a:pt x="1748743" y="12436"/>
                  </a:lnTo>
                  <a:close/>
                  <a:moveTo>
                    <a:pt x="1699135" y="12436"/>
                  </a:moveTo>
                  <a:lnTo>
                    <a:pt x="1686698" y="12436"/>
                  </a:lnTo>
                  <a:lnTo>
                    <a:pt x="1686698" y="0"/>
                  </a:lnTo>
                  <a:lnTo>
                    <a:pt x="1699135" y="0"/>
                  </a:lnTo>
                  <a:lnTo>
                    <a:pt x="1699135" y="12436"/>
                  </a:lnTo>
                  <a:close/>
                  <a:moveTo>
                    <a:pt x="1649526" y="12436"/>
                  </a:moveTo>
                  <a:lnTo>
                    <a:pt x="1637090" y="12436"/>
                  </a:lnTo>
                  <a:lnTo>
                    <a:pt x="1637090" y="0"/>
                  </a:lnTo>
                  <a:lnTo>
                    <a:pt x="1649526" y="0"/>
                  </a:lnTo>
                  <a:lnTo>
                    <a:pt x="1649526" y="12436"/>
                  </a:lnTo>
                  <a:close/>
                  <a:moveTo>
                    <a:pt x="1599917" y="12436"/>
                  </a:moveTo>
                  <a:lnTo>
                    <a:pt x="1587481" y="12436"/>
                  </a:lnTo>
                  <a:lnTo>
                    <a:pt x="1587481" y="0"/>
                  </a:lnTo>
                  <a:lnTo>
                    <a:pt x="1599917" y="0"/>
                  </a:lnTo>
                  <a:lnTo>
                    <a:pt x="1599917" y="12436"/>
                  </a:lnTo>
                  <a:close/>
                  <a:moveTo>
                    <a:pt x="1550308" y="12436"/>
                  </a:moveTo>
                  <a:lnTo>
                    <a:pt x="1537872" y="12436"/>
                  </a:lnTo>
                  <a:lnTo>
                    <a:pt x="1537872" y="0"/>
                  </a:lnTo>
                  <a:lnTo>
                    <a:pt x="1550308" y="0"/>
                  </a:lnTo>
                  <a:lnTo>
                    <a:pt x="1550308" y="12436"/>
                  </a:lnTo>
                  <a:close/>
                  <a:moveTo>
                    <a:pt x="1500699" y="12436"/>
                  </a:moveTo>
                  <a:lnTo>
                    <a:pt x="1488263" y="12436"/>
                  </a:lnTo>
                  <a:lnTo>
                    <a:pt x="1488263" y="0"/>
                  </a:lnTo>
                  <a:lnTo>
                    <a:pt x="1500699" y="0"/>
                  </a:lnTo>
                  <a:lnTo>
                    <a:pt x="1500699" y="12436"/>
                  </a:lnTo>
                  <a:close/>
                  <a:moveTo>
                    <a:pt x="1451091" y="12436"/>
                  </a:moveTo>
                  <a:lnTo>
                    <a:pt x="1438654" y="12436"/>
                  </a:lnTo>
                  <a:lnTo>
                    <a:pt x="1438654" y="0"/>
                  </a:lnTo>
                  <a:lnTo>
                    <a:pt x="1451091" y="0"/>
                  </a:lnTo>
                  <a:lnTo>
                    <a:pt x="1451091" y="12436"/>
                  </a:lnTo>
                  <a:close/>
                  <a:moveTo>
                    <a:pt x="1401482" y="12436"/>
                  </a:moveTo>
                  <a:lnTo>
                    <a:pt x="1389046" y="12436"/>
                  </a:lnTo>
                  <a:lnTo>
                    <a:pt x="1389046" y="0"/>
                  </a:lnTo>
                  <a:lnTo>
                    <a:pt x="1401482" y="0"/>
                  </a:lnTo>
                  <a:lnTo>
                    <a:pt x="1401482" y="12436"/>
                  </a:lnTo>
                  <a:close/>
                  <a:moveTo>
                    <a:pt x="1351873" y="12436"/>
                  </a:moveTo>
                  <a:lnTo>
                    <a:pt x="1339437" y="12436"/>
                  </a:lnTo>
                  <a:lnTo>
                    <a:pt x="1339437" y="0"/>
                  </a:lnTo>
                  <a:lnTo>
                    <a:pt x="1351873" y="0"/>
                  </a:lnTo>
                  <a:lnTo>
                    <a:pt x="1351873" y="12436"/>
                  </a:lnTo>
                  <a:close/>
                  <a:moveTo>
                    <a:pt x="1302264" y="12436"/>
                  </a:moveTo>
                  <a:lnTo>
                    <a:pt x="1289828" y="12436"/>
                  </a:lnTo>
                  <a:lnTo>
                    <a:pt x="1289828" y="0"/>
                  </a:lnTo>
                  <a:lnTo>
                    <a:pt x="1302264" y="0"/>
                  </a:lnTo>
                  <a:lnTo>
                    <a:pt x="1302264" y="12436"/>
                  </a:lnTo>
                  <a:close/>
                  <a:moveTo>
                    <a:pt x="1252656" y="12436"/>
                  </a:moveTo>
                  <a:lnTo>
                    <a:pt x="1240219" y="12436"/>
                  </a:lnTo>
                  <a:lnTo>
                    <a:pt x="1240219" y="0"/>
                  </a:lnTo>
                  <a:lnTo>
                    <a:pt x="1252656" y="0"/>
                  </a:lnTo>
                  <a:lnTo>
                    <a:pt x="1252656" y="12436"/>
                  </a:lnTo>
                  <a:close/>
                  <a:moveTo>
                    <a:pt x="1203047" y="12436"/>
                  </a:moveTo>
                  <a:lnTo>
                    <a:pt x="1190611" y="12436"/>
                  </a:lnTo>
                  <a:lnTo>
                    <a:pt x="1190611" y="0"/>
                  </a:lnTo>
                  <a:lnTo>
                    <a:pt x="1203047" y="0"/>
                  </a:lnTo>
                  <a:lnTo>
                    <a:pt x="1203047" y="12436"/>
                  </a:lnTo>
                  <a:close/>
                  <a:moveTo>
                    <a:pt x="1153438" y="12436"/>
                  </a:moveTo>
                  <a:lnTo>
                    <a:pt x="1141002" y="12436"/>
                  </a:lnTo>
                  <a:lnTo>
                    <a:pt x="1141002" y="0"/>
                  </a:lnTo>
                  <a:lnTo>
                    <a:pt x="1153438" y="0"/>
                  </a:lnTo>
                  <a:lnTo>
                    <a:pt x="1153438" y="12436"/>
                  </a:lnTo>
                  <a:close/>
                  <a:moveTo>
                    <a:pt x="1103829" y="12436"/>
                  </a:moveTo>
                  <a:lnTo>
                    <a:pt x="1091393" y="12436"/>
                  </a:lnTo>
                  <a:lnTo>
                    <a:pt x="1091393" y="0"/>
                  </a:lnTo>
                  <a:lnTo>
                    <a:pt x="1103829" y="0"/>
                  </a:lnTo>
                  <a:lnTo>
                    <a:pt x="1103829" y="12436"/>
                  </a:lnTo>
                  <a:close/>
                  <a:moveTo>
                    <a:pt x="1054221" y="12436"/>
                  </a:moveTo>
                  <a:lnTo>
                    <a:pt x="1041784" y="12436"/>
                  </a:lnTo>
                  <a:lnTo>
                    <a:pt x="1041784" y="0"/>
                  </a:lnTo>
                  <a:lnTo>
                    <a:pt x="1054221" y="0"/>
                  </a:lnTo>
                  <a:lnTo>
                    <a:pt x="1054221" y="12436"/>
                  </a:lnTo>
                  <a:close/>
                  <a:moveTo>
                    <a:pt x="1004612" y="12436"/>
                  </a:moveTo>
                  <a:lnTo>
                    <a:pt x="992175" y="12436"/>
                  </a:lnTo>
                  <a:lnTo>
                    <a:pt x="992175" y="0"/>
                  </a:lnTo>
                  <a:lnTo>
                    <a:pt x="1004612" y="0"/>
                  </a:lnTo>
                  <a:lnTo>
                    <a:pt x="1004612" y="12436"/>
                  </a:lnTo>
                  <a:close/>
                  <a:moveTo>
                    <a:pt x="955003" y="12436"/>
                  </a:moveTo>
                  <a:lnTo>
                    <a:pt x="942567" y="12436"/>
                  </a:lnTo>
                  <a:lnTo>
                    <a:pt x="942567" y="0"/>
                  </a:lnTo>
                  <a:lnTo>
                    <a:pt x="955003" y="0"/>
                  </a:lnTo>
                  <a:lnTo>
                    <a:pt x="955003" y="12436"/>
                  </a:lnTo>
                  <a:close/>
                  <a:moveTo>
                    <a:pt x="905394" y="12436"/>
                  </a:moveTo>
                  <a:lnTo>
                    <a:pt x="892958" y="12436"/>
                  </a:lnTo>
                  <a:lnTo>
                    <a:pt x="892958" y="0"/>
                  </a:lnTo>
                  <a:lnTo>
                    <a:pt x="905394" y="0"/>
                  </a:lnTo>
                  <a:lnTo>
                    <a:pt x="905394" y="12436"/>
                  </a:lnTo>
                  <a:close/>
                  <a:moveTo>
                    <a:pt x="855786" y="12436"/>
                  </a:moveTo>
                  <a:lnTo>
                    <a:pt x="843349" y="12436"/>
                  </a:lnTo>
                  <a:lnTo>
                    <a:pt x="843349" y="0"/>
                  </a:lnTo>
                  <a:lnTo>
                    <a:pt x="855786" y="0"/>
                  </a:lnTo>
                  <a:lnTo>
                    <a:pt x="855786" y="12436"/>
                  </a:lnTo>
                  <a:close/>
                  <a:moveTo>
                    <a:pt x="806177" y="12436"/>
                  </a:moveTo>
                  <a:lnTo>
                    <a:pt x="793740" y="12436"/>
                  </a:lnTo>
                  <a:lnTo>
                    <a:pt x="793740" y="0"/>
                  </a:lnTo>
                  <a:lnTo>
                    <a:pt x="806177" y="0"/>
                  </a:lnTo>
                  <a:lnTo>
                    <a:pt x="806177" y="12436"/>
                  </a:lnTo>
                  <a:close/>
                  <a:moveTo>
                    <a:pt x="756568" y="12436"/>
                  </a:moveTo>
                  <a:lnTo>
                    <a:pt x="744132" y="12436"/>
                  </a:lnTo>
                  <a:lnTo>
                    <a:pt x="744132" y="0"/>
                  </a:lnTo>
                  <a:lnTo>
                    <a:pt x="756568" y="0"/>
                  </a:lnTo>
                  <a:lnTo>
                    <a:pt x="756568" y="12436"/>
                  </a:lnTo>
                  <a:close/>
                  <a:moveTo>
                    <a:pt x="706959" y="12436"/>
                  </a:moveTo>
                  <a:lnTo>
                    <a:pt x="694523" y="12436"/>
                  </a:lnTo>
                  <a:lnTo>
                    <a:pt x="694523" y="0"/>
                  </a:lnTo>
                  <a:lnTo>
                    <a:pt x="706959" y="0"/>
                  </a:lnTo>
                  <a:lnTo>
                    <a:pt x="706959" y="12436"/>
                  </a:lnTo>
                  <a:close/>
                  <a:moveTo>
                    <a:pt x="657350" y="12436"/>
                  </a:moveTo>
                  <a:lnTo>
                    <a:pt x="644914" y="12436"/>
                  </a:lnTo>
                  <a:lnTo>
                    <a:pt x="644914" y="0"/>
                  </a:lnTo>
                  <a:lnTo>
                    <a:pt x="657350" y="0"/>
                  </a:lnTo>
                  <a:lnTo>
                    <a:pt x="657350" y="12436"/>
                  </a:lnTo>
                  <a:close/>
                  <a:moveTo>
                    <a:pt x="607742" y="12436"/>
                  </a:moveTo>
                  <a:lnTo>
                    <a:pt x="595305" y="12436"/>
                  </a:lnTo>
                  <a:lnTo>
                    <a:pt x="595305" y="0"/>
                  </a:lnTo>
                  <a:lnTo>
                    <a:pt x="607742" y="0"/>
                  </a:lnTo>
                  <a:lnTo>
                    <a:pt x="607742" y="12436"/>
                  </a:lnTo>
                  <a:close/>
                  <a:moveTo>
                    <a:pt x="558133" y="12436"/>
                  </a:moveTo>
                  <a:lnTo>
                    <a:pt x="545697" y="12436"/>
                  </a:lnTo>
                  <a:lnTo>
                    <a:pt x="545697" y="0"/>
                  </a:lnTo>
                  <a:lnTo>
                    <a:pt x="558133" y="0"/>
                  </a:lnTo>
                  <a:lnTo>
                    <a:pt x="558133" y="12436"/>
                  </a:lnTo>
                  <a:close/>
                  <a:moveTo>
                    <a:pt x="508524" y="12436"/>
                  </a:moveTo>
                  <a:lnTo>
                    <a:pt x="496088" y="12436"/>
                  </a:lnTo>
                  <a:lnTo>
                    <a:pt x="496088" y="0"/>
                  </a:lnTo>
                  <a:lnTo>
                    <a:pt x="508524" y="0"/>
                  </a:lnTo>
                  <a:lnTo>
                    <a:pt x="508524" y="12436"/>
                  </a:lnTo>
                  <a:close/>
                  <a:moveTo>
                    <a:pt x="458915" y="12436"/>
                  </a:moveTo>
                  <a:lnTo>
                    <a:pt x="446479" y="12436"/>
                  </a:lnTo>
                  <a:lnTo>
                    <a:pt x="446479" y="0"/>
                  </a:lnTo>
                  <a:lnTo>
                    <a:pt x="458915" y="0"/>
                  </a:lnTo>
                  <a:lnTo>
                    <a:pt x="458915" y="12436"/>
                  </a:lnTo>
                  <a:close/>
                  <a:moveTo>
                    <a:pt x="409307" y="12436"/>
                  </a:moveTo>
                  <a:lnTo>
                    <a:pt x="396870" y="12436"/>
                  </a:lnTo>
                  <a:lnTo>
                    <a:pt x="396870" y="0"/>
                  </a:lnTo>
                  <a:lnTo>
                    <a:pt x="409307" y="0"/>
                  </a:lnTo>
                  <a:lnTo>
                    <a:pt x="409307" y="12436"/>
                  </a:lnTo>
                  <a:close/>
                  <a:moveTo>
                    <a:pt x="359698" y="12436"/>
                  </a:moveTo>
                  <a:lnTo>
                    <a:pt x="347261" y="12436"/>
                  </a:lnTo>
                  <a:lnTo>
                    <a:pt x="347261" y="0"/>
                  </a:lnTo>
                  <a:lnTo>
                    <a:pt x="359698" y="0"/>
                  </a:lnTo>
                  <a:lnTo>
                    <a:pt x="359698" y="12436"/>
                  </a:lnTo>
                  <a:close/>
                  <a:moveTo>
                    <a:pt x="310089" y="12436"/>
                  </a:moveTo>
                  <a:lnTo>
                    <a:pt x="297653" y="12436"/>
                  </a:lnTo>
                  <a:lnTo>
                    <a:pt x="297653" y="0"/>
                  </a:lnTo>
                  <a:lnTo>
                    <a:pt x="310089" y="0"/>
                  </a:lnTo>
                  <a:lnTo>
                    <a:pt x="310089" y="12436"/>
                  </a:lnTo>
                  <a:close/>
                  <a:moveTo>
                    <a:pt x="260480" y="12436"/>
                  </a:moveTo>
                  <a:lnTo>
                    <a:pt x="248044" y="12436"/>
                  </a:lnTo>
                  <a:lnTo>
                    <a:pt x="248044" y="0"/>
                  </a:lnTo>
                  <a:lnTo>
                    <a:pt x="260480" y="0"/>
                  </a:lnTo>
                  <a:lnTo>
                    <a:pt x="260480" y="12436"/>
                  </a:lnTo>
                  <a:close/>
                  <a:moveTo>
                    <a:pt x="210872" y="12436"/>
                  </a:moveTo>
                  <a:lnTo>
                    <a:pt x="198435" y="12436"/>
                  </a:lnTo>
                  <a:lnTo>
                    <a:pt x="198435" y="0"/>
                  </a:lnTo>
                  <a:lnTo>
                    <a:pt x="210872" y="0"/>
                  </a:lnTo>
                  <a:lnTo>
                    <a:pt x="210872" y="12436"/>
                  </a:lnTo>
                  <a:close/>
                  <a:moveTo>
                    <a:pt x="161263" y="12436"/>
                  </a:moveTo>
                  <a:lnTo>
                    <a:pt x="148826" y="12436"/>
                  </a:lnTo>
                  <a:lnTo>
                    <a:pt x="148826" y="0"/>
                  </a:lnTo>
                  <a:lnTo>
                    <a:pt x="161263" y="0"/>
                  </a:lnTo>
                  <a:lnTo>
                    <a:pt x="161263" y="12436"/>
                  </a:lnTo>
                  <a:close/>
                  <a:moveTo>
                    <a:pt x="111654" y="12436"/>
                  </a:moveTo>
                  <a:lnTo>
                    <a:pt x="99218" y="12436"/>
                  </a:lnTo>
                  <a:lnTo>
                    <a:pt x="99218" y="0"/>
                  </a:lnTo>
                  <a:lnTo>
                    <a:pt x="111654" y="0"/>
                  </a:lnTo>
                  <a:lnTo>
                    <a:pt x="111654" y="12436"/>
                  </a:lnTo>
                  <a:close/>
                  <a:moveTo>
                    <a:pt x="62045" y="12436"/>
                  </a:moveTo>
                  <a:lnTo>
                    <a:pt x="49609" y="12436"/>
                  </a:lnTo>
                  <a:lnTo>
                    <a:pt x="49609" y="0"/>
                  </a:lnTo>
                  <a:lnTo>
                    <a:pt x="62045" y="0"/>
                  </a:lnTo>
                  <a:lnTo>
                    <a:pt x="62045" y="12436"/>
                  </a:lnTo>
                  <a:close/>
                  <a:moveTo>
                    <a:pt x="12436" y="12436"/>
                  </a:moveTo>
                  <a:lnTo>
                    <a:pt x="0" y="12436"/>
                  </a:lnTo>
                  <a:lnTo>
                    <a:pt x="0" y="0"/>
                  </a:lnTo>
                  <a:lnTo>
                    <a:pt x="12436" y="0"/>
                  </a:lnTo>
                  <a:lnTo>
                    <a:pt x="12436" y="12436"/>
                  </a:lnTo>
                  <a:close/>
                </a:path>
              </a:pathLst>
            </a:custGeom>
            <a:solidFill>
              <a:srgbClr val="231F20"/>
            </a:solidFill>
            <a:ln w="0" cap="flat">
              <a:noFill/>
              <a:prstDash val="solid"/>
              <a:miter/>
            </a:ln>
          </p:spPr>
          <p:txBody>
            <a:bodyPr rtlCol="0" anchor="ctr"/>
            <a:lstStyle/>
            <a:p>
              <a:endParaRPr lang="en-IN"/>
            </a:p>
          </p:txBody>
        </p:sp>
      </p:grpSp>
      <p:grpSp>
        <p:nvGrpSpPr>
          <p:cNvPr id="55" name="Graphic 4">
            <a:extLst>
              <a:ext uri="{FF2B5EF4-FFF2-40B4-BE49-F238E27FC236}">
                <a16:creationId xmlns:a16="http://schemas.microsoft.com/office/drawing/2014/main" id="{2274A658-5F81-75A3-2096-B0465F8A8A59}"/>
              </a:ext>
            </a:extLst>
          </p:cNvPr>
          <p:cNvGrpSpPr/>
          <p:nvPr/>
        </p:nvGrpSpPr>
        <p:grpSpPr>
          <a:xfrm>
            <a:off x="7918951" y="4011732"/>
            <a:ext cx="822712" cy="86644"/>
            <a:chOff x="7918951" y="4011732"/>
            <a:chExt cx="822712" cy="86644"/>
          </a:xfrm>
          <a:solidFill>
            <a:srgbClr val="231F20"/>
          </a:solidFill>
        </p:grpSpPr>
        <p:sp>
          <p:nvSpPr>
            <p:cNvPr id="56" name="Freeform: Shape 188">
              <a:extLst>
                <a:ext uri="{FF2B5EF4-FFF2-40B4-BE49-F238E27FC236}">
                  <a16:creationId xmlns:a16="http://schemas.microsoft.com/office/drawing/2014/main" id="{135D0938-92A1-66C1-6E40-60761D44004F}"/>
                </a:ext>
              </a:extLst>
            </p:cNvPr>
            <p:cNvSpPr/>
            <p:nvPr/>
          </p:nvSpPr>
          <p:spPr>
            <a:xfrm>
              <a:off x="7918951" y="4011732"/>
              <a:ext cx="86644" cy="86644"/>
            </a:xfrm>
            <a:custGeom>
              <a:avLst/>
              <a:gdLst>
                <a:gd name="connsiteX0" fmla="*/ 86644 w 86644"/>
                <a:gd name="connsiteY0" fmla="*/ 43322 h 86644"/>
                <a:gd name="connsiteX1" fmla="*/ 43322 w 86644"/>
                <a:gd name="connsiteY1" fmla="*/ 86644 h 86644"/>
                <a:gd name="connsiteX2" fmla="*/ 0 w 86644"/>
                <a:gd name="connsiteY2" fmla="*/ 43322 h 86644"/>
                <a:gd name="connsiteX3" fmla="*/ 43322 w 86644"/>
                <a:gd name="connsiteY3" fmla="*/ 0 h 86644"/>
                <a:gd name="connsiteX4" fmla="*/ 86644 w 86644"/>
                <a:gd name="connsiteY4" fmla="*/ 43322 h 866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644" h="86644">
                  <a:moveTo>
                    <a:pt x="86644" y="43322"/>
                  </a:moveTo>
                  <a:cubicBezTo>
                    <a:pt x="86644" y="67238"/>
                    <a:pt x="67238" y="86644"/>
                    <a:pt x="43322" y="86644"/>
                  </a:cubicBezTo>
                  <a:cubicBezTo>
                    <a:pt x="19406" y="86644"/>
                    <a:pt x="0" y="67238"/>
                    <a:pt x="0" y="43322"/>
                  </a:cubicBezTo>
                  <a:cubicBezTo>
                    <a:pt x="0" y="19406"/>
                    <a:pt x="19406" y="0"/>
                    <a:pt x="43322" y="0"/>
                  </a:cubicBezTo>
                  <a:cubicBezTo>
                    <a:pt x="67238" y="0"/>
                    <a:pt x="86644" y="19406"/>
                    <a:pt x="86644" y="43322"/>
                  </a:cubicBezTo>
                  <a:close/>
                </a:path>
              </a:pathLst>
            </a:custGeom>
            <a:solidFill>
              <a:srgbClr val="231F20"/>
            </a:solidFill>
            <a:ln w="0" cap="flat">
              <a:noFill/>
              <a:prstDash val="solid"/>
              <a:miter/>
            </a:ln>
          </p:spPr>
          <p:txBody>
            <a:bodyPr rtlCol="0" anchor="ctr"/>
            <a:lstStyle/>
            <a:p>
              <a:endParaRPr lang="en-IN"/>
            </a:p>
          </p:txBody>
        </p:sp>
        <p:sp>
          <p:nvSpPr>
            <p:cNvPr id="57" name="Freeform: Shape 189">
              <a:extLst>
                <a:ext uri="{FF2B5EF4-FFF2-40B4-BE49-F238E27FC236}">
                  <a16:creationId xmlns:a16="http://schemas.microsoft.com/office/drawing/2014/main" id="{C61931C0-1B11-1CB0-17AE-D57FAE7854D1}"/>
                </a:ext>
              </a:extLst>
            </p:cNvPr>
            <p:cNvSpPr/>
            <p:nvPr/>
          </p:nvSpPr>
          <p:spPr>
            <a:xfrm>
              <a:off x="7985096" y="4048767"/>
              <a:ext cx="756568" cy="12436"/>
            </a:xfrm>
            <a:custGeom>
              <a:avLst/>
              <a:gdLst>
                <a:gd name="connsiteX0" fmla="*/ 756568 w 756568"/>
                <a:gd name="connsiteY0" fmla="*/ 12436 h 12436"/>
                <a:gd name="connsiteX1" fmla="*/ 744131 w 756568"/>
                <a:gd name="connsiteY1" fmla="*/ 12436 h 12436"/>
                <a:gd name="connsiteX2" fmla="*/ 744131 w 756568"/>
                <a:gd name="connsiteY2" fmla="*/ 0 h 12436"/>
                <a:gd name="connsiteX3" fmla="*/ 756568 w 756568"/>
                <a:gd name="connsiteY3" fmla="*/ 0 h 12436"/>
                <a:gd name="connsiteX4" fmla="*/ 756568 w 756568"/>
                <a:gd name="connsiteY4" fmla="*/ 12436 h 12436"/>
                <a:gd name="connsiteX5" fmla="*/ 706959 w 756568"/>
                <a:gd name="connsiteY5" fmla="*/ 12436 h 12436"/>
                <a:gd name="connsiteX6" fmla="*/ 694522 w 756568"/>
                <a:gd name="connsiteY6" fmla="*/ 12436 h 12436"/>
                <a:gd name="connsiteX7" fmla="*/ 694522 w 756568"/>
                <a:gd name="connsiteY7" fmla="*/ 0 h 12436"/>
                <a:gd name="connsiteX8" fmla="*/ 706959 w 756568"/>
                <a:gd name="connsiteY8" fmla="*/ 0 h 12436"/>
                <a:gd name="connsiteX9" fmla="*/ 706959 w 756568"/>
                <a:gd name="connsiteY9" fmla="*/ 12436 h 12436"/>
                <a:gd name="connsiteX10" fmla="*/ 657350 w 756568"/>
                <a:gd name="connsiteY10" fmla="*/ 12436 h 12436"/>
                <a:gd name="connsiteX11" fmla="*/ 644914 w 756568"/>
                <a:gd name="connsiteY11" fmla="*/ 12436 h 12436"/>
                <a:gd name="connsiteX12" fmla="*/ 644914 w 756568"/>
                <a:gd name="connsiteY12" fmla="*/ 0 h 12436"/>
                <a:gd name="connsiteX13" fmla="*/ 657350 w 756568"/>
                <a:gd name="connsiteY13" fmla="*/ 0 h 12436"/>
                <a:gd name="connsiteX14" fmla="*/ 657350 w 756568"/>
                <a:gd name="connsiteY14" fmla="*/ 12436 h 12436"/>
                <a:gd name="connsiteX15" fmla="*/ 607742 w 756568"/>
                <a:gd name="connsiteY15" fmla="*/ 12436 h 12436"/>
                <a:gd name="connsiteX16" fmla="*/ 595305 w 756568"/>
                <a:gd name="connsiteY16" fmla="*/ 12436 h 12436"/>
                <a:gd name="connsiteX17" fmla="*/ 595305 w 756568"/>
                <a:gd name="connsiteY17" fmla="*/ 0 h 12436"/>
                <a:gd name="connsiteX18" fmla="*/ 607742 w 756568"/>
                <a:gd name="connsiteY18" fmla="*/ 0 h 12436"/>
                <a:gd name="connsiteX19" fmla="*/ 607742 w 756568"/>
                <a:gd name="connsiteY19" fmla="*/ 12436 h 12436"/>
                <a:gd name="connsiteX20" fmla="*/ 558133 w 756568"/>
                <a:gd name="connsiteY20" fmla="*/ 12436 h 12436"/>
                <a:gd name="connsiteX21" fmla="*/ 545696 w 756568"/>
                <a:gd name="connsiteY21" fmla="*/ 12436 h 12436"/>
                <a:gd name="connsiteX22" fmla="*/ 545696 w 756568"/>
                <a:gd name="connsiteY22" fmla="*/ 0 h 12436"/>
                <a:gd name="connsiteX23" fmla="*/ 558133 w 756568"/>
                <a:gd name="connsiteY23" fmla="*/ 0 h 12436"/>
                <a:gd name="connsiteX24" fmla="*/ 558133 w 756568"/>
                <a:gd name="connsiteY24" fmla="*/ 12436 h 12436"/>
                <a:gd name="connsiteX25" fmla="*/ 508524 w 756568"/>
                <a:gd name="connsiteY25" fmla="*/ 12436 h 12436"/>
                <a:gd name="connsiteX26" fmla="*/ 496088 w 756568"/>
                <a:gd name="connsiteY26" fmla="*/ 12436 h 12436"/>
                <a:gd name="connsiteX27" fmla="*/ 496088 w 756568"/>
                <a:gd name="connsiteY27" fmla="*/ 0 h 12436"/>
                <a:gd name="connsiteX28" fmla="*/ 508524 w 756568"/>
                <a:gd name="connsiteY28" fmla="*/ 0 h 12436"/>
                <a:gd name="connsiteX29" fmla="*/ 508524 w 756568"/>
                <a:gd name="connsiteY29" fmla="*/ 12436 h 12436"/>
                <a:gd name="connsiteX30" fmla="*/ 458915 w 756568"/>
                <a:gd name="connsiteY30" fmla="*/ 12436 h 12436"/>
                <a:gd name="connsiteX31" fmla="*/ 446479 w 756568"/>
                <a:gd name="connsiteY31" fmla="*/ 12436 h 12436"/>
                <a:gd name="connsiteX32" fmla="*/ 446479 w 756568"/>
                <a:gd name="connsiteY32" fmla="*/ 0 h 12436"/>
                <a:gd name="connsiteX33" fmla="*/ 458915 w 756568"/>
                <a:gd name="connsiteY33" fmla="*/ 0 h 12436"/>
                <a:gd name="connsiteX34" fmla="*/ 458915 w 756568"/>
                <a:gd name="connsiteY34" fmla="*/ 12436 h 12436"/>
                <a:gd name="connsiteX35" fmla="*/ 409306 w 756568"/>
                <a:gd name="connsiteY35" fmla="*/ 12436 h 12436"/>
                <a:gd name="connsiteX36" fmla="*/ 396870 w 756568"/>
                <a:gd name="connsiteY36" fmla="*/ 12436 h 12436"/>
                <a:gd name="connsiteX37" fmla="*/ 396870 w 756568"/>
                <a:gd name="connsiteY37" fmla="*/ 0 h 12436"/>
                <a:gd name="connsiteX38" fmla="*/ 409306 w 756568"/>
                <a:gd name="connsiteY38" fmla="*/ 0 h 12436"/>
                <a:gd name="connsiteX39" fmla="*/ 409306 w 756568"/>
                <a:gd name="connsiteY39" fmla="*/ 12436 h 12436"/>
                <a:gd name="connsiteX40" fmla="*/ 359697 w 756568"/>
                <a:gd name="connsiteY40" fmla="*/ 12436 h 12436"/>
                <a:gd name="connsiteX41" fmla="*/ 347261 w 756568"/>
                <a:gd name="connsiteY41" fmla="*/ 12436 h 12436"/>
                <a:gd name="connsiteX42" fmla="*/ 347261 w 756568"/>
                <a:gd name="connsiteY42" fmla="*/ 0 h 12436"/>
                <a:gd name="connsiteX43" fmla="*/ 359697 w 756568"/>
                <a:gd name="connsiteY43" fmla="*/ 0 h 12436"/>
                <a:gd name="connsiteX44" fmla="*/ 359697 w 756568"/>
                <a:gd name="connsiteY44" fmla="*/ 12436 h 12436"/>
                <a:gd name="connsiteX45" fmla="*/ 310089 w 756568"/>
                <a:gd name="connsiteY45" fmla="*/ 12436 h 12436"/>
                <a:gd name="connsiteX46" fmla="*/ 297653 w 756568"/>
                <a:gd name="connsiteY46" fmla="*/ 12436 h 12436"/>
                <a:gd name="connsiteX47" fmla="*/ 297653 w 756568"/>
                <a:gd name="connsiteY47" fmla="*/ 0 h 12436"/>
                <a:gd name="connsiteX48" fmla="*/ 310089 w 756568"/>
                <a:gd name="connsiteY48" fmla="*/ 0 h 12436"/>
                <a:gd name="connsiteX49" fmla="*/ 310089 w 756568"/>
                <a:gd name="connsiteY49" fmla="*/ 12436 h 12436"/>
                <a:gd name="connsiteX50" fmla="*/ 260480 w 756568"/>
                <a:gd name="connsiteY50" fmla="*/ 12436 h 12436"/>
                <a:gd name="connsiteX51" fmla="*/ 248044 w 756568"/>
                <a:gd name="connsiteY51" fmla="*/ 12436 h 12436"/>
                <a:gd name="connsiteX52" fmla="*/ 248044 w 756568"/>
                <a:gd name="connsiteY52" fmla="*/ 0 h 12436"/>
                <a:gd name="connsiteX53" fmla="*/ 260480 w 756568"/>
                <a:gd name="connsiteY53" fmla="*/ 0 h 12436"/>
                <a:gd name="connsiteX54" fmla="*/ 260480 w 756568"/>
                <a:gd name="connsiteY54" fmla="*/ 12436 h 12436"/>
                <a:gd name="connsiteX55" fmla="*/ 210871 w 756568"/>
                <a:gd name="connsiteY55" fmla="*/ 12436 h 12436"/>
                <a:gd name="connsiteX56" fmla="*/ 198435 w 756568"/>
                <a:gd name="connsiteY56" fmla="*/ 12436 h 12436"/>
                <a:gd name="connsiteX57" fmla="*/ 198435 w 756568"/>
                <a:gd name="connsiteY57" fmla="*/ 0 h 12436"/>
                <a:gd name="connsiteX58" fmla="*/ 210871 w 756568"/>
                <a:gd name="connsiteY58" fmla="*/ 0 h 12436"/>
                <a:gd name="connsiteX59" fmla="*/ 210871 w 756568"/>
                <a:gd name="connsiteY59" fmla="*/ 12436 h 12436"/>
                <a:gd name="connsiteX60" fmla="*/ 161263 w 756568"/>
                <a:gd name="connsiteY60" fmla="*/ 12436 h 12436"/>
                <a:gd name="connsiteX61" fmla="*/ 148826 w 756568"/>
                <a:gd name="connsiteY61" fmla="*/ 12436 h 12436"/>
                <a:gd name="connsiteX62" fmla="*/ 148826 w 756568"/>
                <a:gd name="connsiteY62" fmla="*/ 0 h 12436"/>
                <a:gd name="connsiteX63" fmla="*/ 161263 w 756568"/>
                <a:gd name="connsiteY63" fmla="*/ 0 h 12436"/>
                <a:gd name="connsiteX64" fmla="*/ 161263 w 756568"/>
                <a:gd name="connsiteY64" fmla="*/ 12436 h 12436"/>
                <a:gd name="connsiteX65" fmla="*/ 111654 w 756568"/>
                <a:gd name="connsiteY65" fmla="*/ 12436 h 12436"/>
                <a:gd name="connsiteX66" fmla="*/ 99217 w 756568"/>
                <a:gd name="connsiteY66" fmla="*/ 12436 h 12436"/>
                <a:gd name="connsiteX67" fmla="*/ 99217 w 756568"/>
                <a:gd name="connsiteY67" fmla="*/ 0 h 12436"/>
                <a:gd name="connsiteX68" fmla="*/ 111654 w 756568"/>
                <a:gd name="connsiteY68" fmla="*/ 0 h 12436"/>
                <a:gd name="connsiteX69" fmla="*/ 111654 w 756568"/>
                <a:gd name="connsiteY69" fmla="*/ 12436 h 12436"/>
                <a:gd name="connsiteX70" fmla="*/ 62045 w 756568"/>
                <a:gd name="connsiteY70" fmla="*/ 12436 h 12436"/>
                <a:gd name="connsiteX71" fmla="*/ 49608 w 756568"/>
                <a:gd name="connsiteY71" fmla="*/ 12436 h 12436"/>
                <a:gd name="connsiteX72" fmla="*/ 49608 w 756568"/>
                <a:gd name="connsiteY72" fmla="*/ 0 h 12436"/>
                <a:gd name="connsiteX73" fmla="*/ 62045 w 756568"/>
                <a:gd name="connsiteY73" fmla="*/ 0 h 12436"/>
                <a:gd name="connsiteX74" fmla="*/ 62045 w 756568"/>
                <a:gd name="connsiteY74" fmla="*/ 12436 h 12436"/>
                <a:gd name="connsiteX75" fmla="*/ 12436 w 756568"/>
                <a:gd name="connsiteY75" fmla="*/ 12436 h 12436"/>
                <a:gd name="connsiteX76" fmla="*/ 0 w 756568"/>
                <a:gd name="connsiteY76" fmla="*/ 12436 h 12436"/>
                <a:gd name="connsiteX77" fmla="*/ 0 w 756568"/>
                <a:gd name="connsiteY77" fmla="*/ 0 h 12436"/>
                <a:gd name="connsiteX78" fmla="*/ 12436 w 756568"/>
                <a:gd name="connsiteY78" fmla="*/ 0 h 12436"/>
                <a:gd name="connsiteX79" fmla="*/ 12436 w 756568"/>
                <a:gd name="connsiteY79" fmla="*/ 12436 h 12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756568" h="12436">
                  <a:moveTo>
                    <a:pt x="756568" y="12436"/>
                  </a:moveTo>
                  <a:lnTo>
                    <a:pt x="744131" y="12436"/>
                  </a:lnTo>
                  <a:lnTo>
                    <a:pt x="744131" y="0"/>
                  </a:lnTo>
                  <a:lnTo>
                    <a:pt x="756568" y="0"/>
                  </a:lnTo>
                  <a:lnTo>
                    <a:pt x="756568" y="12436"/>
                  </a:lnTo>
                  <a:close/>
                  <a:moveTo>
                    <a:pt x="706959" y="12436"/>
                  </a:moveTo>
                  <a:lnTo>
                    <a:pt x="694522" y="12436"/>
                  </a:lnTo>
                  <a:lnTo>
                    <a:pt x="694522" y="0"/>
                  </a:lnTo>
                  <a:lnTo>
                    <a:pt x="706959" y="0"/>
                  </a:lnTo>
                  <a:lnTo>
                    <a:pt x="706959" y="12436"/>
                  </a:lnTo>
                  <a:close/>
                  <a:moveTo>
                    <a:pt x="657350" y="12436"/>
                  </a:moveTo>
                  <a:lnTo>
                    <a:pt x="644914" y="12436"/>
                  </a:lnTo>
                  <a:lnTo>
                    <a:pt x="644914" y="0"/>
                  </a:lnTo>
                  <a:lnTo>
                    <a:pt x="657350" y="0"/>
                  </a:lnTo>
                  <a:lnTo>
                    <a:pt x="657350" y="12436"/>
                  </a:lnTo>
                  <a:close/>
                  <a:moveTo>
                    <a:pt x="607742" y="12436"/>
                  </a:moveTo>
                  <a:lnTo>
                    <a:pt x="595305" y="12436"/>
                  </a:lnTo>
                  <a:lnTo>
                    <a:pt x="595305" y="0"/>
                  </a:lnTo>
                  <a:lnTo>
                    <a:pt x="607742" y="0"/>
                  </a:lnTo>
                  <a:lnTo>
                    <a:pt x="607742" y="12436"/>
                  </a:lnTo>
                  <a:close/>
                  <a:moveTo>
                    <a:pt x="558133" y="12436"/>
                  </a:moveTo>
                  <a:lnTo>
                    <a:pt x="545696" y="12436"/>
                  </a:lnTo>
                  <a:lnTo>
                    <a:pt x="545696" y="0"/>
                  </a:lnTo>
                  <a:lnTo>
                    <a:pt x="558133" y="0"/>
                  </a:lnTo>
                  <a:lnTo>
                    <a:pt x="558133" y="12436"/>
                  </a:lnTo>
                  <a:close/>
                  <a:moveTo>
                    <a:pt x="508524" y="12436"/>
                  </a:moveTo>
                  <a:lnTo>
                    <a:pt x="496088" y="12436"/>
                  </a:lnTo>
                  <a:lnTo>
                    <a:pt x="496088" y="0"/>
                  </a:lnTo>
                  <a:lnTo>
                    <a:pt x="508524" y="0"/>
                  </a:lnTo>
                  <a:lnTo>
                    <a:pt x="508524" y="12436"/>
                  </a:lnTo>
                  <a:close/>
                  <a:moveTo>
                    <a:pt x="458915" y="12436"/>
                  </a:moveTo>
                  <a:lnTo>
                    <a:pt x="446479" y="12436"/>
                  </a:lnTo>
                  <a:lnTo>
                    <a:pt x="446479" y="0"/>
                  </a:lnTo>
                  <a:lnTo>
                    <a:pt x="458915" y="0"/>
                  </a:lnTo>
                  <a:lnTo>
                    <a:pt x="458915" y="12436"/>
                  </a:lnTo>
                  <a:close/>
                  <a:moveTo>
                    <a:pt x="409306" y="12436"/>
                  </a:moveTo>
                  <a:lnTo>
                    <a:pt x="396870" y="12436"/>
                  </a:lnTo>
                  <a:lnTo>
                    <a:pt x="396870" y="0"/>
                  </a:lnTo>
                  <a:lnTo>
                    <a:pt x="409306" y="0"/>
                  </a:lnTo>
                  <a:lnTo>
                    <a:pt x="409306" y="12436"/>
                  </a:lnTo>
                  <a:close/>
                  <a:moveTo>
                    <a:pt x="359697" y="12436"/>
                  </a:moveTo>
                  <a:lnTo>
                    <a:pt x="347261" y="12436"/>
                  </a:lnTo>
                  <a:lnTo>
                    <a:pt x="347261" y="0"/>
                  </a:lnTo>
                  <a:lnTo>
                    <a:pt x="359697" y="0"/>
                  </a:lnTo>
                  <a:lnTo>
                    <a:pt x="359697" y="12436"/>
                  </a:lnTo>
                  <a:close/>
                  <a:moveTo>
                    <a:pt x="310089" y="12436"/>
                  </a:moveTo>
                  <a:lnTo>
                    <a:pt x="297653" y="12436"/>
                  </a:lnTo>
                  <a:lnTo>
                    <a:pt x="297653" y="0"/>
                  </a:lnTo>
                  <a:lnTo>
                    <a:pt x="310089" y="0"/>
                  </a:lnTo>
                  <a:lnTo>
                    <a:pt x="310089" y="12436"/>
                  </a:lnTo>
                  <a:close/>
                  <a:moveTo>
                    <a:pt x="260480" y="12436"/>
                  </a:moveTo>
                  <a:lnTo>
                    <a:pt x="248044" y="12436"/>
                  </a:lnTo>
                  <a:lnTo>
                    <a:pt x="248044" y="0"/>
                  </a:lnTo>
                  <a:lnTo>
                    <a:pt x="260480" y="0"/>
                  </a:lnTo>
                  <a:lnTo>
                    <a:pt x="260480" y="12436"/>
                  </a:lnTo>
                  <a:close/>
                  <a:moveTo>
                    <a:pt x="210871" y="12436"/>
                  </a:moveTo>
                  <a:lnTo>
                    <a:pt x="198435" y="12436"/>
                  </a:lnTo>
                  <a:lnTo>
                    <a:pt x="198435" y="0"/>
                  </a:lnTo>
                  <a:lnTo>
                    <a:pt x="210871" y="0"/>
                  </a:lnTo>
                  <a:lnTo>
                    <a:pt x="210871" y="12436"/>
                  </a:lnTo>
                  <a:close/>
                  <a:moveTo>
                    <a:pt x="161263" y="12436"/>
                  </a:moveTo>
                  <a:lnTo>
                    <a:pt x="148826" y="12436"/>
                  </a:lnTo>
                  <a:lnTo>
                    <a:pt x="148826" y="0"/>
                  </a:lnTo>
                  <a:lnTo>
                    <a:pt x="161263" y="0"/>
                  </a:lnTo>
                  <a:lnTo>
                    <a:pt x="161263" y="12436"/>
                  </a:lnTo>
                  <a:close/>
                  <a:moveTo>
                    <a:pt x="111654" y="12436"/>
                  </a:moveTo>
                  <a:lnTo>
                    <a:pt x="99217" y="12436"/>
                  </a:lnTo>
                  <a:lnTo>
                    <a:pt x="99217" y="0"/>
                  </a:lnTo>
                  <a:lnTo>
                    <a:pt x="111654" y="0"/>
                  </a:lnTo>
                  <a:lnTo>
                    <a:pt x="111654" y="12436"/>
                  </a:lnTo>
                  <a:close/>
                  <a:moveTo>
                    <a:pt x="62045" y="12436"/>
                  </a:moveTo>
                  <a:lnTo>
                    <a:pt x="49608" y="12436"/>
                  </a:lnTo>
                  <a:lnTo>
                    <a:pt x="49608" y="0"/>
                  </a:lnTo>
                  <a:lnTo>
                    <a:pt x="62045" y="0"/>
                  </a:lnTo>
                  <a:lnTo>
                    <a:pt x="62045" y="12436"/>
                  </a:lnTo>
                  <a:close/>
                  <a:moveTo>
                    <a:pt x="12436" y="12436"/>
                  </a:moveTo>
                  <a:lnTo>
                    <a:pt x="0" y="12436"/>
                  </a:lnTo>
                  <a:lnTo>
                    <a:pt x="0" y="0"/>
                  </a:lnTo>
                  <a:lnTo>
                    <a:pt x="12436" y="0"/>
                  </a:lnTo>
                  <a:lnTo>
                    <a:pt x="12436" y="12436"/>
                  </a:lnTo>
                  <a:close/>
                </a:path>
              </a:pathLst>
            </a:custGeom>
            <a:solidFill>
              <a:srgbClr val="231F20"/>
            </a:solidFill>
            <a:ln w="0" cap="flat">
              <a:noFill/>
              <a:prstDash val="solid"/>
              <a:miter/>
            </a:ln>
          </p:spPr>
          <p:txBody>
            <a:bodyPr rtlCol="0" anchor="ctr"/>
            <a:lstStyle/>
            <a:p>
              <a:endParaRPr lang="en-IN"/>
            </a:p>
          </p:txBody>
        </p:sp>
      </p:grpSp>
      <p:grpSp>
        <p:nvGrpSpPr>
          <p:cNvPr id="58" name="Graphic 4">
            <a:extLst>
              <a:ext uri="{FF2B5EF4-FFF2-40B4-BE49-F238E27FC236}">
                <a16:creationId xmlns:a16="http://schemas.microsoft.com/office/drawing/2014/main" id="{1E273C73-CA24-5787-8AE2-A2C7AA09D51E}"/>
              </a:ext>
            </a:extLst>
          </p:cNvPr>
          <p:cNvGrpSpPr/>
          <p:nvPr/>
        </p:nvGrpSpPr>
        <p:grpSpPr>
          <a:xfrm rot="473784">
            <a:off x="3400276" y="1915348"/>
            <a:ext cx="1014397" cy="733319"/>
            <a:chOff x="3437899" y="1954403"/>
            <a:chExt cx="1014397" cy="733319"/>
          </a:xfrm>
          <a:solidFill>
            <a:srgbClr val="231F20"/>
          </a:solidFill>
        </p:grpSpPr>
        <p:sp>
          <p:nvSpPr>
            <p:cNvPr id="59" name="Freeform: Shape 194">
              <a:extLst>
                <a:ext uri="{FF2B5EF4-FFF2-40B4-BE49-F238E27FC236}">
                  <a16:creationId xmlns:a16="http://schemas.microsoft.com/office/drawing/2014/main" id="{07A85B1D-873E-B941-171F-57D78549ECC0}"/>
                </a:ext>
              </a:extLst>
            </p:cNvPr>
            <p:cNvSpPr/>
            <p:nvPr/>
          </p:nvSpPr>
          <p:spPr>
            <a:xfrm>
              <a:off x="4365585" y="2600836"/>
              <a:ext cx="86711" cy="86886"/>
            </a:xfrm>
            <a:custGeom>
              <a:avLst/>
              <a:gdLst>
                <a:gd name="connsiteX0" fmla="*/ 78839 w 86711"/>
                <a:gd name="connsiteY0" fmla="*/ 68589 h 86886"/>
                <a:gd name="connsiteX1" fmla="*/ 18297 w 86711"/>
                <a:gd name="connsiteY1" fmla="*/ 78839 h 86886"/>
                <a:gd name="connsiteX2" fmla="*/ 8047 w 86711"/>
                <a:gd name="connsiteY2" fmla="*/ 18297 h 86886"/>
                <a:gd name="connsiteX3" fmla="*/ 68453 w 86711"/>
                <a:gd name="connsiteY3" fmla="*/ 8047 h 86886"/>
                <a:gd name="connsiteX4" fmla="*/ 78702 w 86711"/>
                <a:gd name="connsiteY4" fmla="*/ 68453 h 86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711" h="86886">
                  <a:moveTo>
                    <a:pt x="78839" y="68589"/>
                  </a:moveTo>
                  <a:cubicBezTo>
                    <a:pt x="65036" y="88132"/>
                    <a:pt x="37840" y="92779"/>
                    <a:pt x="18297" y="78839"/>
                  </a:cubicBezTo>
                  <a:cubicBezTo>
                    <a:pt x="-1246" y="64899"/>
                    <a:pt x="-5892" y="37840"/>
                    <a:pt x="8047" y="18297"/>
                  </a:cubicBezTo>
                  <a:cubicBezTo>
                    <a:pt x="21987" y="-1246"/>
                    <a:pt x="49046" y="-5892"/>
                    <a:pt x="68453" y="8047"/>
                  </a:cubicBezTo>
                  <a:cubicBezTo>
                    <a:pt x="87859" y="21987"/>
                    <a:pt x="92642" y="49046"/>
                    <a:pt x="78702" y="68453"/>
                  </a:cubicBezTo>
                  <a:close/>
                </a:path>
              </a:pathLst>
            </a:custGeom>
            <a:solidFill>
              <a:srgbClr val="231F20"/>
            </a:solidFill>
            <a:ln w="0" cap="flat">
              <a:noFill/>
              <a:prstDash val="solid"/>
              <a:miter/>
            </a:ln>
          </p:spPr>
          <p:txBody>
            <a:bodyPr rtlCol="0" anchor="ctr"/>
            <a:lstStyle/>
            <a:p>
              <a:endParaRPr lang="en-IN"/>
            </a:p>
          </p:txBody>
        </p:sp>
        <p:sp>
          <p:nvSpPr>
            <p:cNvPr id="60" name="Freeform: Shape 195">
              <a:extLst>
                <a:ext uri="{FF2B5EF4-FFF2-40B4-BE49-F238E27FC236}">
                  <a16:creationId xmlns:a16="http://schemas.microsoft.com/office/drawing/2014/main" id="{CF070F68-6A3F-A69B-11CC-1A8BB1F021A9}"/>
                </a:ext>
              </a:extLst>
            </p:cNvPr>
            <p:cNvSpPr/>
            <p:nvPr/>
          </p:nvSpPr>
          <p:spPr>
            <a:xfrm>
              <a:off x="3437899" y="1954403"/>
              <a:ext cx="984112" cy="703132"/>
            </a:xfrm>
            <a:custGeom>
              <a:avLst/>
              <a:gdLst>
                <a:gd name="connsiteX0" fmla="*/ 977006 w 984112"/>
                <a:gd name="connsiteY0" fmla="*/ 703132 h 703132"/>
                <a:gd name="connsiteX1" fmla="*/ 970856 w 984112"/>
                <a:gd name="connsiteY1" fmla="*/ 698759 h 703132"/>
                <a:gd name="connsiteX2" fmla="*/ 977962 w 984112"/>
                <a:gd name="connsiteY2" fmla="*/ 688646 h 703132"/>
                <a:gd name="connsiteX3" fmla="*/ 984112 w 984112"/>
                <a:gd name="connsiteY3" fmla="*/ 693019 h 703132"/>
                <a:gd name="connsiteX4" fmla="*/ 977006 w 984112"/>
                <a:gd name="connsiteY4" fmla="*/ 703132 h 703132"/>
                <a:gd name="connsiteX5" fmla="*/ 940517 w 984112"/>
                <a:gd name="connsiteY5" fmla="*/ 677303 h 703132"/>
                <a:gd name="connsiteX6" fmla="*/ 930404 w 984112"/>
                <a:gd name="connsiteY6" fmla="*/ 670197 h 703132"/>
                <a:gd name="connsiteX7" fmla="*/ 937510 w 984112"/>
                <a:gd name="connsiteY7" fmla="*/ 660083 h 703132"/>
                <a:gd name="connsiteX8" fmla="*/ 947623 w 984112"/>
                <a:gd name="connsiteY8" fmla="*/ 667190 h 703132"/>
                <a:gd name="connsiteX9" fmla="*/ 940517 w 984112"/>
                <a:gd name="connsiteY9" fmla="*/ 677303 h 703132"/>
                <a:gd name="connsiteX10" fmla="*/ 900064 w 984112"/>
                <a:gd name="connsiteY10" fmla="*/ 648604 h 703132"/>
                <a:gd name="connsiteX11" fmla="*/ 889951 w 984112"/>
                <a:gd name="connsiteY11" fmla="*/ 641497 h 703132"/>
                <a:gd name="connsiteX12" fmla="*/ 897058 w 984112"/>
                <a:gd name="connsiteY12" fmla="*/ 631384 h 703132"/>
                <a:gd name="connsiteX13" fmla="*/ 907171 w 984112"/>
                <a:gd name="connsiteY13" fmla="*/ 638491 h 703132"/>
                <a:gd name="connsiteX14" fmla="*/ 900064 w 984112"/>
                <a:gd name="connsiteY14" fmla="*/ 648604 h 703132"/>
                <a:gd name="connsiteX15" fmla="*/ 859612 w 984112"/>
                <a:gd name="connsiteY15" fmla="*/ 619904 h 703132"/>
                <a:gd name="connsiteX16" fmla="*/ 849499 w 984112"/>
                <a:gd name="connsiteY16" fmla="*/ 612798 h 703132"/>
                <a:gd name="connsiteX17" fmla="*/ 856605 w 984112"/>
                <a:gd name="connsiteY17" fmla="*/ 602685 h 703132"/>
                <a:gd name="connsiteX18" fmla="*/ 866718 w 984112"/>
                <a:gd name="connsiteY18" fmla="*/ 609791 h 703132"/>
                <a:gd name="connsiteX19" fmla="*/ 859612 w 984112"/>
                <a:gd name="connsiteY19" fmla="*/ 619904 h 703132"/>
                <a:gd name="connsiteX20" fmla="*/ 819160 w 984112"/>
                <a:gd name="connsiteY20" fmla="*/ 591205 h 703132"/>
                <a:gd name="connsiteX21" fmla="*/ 809046 w 984112"/>
                <a:gd name="connsiteY21" fmla="*/ 584099 h 703132"/>
                <a:gd name="connsiteX22" fmla="*/ 816153 w 984112"/>
                <a:gd name="connsiteY22" fmla="*/ 573986 h 703132"/>
                <a:gd name="connsiteX23" fmla="*/ 826266 w 984112"/>
                <a:gd name="connsiteY23" fmla="*/ 581092 h 703132"/>
                <a:gd name="connsiteX24" fmla="*/ 819160 w 984112"/>
                <a:gd name="connsiteY24" fmla="*/ 591205 h 703132"/>
                <a:gd name="connsiteX25" fmla="*/ 778707 w 984112"/>
                <a:gd name="connsiteY25" fmla="*/ 562506 h 703132"/>
                <a:gd name="connsiteX26" fmla="*/ 768594 w 984112"/>
                <a:gd name="connsiteY26" fmla="*/ 555399 h 703132"/>
                <a:gd name="connsiteX27" fmla="*/ 775701 w 984112"/>
                <a:gd name="connsiteY27" fmla="*/ 545286 h 703132"/>
                <a:gd name="connsiteX28" fmla="*/ 785814 w 984112"/>
                <a:gd name="connsiteY28" fmla="*/ 552393 h 703132"/>
                <a:gd name="connsiteX29" fmla="*/ 778707 w 984112"/>
                <a:gd name="connsiteY29" fmla="*/ 562506 h 703132"/>
                <a:gd name="connsiteX30" fmla="*/ 738255 w 984112"/>
                <a:gd name="connsiteY30" fmla="*/ 533807 h 703132"/>
                <a:gd name="connsiteX31" fmla="*/ 728142 w 984112"/>
                <a:gd name="connsiteY31" fmla="*/ 526700 h 703132"/>
                <a:gd name="connsiteX32" fmla="*/ 735248 w 984112"/>
                <a:gd name="connsiteY32" fmla="*/ 516587 h 703132"/>
                <a:gd name="connsiteX33" fmla="*/ 745361 w 984112"/>
                <a:gd name="connsiteY33" fmla="*/ 523694 h 703132"/>
                <a:gd name="connsiteX34" fmla="*/ 738255 w 984112"/>
                <a:gd name="connsiteY34" fmla="*/ 533807 h 703132"/>
                <a:gd name="connsiteX35" fmla="*/ 697803 w 984112"/>
                <a:gd name="connsiteY35" fmla="*/ 505107 h 703132"/>
                <a:gd name="connsiteX36" fmla="*/ 687690 w 984112"/>
                <a:gd name="connsiteY36" fmla="*/ 498001 h 703132"/>
                <a:gd name="connsiteX37" fmla="*/ 694796 w 984112"/>
                <a:gd name="connsiteY37" fmla="*/ 487888 h 703132"/>
                <a:gd name="connsiteX38" fmla="*/ 704909 w 984112"/>
                <a:gd name="connsiteY38" fmla="*/ 494994 h 703132"/>
                <a:gd name="connsiteX39" fmla="*/ 697803 w 984112"/>
                <a:gd name="connsiteY39" fmla="*/ 505107 h 703132"/>
                <a:gd name="connsiteX40" fmla="*/ 657350 w 984112"/>
                <a:gd name="connsiteY40" fmla="*/ 476408 h 703132"/>
                <a:gd name="connsiteX41" fmla="*/ 647237 w 984112"/>
                <a:gd name="connsiteY41" fmla="*/ 469302 h 703132"/>
                <a:gd name="connsiteX42" fmla="*/ 654344 w 984112"/>
                <a:gd name="connsiteY42" fmla="*/ 459188 h 703132"/>
                <a:gd name="connsiteX43" fmla="*/ 664457 w 984112"/>
                <a:gd name="connsiteY43" fmla="*/ 466295 h 703132"/>
                <a:gd name="connsiteX44" fmla="*/ 657350 w 984112"/>
                <a:gd name="connsiteY44" fmla="*/ 476408 h 703132"/>
                <a:gd name="connsiteX45" fmla="*/ 616898 w 984112"/>
                <a:gd name="connsiteY45" fmla="*/ 447709 h 703132"/>
                <a:gd name="connsiteX46" fmla="*/ 606785 w 984112"/>
                <a:gd name="connsiteY46" fmla="*/ 440602 h 703132"/>
                <a:gd name="connsiteX47" fmla="*/ 613891 w 984112"/>
                <a:gd name="connsiteY47" fmla="*/ 430489 h 703132"/>
                <a:gd name="connsiteX48" fmla="*/ 624005 w 984112"/>
                <a:gd name="connsiteY48" fmla="*/ 437596 h 703132"/>
                <a:gd name="connsiteX49" fmla="*/ 616898 w 984112"/>
                <a:gd name="connsiteY49" fmla="*/ 447709 h 703132"/>
                <a:gd name="connsiteX50" fmla="*/ 576446 w 984112"/>
                <a:gd name="connsiteY50" fmla="*/ 419010 h 703132"/>
                <a:gd name="connsiteX51" fmla="*/ 566333 w 984112"/>
                <a:gd name="connsiteY51" fmla="*/ 411903 h 703132"/>
                <a:gd name="connsiteX52" fmla="*/ 573439 w 984112"/>
                <a:gd name="connsiteY52" fmla="*/ 401790 h 703132"/>
                <a:gd name="connsiteX53" fmla="*/ 583552 w 984112"/>
                <a:gd name="connsiteY53" fmla="*/ 408896 h 703132"/>
                <a:gd name="connsiteX54" fmla="*/ 576446 w 984112"/>
                <a:gd name="connsiteY54" fmla="*/ 419010 h 703132"/>
                <a:gd name="connsiteX55" fmla="*/ 535993 w 984112"/>
                <a:gd name="connsiteY55" fmla="*/ 390310 h 703132"/>
                <a:gd name="connsiteX56" fmla="*/ 525880 w 984112"/>
                <a:gd name="connsiteY56" fmla="*/ 383204 h 703132"/>
                <a:gd name="connsiteX57" fmla="*/ 532987 w 984112"/>
                <a:gd name="connsiteY57" fmla="*/ 373091 h 703132"/>
                <a:gd name="connsiteX58" fmla="*/ 543100 w 984112"/>
                <a:gd name="connsiteY58" fmla="*/ 380197 h 703132"/>
                <a:gd name="connsiteX59" fmla="*/ 535993 w 984112"/>
                <a:gd name="connsiteY59" fmla="*/ 390310 h 703132"/>
                <a:gd name="connsiteX60" fmla="*/ 495541 w 984112"/>
                <a:gd name="connsiteY60" fmla="*/ 361611 h 703132"/>
                <a:gd name="connsiteX61" fmla="*/ 485428 w 984112"/>
                <a:gd name="connsiteY61" fmla="*/ 354504 h 703132"/>
                <a:gd name="connsiteX62" fmla="*/ 492534 w 984112"/>
                <a:gd name="connsiteY62" fmla="*/ 344391 h 703132"/>
                <a:gd name="connsiteX63" fmla="*/ 502647 w 984112"/>
                <a:gd name="connsiteY63" fmla="*/ 351498 h 703132"/>
                <a:gd name="connsiteX64" fmla="*/ 495541 w 984112"/>
                <a:gd name="connsiteY64" fmla="*/ 361611 h 703132"/>
                <a:gd name="connsiteX65" fmla="*/ 455089 w 984112"/>
                <a:gd name="connsiteY65" fmla="*/ 332912 h 703132"/>
                <a:gd name="connsiteX66" fmla="*/ 444976 w 984112"/>
                <a:gd name="connsiteY66" fmla="*/ 325805 h 703132"/>
                <a:gd name="connsiteX67" fmla="*/ 452082 w 984112"/>
                <a:gd name="connsiteY67" fmla="*/ 315692 h 703132"/>
                <a:gd name="connsiteX68" fmla="*/ 462195 w 984112"/>
                <a:gd name="connsiteY68" fmla="*/ 322799 h 703132"/>
                <a:gd name="connsiteX69" fmla="*/ 455089 w 984112"/>
                <a:gd name="connsiteY69" fmla="*/ 332912 h 703132"/>
                <a:gd name="connsiteX70" fmla="*/ 414636 w 984112"/>
                <a:gd name="connsiteY70" fmla="*/ 304212 h 703132"/>
                <a:gd name="connsiteX71" fmla="*/ 404523 w 984112"/>
                <a:gd name="connsiteY71" fmla="*/ 297106 h 703132"/>
                <a:gd name="connsiteX72" fmla="*/ 411630 w 984112"/>
                <a:gd name="connsiteY72" fmla="*/ 286993 h 703132"/>
                <a:gd name="connsiteX73" fmla="*/ 421743 w 984112"/>
                <a:gd name="connsiteY73" fmla="*/ 294099 h 703132"/>
                <a:gd name="connsiteX74" fmla="*/ 414636 w 984112"/>
                <a:gd name="connsiteY74" fmla="*/ 304212 h 703132"/>
                <a:gd name="connsiteX75" fmla="*/ 374184 w 984112"/>
                <a:gd name="connsiteY75" fmla="*/ 275513 h 703132"/>
                <a:gd name="connsiteX76" fmla="*/ 364071 w 984112"/>
                <a:gd name="connsiteY76" fmla="*/ 268407 h 703132"/>
                <a:gd name="connsiteX77" fmla="*/ 371177 w 984112"/>
                <a:gd name="connsiteY77" fmla="*/ 258294 h 703132"/>
                <a:gd name="connsiteX78" fmla="*/ 381290 w 984112"/>
                <a:gd name="connsiteY78" fmla="*/ 265400 h 703132"/>
                <a:gd name="connsiteX79" fmla="*/ 374184 w 984112"/>
                <a:gd name="connsiteY79" fmla="*/ 275513 h 703132"/>
                <a:gd name="connsiteX80" fmla="*/ 333732 w 984112"/>
                <a:gd name="connsiteY80" fmla="*/ 246814 h 703132"/>
                <a:gd name="connsiteX81" fmla="*/ 323619 w 984112"/>
                <a:gd name="connsiteY81" fmla="*/ 239707 h 703132"/>
                <a:gd name="connsiteX82" fmla="*/ 330725 w 984112"/>
                <a:gd name="connsiteY82" fmla="*/ 229594 h 703132"/>
                <a:gd name="connsiteX83" fmla="*/ 340838 w 984112"/>
                <a:gd name="connsiteY83" fmla="*/ 236701 h 703132"/>
                <a:gd name="connsiteX84" fmla="*/ 333732 w 984112"/>
                <a:gd name="connsiteY84" fmla="*/ 246814 h 703132"/>
                <a:gd name="connsiteX85" fmla="*/ 293279 w 984112"/>
                <a:gd name="connsiteY85" fmla="*/ 218115 h 703132"/>
                <a:gd name="connsiteX86" fmla="*/ 283166 w 984112"/>
                <a:gd name="connsiteY86" fmla="*/ 211008 h 703132"/>
                <a:gd name="connsiteX87" fmla="*/ 290273 w 984112"/>
                <a:gd name="connsiteY87" fmla="*/ 200895 h 703132"/>
                <a:gd name="connsiteX88" fmla="*/ 300386 w 984112"/>
                <a:gd name="connsiteY88" fmla="*/ 208001 h 703132"/>
                <a:gd name="connsiteX89" fmla="*/ 293279 w 984112"/>
                <a:gd name="connsiteY89" fmla="*/ 218115 h 703132"/>
                <a:gd name="connsiteX90" fmla="*/ 252827 w 984112"/>
                <a:gd name="connsiteY90" fmla="*/ 189415 h 703132"/>
                <a:gd name="connsiteX91" fmla="*/ 242714 w 984112"/>
                <a:gd name="connsiteY91" fmla="*/ 182309 h 703132"/>
                <a:gd name="connsiteX92" fmla="*/ 249820 w 984112"/>
                <a:gd name="connsiteY92" fmla="*/ 172196 h 703132"/>
                <a:gd name="connsiteX93" fmla="*/ 259934 w 984112"/>
                <a:gd name="connsiteY93" fmla="*/ 179302 h 703132"/>
                <a:gd name="connsiteX94" fmla="*/ 252827 w 984112"/>
                <a:gd name="connsiteY94" fmla="*/ 189415 h 703132"/>
                <a:gd name="connsiteX95" fmla="*/ 212375 w 984112"/>
                <a:gd name="connsiteY95" fmla="*/ 160716 h 703132"/>
                <a:gd name="connsiteX96" fmla="*/ 202262 w 984112"/>
                <a:gd name="connsiteY96" fmla="*/ 153609 h 703132"/>
                <a:gd name="connsiteX97" fmla="*/ 209368 w 984112"/>
                <a:gd name="connsiteY97" fmla="*/ 143496 h 703132"/>
                <a:gd name="connsiteX98" fmla="*/ 219481 w 984112"/>
                <a:gd name="connsiteY98" fmla="*/ 150603 h 703132"/>
                <a:gd name="connsiteX99" fmla="*/ 212375 w 984112"/>
                <a:gd name="connsiteY99" fmla="*/ 160716 h 703132"/>
                <a:gd name="connsiteX100" fmla="*/ 171922 w 984112"/>
                <a:gd name="connsiteY100" fmla="*/ 132017 h 703132"/>
                <a:gd name="connsiteX101" fmla="*/ 161809 w 984112"/>
                <a:gd name="connsiteY101" fmla="*/ 124910 h 703132"/>
                <a:gd name="connsiteX102" fmla="*/ 168916 w 984112"/>
                <a:gd name="connsiteY102" fmla="*/ 114797 h 703132"/>
                <a:gd name="connsiteX103" fmla="*/ 179029 w 984112"/>
                <a:gd name="connsiteY103" fmla="*/ 121904 h 703132"/>
                <a:gd name="connsiteX104" fmla="*/ 171922 w 984112"/>
                <a:gd name="connsiteY104" fmla="*/ 132017 h 703132"/>
                <a:gd name="connsiteX105" fmla="*/ 131470 w 984112"/>
                <a:gd name="connsiteY105" fmla="*/ 103317 h 703132"/>
                <a:gd name="connsiteX106" fmla="*/ 121357 w 984112"/>
                <a:gd name="connsiteY106" fmla="*/ 96211 h 703132"/>
                <a:gd name="connsiteX107" fmla="*/ 128463 w 984112"/>
                <a:gd name="connsiteY107" fmla="*/ 86098 h 703132"/>
                <a:gd name="connsiteX108" fmla="*/ 138577 w 984112"/>
                <a:gd name="connsiteY108" fmla="*/ 93204 h 703132"/>
                <a:gd name="connsiteX109" fmla="*/ 131470 w 984112"/>
                <a:gd name="connsiteY109" fmla="*/ 103317 h 703132"/>
                <a:gd name="connsiteX110" fmla="*/ 91018 w 984112"/>
                <a:gd name="connsiteY110" fmla="*/ 74618 h 703132"/>
                <a:gd name="connsiteX111" fmla="*/ 80905 w 984112"/>
                <a:gd name="connsiteY111" fmla="*/ 67512 h 703132"/>
                <a:gd name="connsiteX112" fmla="*/ 88011 w 984112"/>
                <a:gd name="connsiteY112" fmla="*/ 57399 h 703132"/>
                <a:gd name="connsiteX113" fmla="*/ 98124 w 984112"/>
                <a:gd name="connsiteY113" fmla="*/ 64505 h 703132"/>
                <a:gd name="connsiteX114" fmla="*/ 91018 w 984112"/>
                <a:gd name="connsiteY114" fmla="*/ 74618 h 703132"/>
                <a:gd name="connsiteX115" fmla="*/ 50565 w 984112"/>
                <a:gd name="connsiteY115" fmla="*/ 45919 h 703132"/>
                <a:gd name="connsiteX116" fmla="*/ 40452 w 984112"/>
                <a:gd name="connsiteY116" fmla="*/ 38812 h 703132"/>
                <a:gd name="connsiteX117" fmla="*/ 47559 w 984112"/>
                <a:gd name="connsiteY117" fmla="*/ 28699 h 703132"/>
                <a:gd name="connsiteX118" fmla="*/ 57672 w 984112"/>
                <a:gd name="connsiteY118" fmla="*/ 35806 h 703132"/>
                <a:gd name="connsiteX119" fmla="*/ 50565 w 984112"/>
                <a:gd name="connsiteY119" fmla="*/ 45919 h 703132"/>
                <a:gd name="connsiteX120" fmla="*/ 10113 w 984112"/>
                <a:gd name="connsiteY120" fmla="*/ 17220 h 703132"/>
                <a:gd name="connsiteX121" fmla="*/ 0 w 984112"/>
                <a:gd name="connsiteY121" fmla="*/ 10113 h 703132"/>
                <a:gd name="connsiteX122" fmla="*/ 7107 w 984112"/>
                <a:gd name="connsiteY122" fmla="*/ 0 h 703132"/>
                <a:gd name="connsiteX123" fmla="*/ 17219 w 984112"/>
                <a:gd name="connsiteY123" fmla="*/ 7106 h 703132"/>
                <a:gd name="connsiteX124" fmla="*/ 10113 w 984112"/>
                <a:gd name="connsiteY124" fmla="*/ 17220 h 703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984112" h="703132">
                  <a:moveTo>
                    <a:pt x="977006" y="703132"/>
                  </a:moveTo>
                  <a:lnTo>
                    <a:pt x="970856" y="698759"/>
                  </a:lnTo>
                  <a:lnTo>
                    <a:pt x="977962" y="688646"/>
                  </a:lnTo>
                  <a:lnTo>
                    <a:pt x="984112" y="693019"/>
                  </a:lnTo>
                  <a:lnTo>
                    <a:pt x="977006" y="703132"/>
                  </a:lnTo>
                  <a:close/>
                  <a:moveTo>
                    <a:pt x="940517" y="677303"/>
                  </a:moveTo>
                  <a:lnTo>
                    <a:pt x="930404" y="670197"/>
                  </a:lnTo>
                  <a:lnTo>
                    <a:pt x="937510" y="660083"/>
                  </a:lnTo>
                  <a:lnTo>
                    <a:pt x="947623" y="667190"/>
                  </a:lnTo>
                  <a:lnTo>
                    <a:pt x="940517" y="677303"/>
                  </a:lnTo>
                  <a:close/>
                  <a:moveTo>
                    <a:pt x="900064" y="648604"/>
                  </a:moveTo>
                  <a:lnTo>
                    <a:pt x="889951" y="641497"/>
                  </a:lnTo>
                  <a:lnTo>
                    <a:pt x="897058" y="631384"/>
                  </a:lnTo>
                  <a:lnTo>
                    <a:pt x="907171" y="638491"/>
                  </a:lnTo>
                  <a:lnTo>
                    <a:pt x="900064" y="648604"/>
                  </a:lnTo>
                  <a:close/>
                  <a:moveTo>
                    <a:pt x="859612" y="619904"/>
                  </a:moveTo>
                  <a:lnTo>
                    <a:pt x="849499" y="612798"/>
                  </a:lnTo>
                  <a:lnTo>
                    <a:pt x="856605" y="602685"/>
                  </a:lnTo>
                  <a:lnTo>
                    <a:pt x="866718" y="609791"/>
                  </a:lnTo>
                  <a:lnTo>
                    <a:pt x="859612" y="619904"/>
                  </a:lnTo>
                  <a:close/>
                  <a:moveTo>
                    <a:pt x="819160" y="591205"/>
                  </a:moveTo>
                  <a:lnTo>
                    <a:pt x="809046" y="584099"/>
                  </a:lnTo>
                  <a:lnTo>
                    <a:pt x="816153" y="573986"/>
                  </a:lnTo>
                  <a:lnTo>
                    <a:pt x="826266" y="581092"/>
                  </a:lnTo>
                  <a:lnTo>
                    <a:pt x="819160" y="591205"/>
                  </a:lnTo>
                  <a:close/>
                  <a:moveTo>
                    <a:pt x="778707" y="562506"/>
                  </a:moveTo>
                  <a:lnTo>
                    <a:pt x="768594" y="555399"/>
                  </a:lnTo>
                  <a:lnTo>
                    <a:pt x="775701" y="545286"/>
                  </a:lnTo>
                  <a:lnTo>
                    <a:pt x="785814" y="552393"/>
                  </a:lnTo>
                  <a:lnTo>
                    <a:pt x="778707" y="562506"/>
                  </a:lnTo>
                  <a:close/>
                  <a:moveTo>
                    <a:pt x="738255" y="533807"/>
                  </a:moveTo>
                  <a:lnTo>
                    <a:pt x="728142" y="526700"/>
                  </a:lnTo>
                  <a:lnTo>
                    <a:pt x="735248" y="516587"/>
                  </a:lnTo>
                  <a:lnTo>
                    <a:pt x="745361" y="523694"/>
                  </a:lnTo>
                  <a:lnTo>
                    <a:pt x="738255" y="533807"/>
                  </a:lnTo>
                  <a:close/>
                  <a:moveTo>
                    <a:pt x="697803" y="505107"/>
                  </a:moveTo>
                  <a:lnTo>
                    <a:pt x="687690" y="498001"/>
                  </a:lnTo>
                  <a:lnTo>
                    <a:pt x="694796" y="487888"/>
                  </a:lnTo>
                  <a:lnTo>
                    <a:pt x="704909" y="494994"/>
                  </a:lnTo>
                  <a:lnTo>
                    <a:pt x="697803" y="505107"/>
                  </a:lnTo>
                  <a:close/>
                  <a:moveTo>
                    <a:pt x="657350" y="476408"/>
                  </a:moveTo>
                  <a:lnTo>
                    <a:pt x="647237" y="469302"/>
                  </a:lnTo>
                  <a:lnTo>
                    <a:pt x="654344" y="459188"/>
                  </a:lnTo>
                  <a:lnTo>
                    <a:pt x="664457" y="466295"/>
                  </a:lnTo>
                  <a:lnTo>
                    <a:pt x="657350" y="476408"/>
                  </a:lnTo>
                  <a:close/>
                  <a:moveTo>
                    <a:pt x="616898" y="447709"/>
                  </a:moveTo>
                  <a:lnTo>
                    <a:pt x="606785" y="440602"/>
                  </a:lnTo>
                  <a:lnTo>
                    <a:pt x="613891" y="430489"/>
                  </a:lnTo>
                  <a:lnTo>
                    <a:pt x="624005" y="437596"/>
                  </a:lnTo>
                  <a:lnTo>
                    <a:pt x="616898" y="447709"/>
                  </a:lnTo>
                  <a:close/>
                  <a:moveTo>
                    <a:pt x="576446" y="419010"/>
                  </a:moveTo>
                  <a:lnTo>
                    <a:pt x="566333" y="411903"/>
                  </a:lnTo>
                  <a:lnTo>
                    <a:pt x="573439" y="401790"/>
                  </a:lnTo>
                  <a:lnTo>
                    <a:pt x="583552" y="408896"/>
                  </a:lnTo>
                  <a:lnTo>
                    <a:pt x="576446" y="419010"/>
                  </a:lnTo>
                  <a:close/>
                  <a:moveTo>
                    <a:pt x="535993" y="390310"/>
                  </a:moveTo>
                  <a:lnTo>
                    <a:pt x="525880" y="383204"/>
                  </a:lnTo>
                  <a:lnTo>
                    <a:pt x="532987" y="373091"/>
                  </a:lnTo>
                  <a:lnTo>
                    <a:pt x="543100" y="380197"/>
                  </a:lnTo>
                  <a:lnTo>
                    <a:pt x="535993" y="390310"/>
                  </a:lnTo>
                  <a:close/>
                  <a:moveTo>
                    <a:pt x="495541" y="361611"/>
                  </a:moveTo>
                  <a:lnTo>
                    <a:pt x="485428" y="354504"/>
                  </a:lnTo>
                  <a:lnTo>
                    <a:pt x="492534" y="344391"/>
                  </a:lnTo>
                  <a:lnTo>
                    <a:pt x="502647" y="351498"/>
                  </a:lnTo>
                  <a:lnTo>
                    <a:pt x="495541" y="361611"/>
                  </a:lnTo>
                  <a:close/>
                  <a:moveTo>
                    <a:pt x="455089" y="332912"/>
                  </a:moveTo>
                  <a:lnTo>
                    <a:pt x="444976" y="325805"/>
                  </a:lnTo>
                  <a:lnTo>
                    <a:pt x="452082" y="315692"/>
                  </a:lnTo>
                  <a:lnTo>
                    <a:pt x="462195" y="322799"/>
                  </a:lnTo>
                  <a:lnTo>
                    <a:pt x="455089" y="332912"/>
                  </a:lnTo>
                  <a:close/>
                  <a:moveTo>
                    <a:pt x="414636" y="304212"/>
                  </a:moveTo>
                  <a:lnTo>
                    <a:pt x="404523" y="297106"/>
                  </a:lnTo>
                  <a:lnTo>
                    <a:pt x="411630" y="286993"/>
                  </a:lnTo>
                  <a:lnTo>
                    <a:pt x="421743" y="294099"/>
                  </a:lnTo>
                  <a:lnTo>
                    <a:pt x="414636" y="304212"/>
                  </a:lnTo>
                  <a:close/>
                  <a:moveTo>
                    <a:pt x="374184" y="275513"/>
                  </a:moveTo>
                  <a:lnTo>
                    <a:pt x="364071" y="268407"/>
                  </a:lnTo>
                  <a:lnTo>
                    <a:pt x="371177" y="258294"/>
                  </a:lnTo>
                  <a:lnTo>
                    <a:pt x="381290" y="265400"/>
                  </a:lnTo>
                  <a:lnTo>
                    <a:pt x="374184" y="275513"/>
                  </a:lnTo>
                  <a:close/>
                  <a:moveTo>
                    <a:pt x="333732" y="246814"/>
                  </a:moveTo>
                  <a:lnTo>
                    <a:pt x="323619" y="239707"/>
                  </a:lnTo>
                  <a:lnTo>
                    <a:pt x="330725" y="229594"/>
                  </a:lnTo>
                  <a:lnTo>
                    <a:pt x="340838" y="236701"/>
                  </a:lnTo>
                  <a:lnTo>
                    <a:pt x="333732" y="246814"/>
                  </a:lnTo>
                  <a:close/>
                  <a:moveTo>
                    <a:pt x="293279" y="218115"/>
                  </a:moveTo>
                  <a:lnTo>
                    <a:pt x="283166" y="211008"/>
                  </a:lnTo>
                  <a:lnTo>
                    <a:pt x="290273" y="200895"/>
                  </a:lnTo>
                  <a:lnTo>
                    <a:pt x="300386" y="208001"/>
                  </a:lnTo>
                  <a:lnTo>
                    <a:pt x="293279" y="218115"/>
                  </a:lnTo>
                  <a:close/>
                  <a:moveTo>
                    <a:pt x="252827" y="189415"/>
                  </a:moveTo>
                  <a:lnTo>
                    <a:pt x="242714" y="182309"/>
                  </a:lnTo>
                  <a:lnTo>
                    <a:pt x="249820" y="172196"/>
                  </a:lnTo>
                  <a:lnTo>
                    <a:pt x="259934" y="179302"/>
                  </a:lnTo>
                  <a:lnTo>
                    <a:pt x="252827" y="189415"/>
                  </a:lnTo>
                  <a:close/>
                  <a:moveTo>
                    <a:pt x="212375" y="160716"/>
                  </a:moveTo>
                  <a:lnTo>
                    <a:pt x="202262" y="153609"/>
                  </a:lnTo>
                  <a:lnTo>
                    <a:pt x="209368" y="143496"/>
                  </a:lnTo>
                  <a:lnTo>
                    <a:pt x="219481" y="150603"/>
                  </a:lnTo>
                  <a:lnTo>
                    <a:pt x="212375" y="160716"/>
                  </a:lnTo>
                  <a:close/>
                  <a:moveTo>
                    <a:pt x="171922" y="132017"/>
                  </a:moveTo>
                  <a:lnTo>
                    <a:pt x="161809" y="124910"/>
                  </a:lnTo>
                  <a:lnTo>
                    <a:pt x="168916" y="114797"/>
                  </a:lnTo>
                  <a:lnTo>
                    <a:pt x="179029" y="121904"/>
                  </a:lnTo>
                  <a:lnTo>
                    <a:pt x="171922" y="132017"/>
                  </a:lnTo>
                  <a:close/>
                  <a:moveTo>
                    <a:pt x="131470" y="103317"/>
                  </a:moveTo>
                  <a:lnTo>
                    <a:pt x="121357" y="96211"/>
                  </a:lnTo>
                  <a:lnTo>
                    <a:pt x="128463" y="86098"/>
                  </a:lnTo>
                  <a:lnTo>
                    <a:pt x="138577" y="93204"/>
                  </a:lnTo>
                  <a:lnTo>
                    <a:pt x="131470" y="103317"/>
                  </a:lnTo>
                  <a:close/>
                  <a:moveTo>
                    <a:pt x="91018" y="74618"/>
                  </a:moveTo>
                  <a:lnTo>
                    <a:pt x="80905" y="67512"/>
                  </a:lnTo>
                  <a:lnTo>
                    <a:pt x="88011" y="57399"/>
                  </a:lnTo>
                  <a:lnTo>
                    <a:pt x="98124" y="64505"/>
                  </a:lnTo>
                  <a:lnTo>
                    <a:pt x="91018" y="74618"/>
                  </a:lnTo>
                  <a:close/>
                  <a:moveTo>
                    <a:pt x="50565" y="45919"/>
                  </a:moveTo>
                  <a:lnTo>
                    <a:pt x="40452" y="38812"/>
                  </a:lnTo>
                  <a:lnTo>
                    <a:pt x="47559" y="28699"/>
                  </a:lnTo>
                  <a:lnTo>
                    <a:pt x="57672" y="35806"/>
                  </a:lnTo>
                  <a:lnTo>
                    <a:pt x="50565" y="45919"/>
                  </a:lnTo>
                  <a:close/>
                  <a:moveTo>
                    <a:pt x="10113" y="17220"/>
                  </a:moveTo>
                  <a:lnTo>
                    <a:pt x="0" y="10113"/>
                  </a:lnTo>
                  <a:lnTo>
                    <a:pt x="7107" y="0"/>
                  </a:lnTo>
                  <a:lnTo>
                    <a:pt x="17219" y="7106"/>
                  </a:lnTo>
                  <a:lnTo>
                    <a:pt x="10113" y="17220"/>
                  </a:lnTo>
                  <a:close/>
                </a:path>
              </a:pathLst>
            </a:custGeom>
            <a:solidFill>
              <a:srgbClr val="231F20"/>
            </a:solidFill>
            <a:ln w="0" cap="flat">
              <a:noFill/>
              <a:prstDash val="solid"/>
              <a:miter/>
            </a:ln>
          </p:spPr>
          <p:txBody>
            <a:bodyPr rtlCol="0" anchor="ctr"/>
            <a:lstStyle/>
            <a:p>
              <a:endParaRPr lang="en-IN"/>
            </a:p>
          </p:txBody>
        </p:sp>
      </p:grpSp>
      <p:sp>
        <p:nvSpPr>
          <p:cNvPr id="61" name="Freeform: Shape 369">
            <a:extLst>
              <a:ext uri="{FF2B5EF4-FFF2-40B4-BE49-F238E27FC236}">
                <a16:creationId xmlns:a16="http://schemas.microsoft.com/office/drawing/2014/main" id="{81EDF636-D88E-0393-A17C-269FFF99BAA2}"/>
              </a:ext>
            </a:extLst>
          </p:cNvPr>
          <p:cNvSpPr/>
          <p:nvPr/>
        </p:nvSpPr>
        <p:spPr>
          <a:xfrm>
            <a:off x="3402777" y="1476902"/>
            <a:ext cx="37172" cy="1423894"/>
          </a:xfrm>
          <a:custGeom>
            <a:avLst/>
            <a:gdLst>
              <a:gd name="connsiteX0" fmla="*/ 0 w 37172"/>
              <a:gd name="connsiteY0" fmla="*/ 0 h 1423894"/>
              <a:gd name="connsiteX1" fmla="*/ 37172 w 37172"/>
              <a:gd name="connsiteY1" fmla="*/ 0 h 1423894"/>
              <a:gd name="connsiteX2" fmla="*/ 37172 w 37172"/>
              <a:gd name="connsiteY2" fmla="*/ 1423894 h 1423894"/>
              <a:gd name="connsiteX3" fmla="*/ 0 w 37172"/>
              <a:gd name="connsiteY3" fmla="*/ 1423894 h 1423894"/>
            </a:gdLst>
            <a:ahLst/>
            <a:cxnLst>
              <a:cxn ang="0">
                <a:pos x="connsiteX0" y="connsiteY0"/>
              </a:cxn>
              <a:cxn ang="0">
                <a:pos x="connsiteX1" y="connsiteY1"/>
              </a:cxn>
              <a:cxn ang="0">
                <a:pos x="connsiteX2" y="connsiteY2"/>
              </a:cxn>
              <a:cxn ang="0">
                <a:pos x="connsiteX3" y="connsiteY3"/>
              </a:cxn>
            </a:cxnLst>
            <a:rect l="l" t="t" r="r" b="b"/>
            <a:pathLst>
              <a:path w="37172" h="1423894">
                <a:moveTo>
                  <a:pt x="0" y="0"/>
                </a:moveTo>
                <a:lnTo>
                  <a:pt x="37172" y="0"/>
                </a:lnTo>
                <a:lnTo>
                  <a:pt x="37172" y="1423894"/>
                </a:lnTo>
                <a:lnTo>
                  <a:pt x="0" y="1423894"/>
                </a:lnTo>
                <a:close/>
              </a:path>
            </a:pathLst>
          </a:custGeom>
          <a:solidFill>
            <a:srgbClr val="00AAE1"/>
          </a:solidFill>
          <a:ln w="0" cap="flat">
            <a:noFill/>
            <a:prstDash val="solid"/>
            <a:miter/>
          </a:ln>
        </p:spPr>
        <p:txBody>
          <a:bodyPr rtlCol="0" anchor="ctr"/>
          <a:lstStyle/>
          <a:p>
            <a:endParaRPr lang="en-IN"/>
          </a:p>
        </p:txBody>
      </p:sp>
      <p:sp>
        <p:nvSpPr>
          <p:cNvPr id="62" name="Freeform: Shape 371">
            <a:extLst>
              <a:ext uri="{FF2B5EF4-FFF2-40B4-BE49-F238E27FC236}">
                <a16:creationId xmlns:a16="http://schemas.microsoft.com/office/drawing/2014/main" id="{32B006C8-3EB0-6D61-0954-CD41569402CE}"/>
              </a:ext>
            </a:extLst>
          </p:cNvPr>
          <p:cNvSpPr/>
          <p:nvPr/>
        </p:nvSpPr>
        <p:spPr>
          <a:xfrm>
            <a:off x="8741662" y="1189771"/>
            <a:ext cx="45719" cy="2198747"/>
          </a:xfrm>
          <a:custGeom>
            <a:avLst/>
            <a:gdLst>
              <a:gd name="connsiteX0" fmla="*/ 0 w 37172"/>
              <a:gd name="connsiteY0" fmla="*/ 0 h 1421844"/>
              <a:gd name="connsiteX1" fmla="*/ 37172 w 37172"/>
              <a:gd name="connsiteY1" fmla="*/ 0 h 1421844"/>
              <a:gd name="connsiteX2" fmla="*/ 37172 w 37172"/>
              <a:gd name="connsiteY2" fmla="*/ 1421844 h 1421844"/>
              <a:gd name="connsiteX3" fmla="*/ 0 w 37172"/>
              <a:gd name="connsiteY3" fmla="*/ 1421844 h 1421844"/>
            </a:gdLst>
            <a:ahLst/>
            <a:cxnLst>
              <a:cxn ang="0">
                <a:pos x="connsiteX0" y="connsiteY0"/>
              </a:cxn>
              <a:cxn ang="0">
                <a:pos x="connsiteX1" y="connsiteY1"/>
              </a:cxn>
              <a:cxn ang="0">
                <a:pos x="connsiteX2" y="connsiteY2"/>
              </a:cxn>
              <a:cxn ang="0">
                <a:pos x="connsiteX3" y="connsiteY3"/>
              </a:cxn>
            </a:cxnLst>
            <a:rect l="l" t="t" r="r" b="b"/>
            <a:pathLst>
              <a:path w="37172" h="1421844">
                <a:moveTo>
                  <a:pt x="0" y="0"/>
                </a:moveTo>
                <a:lnTo>
                  <a:pt x="37172" y="0"/>
                </a:lnTo>
                <a:lnTo>
                  <a:pt x="37172" y="1421844"/>
                </a:lnTo>
                <a:lnTo>
                  <a:pt x="0" y="1421844"/>
                </a:lnTo>
                <a:close/>
              </a:path>
            </a:pathLst>
          </a:custGeom>
          <a:solidFill>
            <a:srgbClr val="0082D2"/>
          </a:solidFill>
          <a:ln w="0" cap="flat">
            <a:noFill/>
            <a:prstDash val="solid"/>
            <a:miter/>
          </a:ln>
        </p:spPr>
        <p:txBody>
          <a:bodyPr rtlCol="0" anchor="ctr"/>
          <a:lstStyle/>
          <a:p>
            <a:endParaRPr lang="en-IN"/>
          </a:p>
        </p:txBody>
      </p:sp>
      <p:sp>
        <p:nvSpPr>
          <p:cNvPr id="63" name="Freeform: Shape 372">
            <a:extLst>
              <a:ext uri="{FF2B5EF4-FFF2-40B4-BE49-F238E27FC236}">
                <a16:creationId xmlns:a16="http://schemas.microsoft.com/office/drawing/2014/main" id="{B86B4505-7192-F3E6-5E34-BED2309F1463}"/>
              </a:ext>
            </a:extLst>
          </p:cNvPr>
          <p:cNvSpPr/>
          <p:nvPr/>
        </p:nvSpPr>
        <p:spPr>
          <a:xfrm>
            <a:off x="8741663" y="3866790"/>
            <a:ext cx="37172" cy="1422117"/>
          </a:xfrm>
          <a:custGeom>
            <a:avLst/>
            <a:gdLst>
              <a:gd name="connsiteX0" fmla="*/ 0 w 37172"/>
              <a:gd name="connsiteY0" fmla="*/ 0 h 1422117"/>
              <a:gd name="connsiteX1" fmla="*/ 37172 w 37172"/>
              <a:gd name="connsiteY1" fmla="*/ 0 h 1422117"/>
              <a:gd name="connsiteX2" fmla="*/ 37172 w 37172"/>
              <a:gd name="connsiteY2" fmla="*/ 1422118 h 1422117"/>
              <a:gd name="connsiteX3" fmla="*/ 0 w 37172"/>
              <a:gd name="connsiteY3" fmla="*/ 1422118 h 1422117"/>
            </a:gdLst>
            <a:ahLst/>
            <a:cxnLst>
              <a:cxn ang="0">
                <a:pos x="connsiteX0" y="connsiteY0"/>
              </a:cxn>
              <a:cxn ang="0">
                <a:pos x="connsiteX1" y="connsiteY1"/>
              </a:cxn>
              <a:cxn ang="0">
                <a:pos x="connsiteX2" y="connsiteY2"/>
              </a:cxn>
              <a:cxn ang="0">
                <a:pos x="connsiteX3" y="connsiteY3"/>
              </a:cxn>
            </a:cxnLst>
            <a:rect l="l" t="t" r="r" b="b"/>
            <a:pathLst>
              <a:path w="37172" h="1422117">
                <a:moveTo>
                  <a:pt x="0" y="0"/>
                </a:moveTo>
                <a:lnTo>
                  <a:pt x="37172" y="0"/>
                </a:lnTo>
                <a:lnTo>
                  <a:pt x="37172" y="1422118"/>
                </a:lnTo>
                <a:lnTo>
                  <a:pt x="0" y="1422118"/>
                </a:lnTo>
                <a:close/>
              </a:path>
            </a:pathLst>
          </a:custGeom>
          <a:solidFill>
            <a:srgbClr val="00D2AA"/>
          </a:solidFill>
          <a:ln w="0" cap="flat">
            <a:noFill/>
            <a:prstDash val="solid"/>
            <a:miter/>
          </a:ln>
        </p:spPr>
        <p:txBody>
          <a:bodyPr rtlCol="0" anchor="ctr"/>
          <a:lstStyle/>
          <a:p>
            <a:endParaRPr lang="en-IN"/>
          </a:p>
        </p:txBody>
      </p:sp>
      <p:sp>
        <p:nvSpPr>
          <p:cNvPr id="64" name="Freeform: Shape 373">
            <a:extLst>
              <a:ext uri="{FF2B5EF4-FFF2-40B4-BE49-F238E27FC236}">
                <a16:creationId xmlns:a16="http://schemas.microsoft.com/office/drawing/2014/main" id="{80058C2F-B71D-26B5-256B-937EBF6CA194}"/>
              </a:ext>
            </a:extLst>
          </p:cNvPr>
          <p:cNvSpPr/>
          <p:nvPr/>
        </p:nvSpPr>
        <p:spPr>
          <a:xfrm>
            <a:off x="5121317" y="2470170"/>
            <a:ext cx="1916838" cy="1916838"/>
          </a:xfrm>
          <a:custGeom>
            <a:avLst/>
            <a:gdLst>
              <a:gd name="connsiteX0" fmla="*/ 1916839 w 1916838"/>
              <a:gd name="connsiteY0" fmla="*/ 958419 h 1916838"/>
              <a:gd name="connsiteX1" fmla="*/ 958419 w 1916838"/>
              <a:gd name="connsiteY1" fmla="*/ 1916839 h 1916838"/>
              <a:gd name="connsiteX2" fmla="*/ 0 w 1916838"/>
              <a:gd name="connsiteY2" fmla="*/ 958419 h 1916838"/>
              <a:gd name="connsiteX3" fmla="*/ 958419 w 1916838"/>
              <a:gd name="connsiteY3" fmla="*/ 0 h 1916838"/>
              <a:gd name="connsiteX4" fmla="*/ 1916839 w 1916838"/>
              <a:gd name="connsiteY4" fmla="*/ 958419 h 1916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6838" h="1916838">
                <a:moveTo>
                  <a:pt x="1916839" y="958419"/>
                </a:moveTo>
                <a:cubicBezTo>
                  <a:pt x="1916839" y="1487740"/>
                  <a:pt x="1487740" y="1916839"/>
                  <a:pt x="958419" y="1916839"/>
                </a:cubicBezTo>
                <a:cubicBezTo>
                  <a:pt x="429099" y="1916839"/>
                  <a:pt x="0" y="1487740"/>
                  <a:pt x="0" y="958419"/>
                </a:cubicBezTo>
                <a:cubicBezTo>
                  <a:pt x="0" y="429099"/>
                  <a:pt x="429099" y="0"/>
                  <a:pt x="958419" y="0"/>
                </a:cubicBezTo>
                <a:cubicBezTo>
                  <a:pt x="1487740" y="0"/>
                  <a:pt x="1916839" y="429099"/>
                  <a:pt x="1916839" y="958419"/>
                </a:cubicBezTo>
                <a:close/>
              </a:path>
            </a:pathLst>
          </a:custGeom>
          <a:solidFill>
            <a:srgbClr val="E6F9FF"/>
          </a:solidFill>
          <a:ln w="0" cap="flat">
            <a:noFill/>
            <a:prstDash val="solid"/>
            <a:miter/>
          </a:ln>
        </p:spPr>
        <p:txBody>
          <a:bodyPr rtlCol="0" anchor="ctr"/>
          <a:lstStyle/>
          <a:p>
            <a:pPr algn="ctr"/>
            <a:r>
              <a:rPr lang="en-IN" sz="2000" b="1" dirty="0">
                <a:solidFill>
                  <a:srgbClr val="0070C0"/>
                </a:solidFill>
              </a:rPr>
              <a:t>Intrathoracic clinical manifestations</a:t>
            </a:r>
            <a:r>
              <a:rPr lang="en-IN" sz="2000" b="1" baseline="30000" dirty="0">
                <a:solidFill>
                  <a:srgbClr val="0070C0"/>
                </a:solidFill>
              </a:rPr>
              <a:t>1</a:t>
            </a:r>
            <a:r>
              <a:rPr lang="en-US" sz="2000" b="1" baseline="30000" dirty="0">
                <a:solidFill>
                  <a:srgbClr val="0070C0"/>
                </a:solidFill>
              </a:rPr>
              <a:t> </a:t>
            </a:r>
            <a:endParaRPr lang="en-IN" sz="2000" b="1" baseline="30000" dirty="0">
              <a:solidFill>
                <a:srgbClr val="0070C0"/>
              </a:solidFill>
            </a:endParaRPr>
          </a:p>
        </p:txBody>
      </p:sp>
      <p:sp>
        <p:nvSpPr>
          <p:cNvPr id="65" name="Rectangle 64">
            <a:extLst>
              <a:ext uri="{FF2B5EF4-FFF2-40B4-BE49-F238E27FC236}">
                <a16:creationId xmlns:a16="http://schemas.microsoft.com/office/drawing/2014/main" id="{86A37208-A7AE-561C-8D70-DBD69CCDD291}"/>
              </a:ext>
            </a:extLst>
          </p:cNvPr>
          <p:cNvSpPr/>
          <p:nvPr/>
        </p:nvSpPr>
        <p:spPr>
          <a:xfrm>
            <a:off x="0" y="0"/>
            <a:ext cx="12192000" cy="875491"/>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6" name="TextBox 65">
            <a:extLst>
              <a:ext uri="{FF2B5EF4-FFF2-40B4-BE49-F238E27FC236}">
                <a16:creationId xmlns:a16="http://schemas.microsoft.com/office/drawing/2014/main" id="{0E289B01-0AAA-D370-98CE-CA09D7622B0B}"/>
              </a:ext>
            </a:extLst>
          </p:cNvPr>
          <p:cNvSpPr txBox="1"/>
          <p:nvPr/>
        </p:nvSpPr>
        <p:spPr>
          <a:xfrm>
            <a:off x="3486063" y="174599"/>
            <a:ext cx="4994572" cy="461665"/>
          </a:xfrm>
          <a:prstGeom prst="rect">
            <a:avLst/>
          </a:prstGeom>
          <a:noFill/>
        </p:spPr>
        <p:txBody>
          <a:bodyPr wrap="none" rtlCol="0">
            <a:spAutoFit/>
          </a:bodyPr>
          <a:lstStyle/>
          <a:p>
            <a:r>
              <a:rPr lang="en-IN" sz="2400" b="1" dirty="0">
                <a:solidFill>
                  <a:schemeClr val="bg1"/>
                </a:solidFill>
              </a:rPr>
              <a:t>Clinical Manifestations of Lung cancer</a:t>
            </a:r>
          </a:p>
        </p:txBody>
      </p:sp>
      <p:sp>
        <p:nvSpPr>
          <p:cNvPr id="67" name="TextBox 66">
            <a:extLst>
              <a:ext uri="{FF2B5EF4-FFF2-40B4-BE49-F238E27FC236}">
                <a16:creationId xmlns:a16="http://schemas.microsoft.com/office/drawing/2014/main" id="{65FBA1B6-D1DF-4688-7C8B-E3841D5EB55C}"/>
              </a:ext>
            </a:extLst>
          </p:cNvPr>
          <p:cNvSpPr txBox="1"/>
          <p:nvPr/>
        </p:nvSpPr>
        <p:spPr>
          <a:xfrm>
            <a:off x="513491" y="1684479"/>
            <a:ext cx="2783782" cy="646331"/>
          </a:xfrm>
          <a:prstGeom prst="rect">
            <a:avLst/>
          </a:prstGeom>
          <a:noFill/>
        </p:spPr>
        <p:txBody>
          <a:bodyPr wrap="square" rtlCol="0">
            <a:spAutoFit/>
          </a:bodyPr>
          <a:lstStyle/>
          <a:p>
            <a:pPr algn="r"/>
            <a:r>
              <a:rPr lang="en-US" dirty="0"/>
              <a:t>More common in patients with SCLC than NSCLC</a:t>
            </a:r>
            <a:r>
              <a:rPr lang="en-US" baseline="30000" dirty="0"/>
              <a:t>1,2</a:t>
            </a:r>
            <a:r>
              <a:rPr lang="en-US" dirty="0"/>
              <a:t> </a:t>
            </a:r>
          </a:p>
        </p:txBody>
      </p:sp>
      <p:sp>
        <p:nvSpPr>
          <p:cNvPr id="68" name="TextBox 67">
            <a:extLst>
              <a:ext uri="{FF2B5EF4-FFF2-40B4-BE49-F238E27FC236}">
                <a16:creationId xmlns:a16="http://schemas.microsoft.com/office/drawing/2014/main" id="{BCE65F54-4DBB-296E-0457-1284F8A73018}"/>
              </a:ext>
            </a:extLst>
          </p:cNvPr>
          <p:cNvSpPr txBox="1"/>
          <p:nvPr/>
        </p:nvSpPr>
        <p:spPr>
          <a:xfrm>
            <a:off x="3786200" y="3209286"/>
            <a:ext cx="1487776" cy="757130"/>
          </a:xfrm>
          <a:prstGeom prst="rect">
            <a:avLst/>
          </a:prstGeom>
          <a:noFill/>
        </p:spPr>
        <p:txBody>
          <a:bodyPr wrap="square">
            <a:spAutoFit/>
          </a:bodyPr>
          <a:lstStyle/>
          <a:p>
            <a:pPr algn="ctr">
              <a:lnSpc>
                <a:spcPct val="80000"/>
              </a:lnSpc>
            </a:pPr>
            <a:r>
              <a:rPr lang="en-US" b="1" dirty="0">
                <a:solidFill>
                  <a:schemeClr val="bg1"/>
                </a:solidFill>
              </a:rPr>
              <a:t>Superior vena cava syndrome</a:t>
            </a:r>
          </a:p>
        </p:txBody>
      </p:sp>
      <p:sp>
        <p:nvSpPr>
          <p:cNvPr id="69" name="TextBox 68">
            <a:extLst>
              <a:ext uri="{FF2B5EF4-FFF2-40B4-BE49-F238E27FC236}">
                <a16:creationId xmlns:a16="http://schemas.microsoft.com/office/drawing/2014/main" id="{11418023-DB42-9422-005F-6D5348E26AC3}"/>
              </a:ext>
            </a:extLst>
          </p:cNvPr>
          <p:cNvSpPr txBox="1"/>
          <p:nvPr/>
        </p:nvSpPr>
        <p:spPr>
          <a:xfrm>
            <a:off x="6817832" y="2870154"/>
            <a:ext cx="1608780" cy="707886"/>
          </a:xfrm>
          <a:prstGeom prst="rect">
            <a:avLst/>
          </a:prstGeom>
          <a:noFill/>
        </p:spPr>
        <p:txBody>
          <a:bodyPr wrap="square">
            <a:spAutoFit/>
          </a:bodyPr>
          <a:lstStyle/>
          <a:p>
            <a:pPr algn="ctr">
              <a:lnSpc>
                <a:spcPct val="80000"/>
              </a:lnSpc>
            </a:pPr>
            <a:r>
              <a:rPr lang="en-US" b="1" dirty="0">
                <a:solidFill>
                  <a:schemeClr val="bg1"/>
                </a:solidFill>
              </a:rPr>
              <a:t>Dyspnea </a:t>
            </a:r>
            <a:r>
              <a:rPr lang="en-US" sz="1600" b="1" dirty="0">
                <a:solidFill>
                  <a:schemeClr val="bg1"/>
                </a:solidFill>
              </a:rPr>
              <a:t>(shortness of breath)</a:t>
            </a:r>
          </a:p>
        </p:txBody>
      </p:sp>
      <p:sp>
        <p:nvSpPr>
          <p:cNvPr id="70" name="TextBox 69">
            <a:extLst>
              <a:ext uri="{FF2B5EF4-FFF2-40B4-BE49-F238E27FC236}">
                <a16:creationId xmlns:a16="http://schemas.microsoft.com/office/drawing/2014/main" id="{C4E77804-0F1F-AA08-0109-FCF5A13BDF70}"/>
              </a:ext>
            </a:extLst>
          </p:cNvPr>
          <p:cNvSpPr txBox="1"/>
          <p:nvPr/>
        </p:nvSpPr>
        <p:spPr>
          <a:xfrm>
            <a:off x="5181830" y="1754614"/>
            <a:ext cx="1688765" cy="535531"/>
          </a:xfrm>
          <a:prstGeom prst="rect">
            <a:avLst/>
          </a:prstGeom>
          <a:noFill/>
        </p:spPr>
        <p:txBody>
          <a:bodyPr wrap="square">
            <a:spAutoFit/>
          </a:bodyPr>
          <a:lstStyle/>
          <a:p>
            <a:pPr algn="r">
              <a:lnSpc>
                <a:spcPct val="80000"/>
              </a:lnSpc>
            </a:pPr>
            <a:r>
              <a:rPr lang="en-US" b="1" dirty="0">
                <a:solidFill>
                  <a:schemeClr val="bg1"/>
                </a:solidFill>
              </a:rPr>
              <a:t>Pleural involvement</a:t>
            </a:r>
          </a:p>
        </p:txBody>
      </p:sp>
      <p:sp>
        <p:nvSpPr>
          <p:cNvPr id="71" name="TextBox 70">
            <a:extLst>
              <a:ext uri="{FF2B5EF4-FFF2-40B4-BE49-F238E27FC236}">
                <a16:creationId xmlns:a16="http://schemas.microsoft.com/office/drawing/2014/main" id="{E2382060-FC28-8715-5B39-9C9E118BAA1D}"/>
              </a:ext>
            </a:extLst>
          </p:cNvPr>
          <p:cNvSpPr txBox="1"/>
          <p:nvPr/>
        </p:nvSpPr>
        <p:spPr>
          <a:xfrm>
            <a:off x="8840905" y="1168411"/>
            <a:ext cx="2975350" cy="1477328"/>
          </a:xfrm>
          <a:prstGeom prst="rect">
            <a:avLst/>
          </a:prstGeom>
          <a:noFill/>
        </p:spPr>
        <p:txBody>
          <a:bodyPr wrap="square" rtlCol="0">
            <a:spAutoFit/>
          </a:bodyPr>
          <a:lstStyle/>
          <a:p>
            <a:r>
              <a:rPr lang="en-US" dirty="0"/>
              <a:t>During the course of disease, approximately 10 to 15 percent of lung cancer patients have a malignant pleural effusion</a:t>
            </a:r>
            <a:r>
              <a:rPr lang="en-US" baseline="30000" dirty="0"/>
              <a:t>1</a:t>
            </a:r>
          </a:p>
        </p:txBody>
      </p:sp>
      <p:sp>
        <p:nvSpPr>
          <p:cNvPr id="72" name="TextBox 71">
            <a:extLst>
              <a:ext uri="{FF2B5EF4-FFF2-40B4-BE49-F238E27FC236}">
                <a16:creationId xmlns:a16="http://schemas.microsoft.com/office/drawing/2014/main" id="{E99487A3-9CE1-C307-DFEE-088EAAE8F666}"/>
              </a:ext>
            </a:extLst>
          </p:cNvPr>
          <p:cNvSpPr txBox="1"/>
          <p:nvPr/>
        </p:nvSpPr>
        <p:spPr>
          <a:xfrm>
            <a:off x="8894245" y="3905086"/>
            <a:ext cx="2975350" cy="646331"/>
          </a:xfrm>
          <a:prstGeom prst="rect">
            <a:avLst/>
          </a:prstGeom>
          <a:noFill/>
        </p:spPr>
        <p:txBody>
          <a:bodyPr wrap="square" rtlCol="0">
            <a:spAutoFit/>
          </a:bodyPr>
          <a:lstStyle/>
          <a:p>
            <a:r>
              <a:rPr lang="en-US" dirty="0"/>
              <a:t>Present in approximately 25 to 40 percent of patients</a:t>
            </a:r>
            <a:r>
              <a:rPr lang="en-US" baseline="30000" dirty="0"/>
              <a:t>1</a:t>
            </a:r>
          </a:p>
        </p:txBody>
      </p:sp>
      <p:pic>
        <p:nvPicPr>
          <p:cNvPr id="73" name="Graphic 2">
            <a:extLst>
              <a:ext uri="{FF2B5EF4-FFF2-40B4-BE49-F238E27FC236}">
                <a16:creationId xmlns:a16="http://schemas.microsoft.com/office/drawing/2014/main" id="{1C66240B-4EC9-7B9D-7A75-8D1FB3F7098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5392675" y="1395248"/>
            <a:ext cx="624144" cy="611544"/>
          </a:xfrm>
          <a:prstGeom prst="rect">
            <a:avLst/>
          </a:prstGeom>
        </p:spPr>
      </p:pic>
      <p:grpSp>
        <p:nvGrpSpPr>
          <p:cNvPr id="114" name="Group 113">
            <a:extLst>
              <a:ext uri="{FF2B5EF4-FFF2-40B4-BE49-F238E27FC236}">
                <a16:creationId xmlns:a16="http://schemas.microsoft.com/office/drawing/2014/main" id="{2F073DD1-BD48-D356-DDBC-6E1A605CDC0B}"/>
              </a:ext>
            </a:extLst>
          </p:cNvPr>
          <p:cNvGrpSpPr/>
          <p:nvPr/>
        </p:nvGrpSpPr>
        <p:grpSpPr>
          <a:xfrm>
            <a:off x="5350426" y="4530430"/>
            <a:ext cx="1608780" cy="903033"/>
            <a:chOff x="5275210" y="4516516"/>
            <a:chExt cx="1608780" cy="903033"/>
          </a:xfrm>
        </p:grpSpPr>
        <p:sp>
          <p:nvSpPr>
            <p:cNvPr id="115" name="TextBox 114">
              <a:extLst>
                <a:ext uri="{FF2B5EF4-FFF2-40B4-BE49-F238E27FC236}">
                  <a16:creationId xmlns:a16="http://schemas.microsoft.com/office/drawing/2014/main" id="{4E0A8F3E-6891-A824-AA78-5BE094C93AB5}"/>
                </a:ext>
              </a:extLst>
            </p:cNvPr>
            <p:cNvSpPr txBox="1"/>
            <p:nvPr/>
          </p:nvSpPr>
          <p:spPr>
            <a:xfrm>
              <a:off x="5275210" y="5050217"/>
              <a:ext cx="1608780" cy="369332"/>
            </a:xfrm>
            <a:prstGeom prst="rect">
              <a:avLst/>
            </a:prstGeom>
            <a:noFill/>
          </p:spPr>
          <p:txBody>
            <a:bodyPr wrap="square">
              <a:spAutoFit/>
            </a:bodyPr>
            <a:lstStyle/>
            <a:p>
              <a:pPr algn="ctr"/>
              <a:r>
                <a:rPr lang="en-US" b="1" dirty="0">
                  <a:solidFill>
                    <a:schemeClr val="bg1"/>
                  </a:solidFill>
                </a:rPr>
                <a:t>Hoarseness </a:t>
              </a:r>
            </a:p>
          </p:txBody>
        </p:sp>
        <p:pic>
          <p:nvPicPr>
            <p:cNvPr id="116" name="Graphic 4">
              <a:extLst>
                <a:ext uri="{FF2B5EF4-FFF2-40B4-BE49-F238E27FC236}">
                  <a16:creationId xmlns:a16="http://schemas.microsoft.com/office/drawing/2014/main" id="{D369F284-AEDC-5736-7FB7-8FC0C5AD268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5767818" y="4516516"/>
              <a:ext cx="515100" cy="592758"/>
            </a:xfrm>
            <a:prstGeom prst="rect">
              <a:avLst/>
            </a:prstGeom>
          </p:spPr>
        </p:pic>
      </p:grpSp>
      <p:pic>
        <p:nvPicPr>
          <p:cNvPr id="117" name="Graphic 15">
            <a:extLst>
              <a:ext uri="{FF2B5EF4-FFF2-40B4-BE49-F238E27FC236}">
                <a16:creationId xmlns:a16="http://schemas.microsoft.com/office/drawing/2014/main" id="{839AB4D6-3FD2-3F14-9636-7CE79574201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174328" y="3652405"/>
            <a:ext cx="672528" cy="718654"/>
          </a:xfrm>
          <a:prstGeom prst="rect">
            <a:avLst/>
          </a:prstGeom>
        </p:spPr>
      </p:pic>
      <p:pic>
        <p:nvPicPr>
          <p:cNvPr id="2" name="Picture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83964" y="2516117"/>
            <a:ext cx="684907" cy="675226"/>
          </a:xfrm>
          <a:prstGeom prst="rect">
            <a:avLst/>
          </a:prstGeom>
        </p:spPr>
      </p:pic>
      <p:sp>
        <p:nvSpPr>
          <p:cNvPr id="3" name="TextBox 2"/>
          <p:cNvSpPr txBox="1"/>
          <p:nvPr/>
        </p:nvSpPr>
        <p:spPr>
          <a:xfrm>
            <a:off x="780133" y="2321866"/>
            <a:ext cx="2478795" cy="461665"/>
          </a:xfrm>
          <a:prstGeom prst="rect">
            <a:avLst/>
          </a:prstGeom>
          <a:noFill/>
        </p:spPr>
        <p:txBody>
          <a:bodyPr wrap="square" rtlCol="0">
            <a:spAutoFit/>
          </a:bodyPr>
          <a:lstStyle/>
          <a:p>
            <a:pPr algn="r"/>
            <a:r>
              <a:rPr lang="en-GB" sz="1200" dirty="0"/>
              <a:t>(Can occur in both right and left side due to lymph node involvement)</a:t>
            </a:r>
            <a:endParaRPr lang="en-IN" dirty="0"/>
          </a:p>
        </p:txBody>
      </p:sp>
    </p:spTree>
    <p:extLst>
      <p:ext uri="{BB962C8B-B14F-4D97-AF65-F5344CB8AC3E}">
        <p14:creationId xmlns:p14="http://schemas.microsoft.com/office/powerpoint/2010/main" val="42295228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4A93AB5-0011-0727-043F-31D05F1EDD91}"/>
              </a:ext>
            </a:extLst>
          </p:cNvPr>
          <p:cNvSpPr/>
          <p:nvPr/>
        </p:nvSpPr>
        <p:spPr>
          <a:xfrm>
            <a:off x="0" y="0"/>
            <a:ext cx="12192000" cy="875491"/>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TextBox 20">
            <a:extLst>
              <a:ext uri="{FF2B5EF4-FFF2-40B4-BE49-F238E27FC236}">
                <a16:creationId xmlns:a16="http://schemas.microsoft.com/office/drawing/2014/main" id="{BBEFAA27-154D-35D2-7530-312FE9EDEC3B}"/>
              </a:ext>
            </a:extLst>
          </p:cNvPr>
          <p:cNvSpPr txBox="1"/>
          <p:nvPr/>
        </p:nvSpPr>
        <p:spPr>
          <a:xfrm>
            <a:off x="3486063" y="174599"/>
            <a:ext cx="4994572" cy="461665"/>
          </a:xfrm>
          <a:prstGeom prst="rect">
            <a:avLst/>
          </a:prstGeom>
          <a:noFill/>
        </p:spPr>
        <p:txBody>
          <a:bodyPr wrap="none" rtlCol="0">
            <a:spAutoFit/>
          </a:bodyPr>
          <a:lstStyle/>
          <a:p>
            <a:r>
              <a:rPr lang="en-IN" sz="2400" b="1" dirty="0">
                <a:solidFill>
                  <a:schemeClr val="bg1"/>
                </a:solidFill>
              </a:rPr>
              <a:t>Clinical Manifestations of Lung cancer</a:t>
            </a:r>
          </a:p>
        </p:txBody>
      </p:sp>
      <p:sp>
        <p:nvSpPr>
          <p:cNvPr id="22" name="TextBox 21">
            <a:extLst>
              <a:ext uri="{FF2B5EF4-FFF2-40B4-BE49-F238E27FC236}">
                <a16:creationId xmlns:a16="http://schemas.microsoft.com/office/drawing/2014/main" id="{BC259081-55B0-2B22-49F0-200A0F421440}"/>
              </a:ext>
            </a:extLst>
          </p:cNvPr>
          <p:cNvSpPr txBox="1"/>
          <p:nvPr/>
        </p:nvSpPr>
        <p:spPr>
          <a:xfrm>
            <a:off x="5119498" y="1207130"/>
            <a:ext cx="5933690" cy="584775"/>
          </a:xfrm>
          <a:prstGeom prst="rect">
            <a:avLst/>
          </a:prstGeom>
          <a:noFill/>
        </p:spPr>
        <p:txBody>
          <a:bodyPr wrap="square" rtlCol="0">
            <a:spAutoFit/>
          </a:bodyPr>
          <a:lstStyle/>
          <a:p>
            <a:pPr lvl="0"/>
            <a:r>
              <a:rPr lang="en-IN" sz="1600" b="1" dirty="0"/>
              <a:t>Bone: </a:t>
            </a:r>
            <a:r>
              <a:rPr lang="en-US" sz="1600" dirty="0"/>
              <a:t>Metastasis from lungs to bone includes pain in the back, chest, or extremity and elevated levels of serum alkaline phosphatase.</a:t>
            </a:r>
            <a:endParaRPr lang="en-IN" sz="1600" dirty="0"/>
          </a:p>
        </p:txBody>
      </p:sp>
      <p:sp>
        <p:nvSpPr>
          <p:cNvPr id="23" name="TextBox 22">
            <a:extLst>
              <a:ext uri="{FF2B5EF4-FFF2-40B4-BE49-F238E27FC236}">
                <a16:creationId xmlns:a16="http://schemas.microsoft.com/office/drawing/2014/main" id="{20CE33EB-9777-CD6D-2B7B-E9F51604C5AC}"/>
              </a:ext>
            </a:extLst>
          </p:cNvPr>
          <p:cNvSpPr txBox="1"/>
          <p:nvPr/>
        </p:nvSpPr>
        <p:spPr>
          <a:xfrm>
            <a:off x="4933741" y="5228015"/>
            <a:ext cx="6250074" cy="1323439"/>
          </a:xfrm>
          <a:prstGeom prst="rect">
            <a:avLst/>
          </a:prstGeom>
          <a:noFill/>
        </p:spPr>
        <p:txBody>
          <a:bodyPr wrap="square" rtlCol="0">
            <a:spAutoFit/>
          </a:bodyPr>
          <a:lstStyle/>
          <a:p>
            <a:r>
              <a:rPr lang="en-US" sz="1600" b="1" dirty="0"/>
              <a:t>Brain: </a:t>
            </a:r>
            <a:r>
              <a:rPr lang="en-US" sz="1600" dirty="0"/>
              <a:t>Neurologic manifestations of lung cancer include metastases and paraneoplastic syndromes. Symptoms from central nervous system metastasis are similar to those with other tumors and include headache, vomiting, visual field loss, hemiparesis, cranial nerve deficit, and seizures.</a:t>
            </a:r>
            <a:endParaRPr lang="en-IN" sz="1600" dirty="0"/>
          </a:p>
          <a:p>
            <a:endParaRPr lang="en-IN" sz="1600" dirty="0"/>
          </a:p>
        </p:txBody>
      </p:sp>
      <p:sp>
        <p:nvSpPr>
          <p:cNvPr id="24" name="Rectangle 23">
            <a:extLst>
              <a:ext uri="{FF2B5EF4-FFF2-40B4-BE49-F238E27FC236}">
                <a16:creationId xmlns:a16="http://schemas.microsoft.com/office/drawing/2014/main" id="{DFAAD1A3-590F-89CA-90A5-FD9A7404FD31}"/>
              </a:ext>
            </a:extLst>
          </p:cNvPr>
          <p:cNvSpPr/>
          <p:nvPr/>
        </p:nvSpPr>
        <p:spPr>
          <a:xfrm>
            <a:off x="5024176" y="3125817"/>
            <a:ext cx="6029011" cy="830997"/>
          </a:xfrm>
          <a:prstGeom prst="rect">
            <a:avLst/>
          </a:prstGeom>
        </p:spPr>
        <p:txBody>
          <a:bodyPr wrap="square">
            <a:spAutoFit/>
          </a:bodyPr>
          <a:lstStyle/>
          <a:p>
            <a:pPr lvl="0"/>
            <a:r>
              <a:rPr lang="en-IN" sz="1600" b="1" dirty="0"/>
              <a:t>Adrenal: </a:t>
            </a:r>
            <a:r>
              <a:rPr lang="en-US" sz="1600" dirty="0"/>
              <a:t>Adrenal metastasis may have localized symptoms (</a:t>
            </a:r>
            <a:r>
              <a:rPr lang="en-US" sz="1600" dirty="0" err="1"/>
              <a:t>eg</a:t>
            </a:r>
            <a:r>
              <a:rPr lang="en-US" sz="1600" dirty="0"/>
              <a:t>: back or abdominal pain) if the tumor is large or rapidly growing or has caused a retroperitoneal hemorrhage.</a:t>
            </a:r>
            <a:endParaRPr lang="en-IN" sz="1600" dirty="0"/>
          </a:p>
        </p:txBody>
      </p:sp>
      <p:sp>
        <p:nvSpPr>
          <p:cNvPr id="25" name="TextBox 24">
            <a:extLst>
              <a:ext uri="{FF2B5EF4-FFF2-40B4-BE49-F238E27FC236}">
                <a16:creationId xmlns:a16="http://schemas.microsoft.com/office/drawing/2014/main" id="{554BBD9B-3A27-CB75-3209-9254E070D7E2}"/>
              </a:ext>
            </a:extLst>
          </p:cNvPr>
          <p:cNvSpPr txBox="1"/>
          <p:nvPr/>
        </p:nvSpPr>
        <p:spPr>
          <a:xfrm>
            <a:off x="5602668" y="4275085"/>
            <a:ext cx="5159117" cy="584775"/>
          </a:xfrm>
          <a:prstGeom prst="rect">
            <a:avLst/>
          </a:prstGeom>
          <a:noFill/>
        </p:spPr>
        <p:txBody>
          <a:bodyPr wrap="square" rtlCol="0">
            <a:spAutoFit/>
          </a:bodyPr>
          <a:lstStyle/>
          <a:p>
            <a:pPr lvl="0"/>
            <a:r>
              <a:rPr lang="en-IN" sz="1600" b="1" dirty="0"/>
              <a:t>Liver: </a:t>
            </a:r>
            <a:r>
              <a:rPr lang="en-IN" sz="1600" dirty="0"/>
              <a:t>Hepatic metastasis is uncommon, and are detected by liver enzyme abnormalities, CT, PET.</a:t>
            </a:r>
          </a:p>
        </p:txBody>
      </p:sp>
      <p:sp>
        <p:nvSpPr>
          <p:cNvPr id="26" name="TextBox 25">
            <a:extLst>
              <a:ext uri="{FF2B5EF4-FFF2-40B4-BE49-F238E27FC236}">
                <a16:creationId xmlns:a16="http://schemas.microsoft.com/office/drawing/2014/main" id="{91EFE478-F5B1-0178-CCA6-27F6FAE7EC6A}"/>
              </a:ext>
            </a:extLst>
          </p:cNvPr>
          <p:cNvSpPr txBox="1"/>
          <p:nvPr/>
        </p:nvSpPr>
        <p:spPr>
          <a:xfrm>
            <a:off x="5602668" y="2197829"/>
            <a:ext cx="5370132" cy="584775"/>
          </a:xfrm>
          <a:prstGeom prst="rect">
            <a:avLst/>
          </a:prstGeom>
          <a:noFill/>
        </p:spPr>
        <p:txBody>
          <a:bodyPr wrap="square" rtlCol="0">
            <a:spAutoFit/>
          </a:bodyPr>
          <a:lstStyle/>
          <a:p>
            <a:pPr lvl="0"/>
            <a:r>
              <a:rPr lang="en-IN" sz="1600" b="1" dirty="0"/>
              <a:t>Constitutional Symptoms: </a:t>
            </a:r>
            <a:r>
              <a:rPr lang="en-IN" sz="1600" dirty="0"/>
              <a:t>Includes weight loss, anorexia, weakness, and fatigue.</a:t>
            </a:r>
          </a:p>
        </p:txBody>
      </p:sp>
      <p:grpSp>
        <p:nvGrpSpPr>
          <p:cNvPr id="27" name="Group 26">
            <a:extLst>
              <a:ext uri="{FF2B5EF4-FFF2-40B4-BE49-F238E27FC236}">
                <a16:creationId xmlns:a16="http://schemas.microsoft.com/office/drawing/2014/main" id="{E434C5BE-E32F-5E4C-B50E-78F505A09128}"/>
              </a:ext>
            </a:extLst>
          </p:cNvPr>
          <p:cNvGrpSpPr/>
          <p:nvPr/>
        </p:nvGrpSpPr>
        <p:grpSpPr>
          <a:xfrm>
            <a:off x="73726" y="645184"/>
            <a:ext cx="5455216" cy="5792265"/>
            <a:chOff x="73726" y="854503"/>
            <a:chExt cx="5455216" cy="5792265"/>
          </a:xfrm>
        </p:grpSpPr>
        <p:pic>
          <p:nvPicPr>
            <p:cNvPr id="28" name="Graphic 11">
              <a:extLst>
                <a:ext uri="{FF2B5EF4-FFF2-40B4-BE49-F238E27FC236}">
                  <a16:creationId xmlns:a16="http://schemas.microsoft.com/office/drawing/2014/main" id="{318BC0FC-42C2-5C40-F9B9-9C21F2CEB372}"/>
                </a:ext>
              </a:extLst>
            </p:cNvPr>
            <p:cNvPicPr>
              <a:picLocks noChangeAspect="1"/>
            </p:cNvPicPr>
            <p:nvPr/>
          </p:nvPicPr>
          <p:blipFill>
            <a:blip r:embed="rId2"/>
            <a:stretch>
              <a:fillRect/>
            </a:stretch>
          </p:blipFill>
          <p:spPr>
            <a:xfrm>
              <a:off x="73726" y="854503"/>
              <a:ext cx="5455216" cy="5792265"/>
            </a:xfrm>
            <a:prstGeom prst="rect">
              <a:avLst/>
            </a:prstGeom>
          </p:spPr>
        </p:pic>
        <p:sp>
          <p:nvSpPr>
            <p:cNvPr id="29" name="TextBox 28">
              <a:extLst>
                <a:ext uri="{FF2B5EF4-FFF2-40B4-BE49-F238E27FC236}">
                  <a16:creationId xmlns:a16="http://schemas.microsoft.com/office/drawing/2014/main" id="{371EDF1B-3674-C7C0-ECC7-B0C6F0C27DC6}"/>
                </a:ext>
              </a:extLst>
            </p:cNvPr>
            <p:cNvSpPr txBox="1"/>
            <p:nvPr/>
          </p:nvSpPr>
          <p:spPr>
            <a:xfrm>
              <a:off x="470007" y="3037854"/>
              <a:ext cx="2331327" cy="1569660"/>
            </a:xfrm>
            <a:prstGeom prst="rect">
              <a:avLst/>
            </a:prstGeom>
            <a:noFill/>
          </p:spPr>
          <p:txBody>
            <a:bodyPr wrap="square">
              <a:spAutoFit/>
            </a:bodyPr>
            <a:lstStyle/>
            <a:p>
              <a:pPr algn="ctr"/>
              <a:r>
                <a:rPr lang="en-IN" sz="2400" b="1" dirty="0">
                  <a:solidFill>
                    <a:srgbClr val="0070C0"/>
                  </a:solidFill>
                </a:rPr>
                <a:t>Clinical manifestations</a:t>
              </a:r>
            </a:p>
            <a:p>
              <a:pPr algn="ctr"/>
              <a:r>
                <a:rPr lang="en-IN" sz="2400" b="1" dirty="0">
                  <a:solidFill>
                    <a:srgbClr val="0070C0"/>
                  </a:solidFill>
                </a:rPr>
                <a:t>of </a:t>
              </a:r>
              <a:r>
                <a:rPr lang="en-IN" sz="2400" b="1" dirty="0" err="1">
                  <a:solidFill>
                    <a:srgbClr val="0070C0"/>
                  </a:solidFill>
                </a:rPr>
                <a:t>extrathoracic</a:t>
              </a:r>
              <a:endParaRPr lang="en-IN" sz="2400" b="1" dirty="0">
                <a:solidFill>
                  <a:srgbClr val="0070C0"/>
                </a:solidFill>
              </a:endParaRPr>
            </a:p>
            <a:p>
              <a:pPr algn="ctr"/>
              <a:r>
                <a:rPr lang="en-IN" sz="2400" b="1" dirty="0">
                  <a:solidFill>
                    <a:srgbClr val="0070C0"/>
                  </a:solidFill>
                </a:rPr>
                <a:t>metastases</a:t>
              </a:r>
              <a:r>
                <a:rPr lang="en-IN" sz="2400" b="1" baseline="30000" dirty="0">
                  <a:solidFill>
                    <a:srgbClr val="0070C0"/>
                  </a:solidFill>
                </a:rPr>
                <a:t>1</a:t>
              </a:r>
            </a:p>
          </p:txBody>
        </p:sp>
        <p:pic>
          <p:nvPicPr>
            <p:cNvPr id="30" name="Picture 29">
              <a:extLst>
                <a:ext uri="{FF2B5EF4-FFF2-40B4-BE49-F238E27FC236}">
                  <a16:creationId xmlns:a16="http://schemas.microsoft.com/office/drawing/2014/main" id="{82078707-3BCF-C754-5133-6EDFC159DC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233" y="1385178"/>
              <a:ext cx="699518" cy="689632"/>
            </a:xfrm>
            <a:prstGeom prst="rect">
              <a:avLst/>
            </a:prstGeom>
          </p:spPr>
        </p:pic>
        <p:pic>
          <p:nvPicPr>
            <p:cNvPr id="31" name="Picture 30">
              <a:extLst>
                <a:ext uri="{FF2B5EF4-FFF2-40B4-BE49-F238E27FC236}">
                  <a16:creationId xmlns:a16="http://schemas.microsoft.com/office/drawing/2014/main" id="{84F84E9C-261A-D3EB-43D2-0FB8B56DA8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26764" y="3387291"/>
              <a:ext cx="676748" cy="667184"/>
            </a:xfrm>
            <a:prstGeom prst="rect">
              <a:avLst/>
            </a:prstGeom>
          </p:spPr>
        </p:pic>
        <p:pic>
          <p:nvPicPr>
            <p:cNvPr id="34" name="Picture 33">
              <a:extLst>
                <a:ext uri="{FF2B5EF4-FFF2-40B4-BE49-F238E27FC236}">
                  <a16:creationId xmlns:a16="http://schemas.microsoft.com/office/drawing/2014/main" id="{A008A371-645D-D8FE-6290-9B0B63538B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32316" y="5472822"/>
              <a:ext cx="589352" cy="581022"/>
            </a:xfrm>
            <a:prstGeom prst="rect">
              <a:avLst/>
            </a:prstGeom>
          </p:spPr>
        </p:pic>
        <p:pic>
          <p:nvPicPr>
            <p:cNvPr id="35" name="Picture 34">
              <a:extLst>
                <a:ext uri="{FF2B5EF4-FFF2-40B4-BE49-F238E27FC236}">
                  <a16:creationId xmlns:a16="http://schemas.microsoft.com/office/drawing/2014/main" id="{01D25F6E-586E-7D18-D211-2522D478F27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69676" y="4388988"/>
              <a:ext cx="837324" cy="825490"/>
            </a:xfrm>
            <a:prstGeom prst="rect">
              <a:avLst/>
            </a:prstGeom>
          </p:spPr>
        </p:pic>
        <p:pic>
          <p:nvPicPr>
            <p:cNvPr id="36" name="Picture 35">
              <a:extLst>
                <a:ext uri="{FF2B5EF4-FFF2-40B4-BE49-F238E27FC236}">
                  <a16:creationId xmlns:a16="http://schemas.microsoft.com/office/drawing/2014/main" id="{5666CB95-9BB0-FBF3-5E8A-19068E4D0BF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68369" y="2420364"/>
              <a:ext cx="651128" cy="641924"/>
            </a:xfrm>
            <a:prstGeom prst="rect">
              <a:avLst/>
            </a:prstGeom>
          </p:spPr>
        </p:pic>
      </p:grpSp>
      <p:sp>
        <p:nvSpPr>
          <p:cNvPr id="20" name="Rectangle 19"/>
          <p:cNvSpPr/>
          <p:nvPr/>
        </p:nvSpPr>
        <p:spPr>
          <a:xfrm>
            <a:off x="698692" y="6283363"/>
            <a:ext cx="10794616" cy="400110"/>
          </a:xfrm>
          <a:prstGeom prst="rect">
            <a:avLst/>
          </a:prstGeom>
        </p:spPr>
        <p:txBody>
          <a:bodyPr wrap="square">
            <a:spAutoFit/>
          </a:bodyPr>
          <a:lstStyle/>
          <a:p>
            <a:r>
              <a:rPr lang="en-GB" sz="1000" dirty="0"/>
              <a:t>CT: Computed tomography; PET: Positron emission tomography </a:t>
            </a:r>
          </a:p>
          <a:p>
            <a:r>
              <a:rPr lang="en-GB" sz="1000" dirty="0"/>
              <a:t>1. </a:t>
            </a:r>
            <a:r>
              <a:rPr lang="en-GB" sz="1000" dirty="0" err="1"/>
              <a:t>UpToDate</a:t>
            </a:r>
            <a:r>
              <a:rPr lang="en-GB" sz="1000" dirty="0"/>
              <a:t>. Clinical manifestations of Lung Cancer. </a:t>
            </a:r>
            <a:r>
              <a:rPr lang="en-GB" sz="1000" u="sng" dirty="0">
                <a:hlinkClick r:id="rId8"/>
              </a:rPr>
              <a:t>https://www.uptodate.com/contents/clinical-manifestations-of-lung-cancer</a:t>
            </a:r>
            <a:r>
              <a:rPr lang="en-GB" sz="1000" dirty="0"/>
              <a:t>. Access Date: Nov 6, 2023</a:t>
            </a:r>
            <a:endParaRPr lang="en-IN" sz="1000" dirty="0"/>
          </a:p>
        </p:txBody>
      </p:sp>
    </p:spTree>
    <p:extLst>
      <p:ext uri="{BB962C8B-B14F-4D97-AF65-F5344CB8AC3E}">
        <p14:creationId xmlns:p14="http://schemas.microsoft.com/office/powerpoint/2010/main" val="1040516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698692" y="6304115"/>
            <a:ext cx="10794616" cy="400110"/>
          </a:xfrm>
          <a:prstGeom prst="rect">
            <a:avLst/>
          </a:prstGeom>
        </p:spPr>
        <p:txBody>
          <a:bodyPr wrap="square">
            <a:spAutoFit/>
          </a:bodyPr>
          <a:lstStyle/>
          <a:p>
            <a:r>
              <a:rPr lang="en-GB" sz="1000" dirty="0"/>
              <a:t>LEMS: </a:t>
            </a:r>
            <a:r>
              <a:rPr lang="en-US" sz="1000" dirty="0"/>
              <a:t>Lambert-Eaton </a:t>
            </a:r>
            <a:r>
              <a:rPr lang="en-US" sz="1000" dirty="0" err="1"/>
              <a:t>myasthenic</a:t>
            </a:r>
            <a:r>
              <a:rPr lang="en-US" sz="1000" dirty="0"/>
              <a:t> syndrome; SCLC: Small cell lung cancer;   SIADH: syndrome of inappropriate antidiuretic hormone secretion</a:t>
            </a:r>
            <a:endParaRPr lang="en-GB" sz="1000" dirty="0"/>
          </a:p>
          <a:p>
            <a:r>
              <a:rPr lang="en-GB" sz="1000" dirty="0"/>
              <a:t>1. </a:t>
            </a:r>
            <a:r>
              <a:rPr lang="en-GB" sz="1000" dirty="0" err="1"/>
              <a:t>UpToDate</a:t>
            </a:r>
            <a:r>
              <a:rPr lang="en-GB" sz="1000" dirty="0"/>
              <a:t>. Clinical manifestations of Lung Cancer. </a:t>
            </a:r>
            <a:r>
              <a:rPr lang="en-GB" sz="1000" u="sng" dirty="0">
                <a:hlinkClick r:id="rId2"/>
              </a:rPr>
              <a:t>https://www.uptodate.com/contents/clinical-manifestations-of-lung-cancer</a:t>
            </a:r>
            <a:r>
              <a:rPr lang="en-GB" sz="1000" dirty="0"/>
              <a:t>. Access Date: Nov 6, 2023</a:t>
            </a:r>
            <a:endParaRPr lang="en-IN" sz="1000" dirty="0"/>
          </a:p>
        </p:txBody>
      </p:sp>
      <p:sp>
        <p:nvSpPr>
          <p:cNvPr id="12" name="Freeform: Shape 14">
            <a:extLst>
              <a:ext uri="{FF2B5EF4-FFF2-40B4-BE49-F238E27FC236}">
                <a16:creationId xmlns:a16="http://schemas.microsoft.com/office/drawing/2014/main" id="{47869BA6-006A-126A-4B8D-DCF955E3E3EB}"/>
              </a:ext>
            </a:extLst>
          </p:cNvPr>
          <p:cNvSpPr/>
          <p:nvPr/>
        </p:nvSpPr>
        <p:spPr>
          <a:xfrm>
            <a:off x="3772761" y="4629648"/>
            <a:ext cx="1565759" cy="1565759"/>
          </a:xfrm>
          <a:custGeom>
            <a:avLst/>
            <a:gdLst>
              <a:gd name="connsiteX0" fmla="*/ 782880 w 1565759"/>
              <a:gd name="connsiteY0" fmla="*/ 1565760 h 1565759"/>
              <a:gd name="connsiteX1" fmla="*/ 1565760 w 1565759"/>
              <a:gd name="connsiteY1" fmla="*/ 782880 h 1565759"/>
              <a:gd name="connsiteX2" fmla="*/ 782880 w 1565759"/>
              <a:gd name="connsiteY2" fmla="*/ 0 h 1565759"/>
              <a:gd name="connsiteX3" fmla="*/ 0 w 1565759"/>
              <a:gd name="connsiteY3" fmla="*/ 782880 h 1565759"/>
              <a:gd name="connsiteX4" fmla="*/ 782880 w 1565759"/>
              <a:gd name="connsiteY4" fmla="*/ 1565760 h 156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759" h="1565759">
                <a:moveTo>
                  <a:pt x="782880" y="1565760"/>
                </a:moveTo>
                <a:cubicBezTo>
                  <a:pt x="1215212" y="1565760"/>
                  <a:pt x="1565760" y="1215212"/>
                  <a:pt x="1565760" y="782880"/>
                </a:cubicBezTo>
                <a:cubicBezTo>
                  <a:pt x="1565760" y="350548"/>
                  <a:pt x="1215212" y="0"/>
                  <a:pt x="782880" y="0"/>
                </a:cubicBezTo>
                <a:cubicBezTo>
                  <a:pt x="350549" y="0"/>
                  <a:pt x="0" y="350548"/>
                  <a:pt x="0" y="782880"/>
                </a:cubicBezTo>
                <a:cubicBezTo>
                  <a:pt x="0" y="1215212"/>
                  <a:pt x="350549" y="1565760"/>
                  <a:pt x="782880" y="1565760"/>
                </a:cubicBezTo>
                <a:close/>
              </a:path>
            </a:pathLst>
          </a:custGeom>
          <a:solidFill>
            <a:srgbClr val="FFFFFF"/>
          </a:solidFill>
          <a:ln w="0" cap="flat">
            <a:noFill/>
            <a:prstDash val="solid"/>
            <a:miter/>
          </a:ln>
        </p:spPr>
        <p:txBody>
          <a:bodyPr rtlCol="0" anchor="ctr"/>
          <a:lstStyle/>
          <a:p>
            <a:endParaRPr lang="en-IN" dirty="0"/>
          </a:p>
        </p:txBody>
      </p:sp>
      <p:sp>
        <p:nvSpPr>
          <p:cNvPr id="13" name="TextBox 12">
            <a:extLst>
              <a:ext uri="{FF2B5EF4-FFF2-40B4-BE49-F238E27FC236}">
                <a16:creationId xmlns:a16="http://schemas.microsoft.com/office/drawing/2014/main" id="{DEAECAE4-8CCF-1AD5-AFFC-A116DA538741}"/>
              </a:ext>
            </a:extLst>
          </p:cNvPr>
          <p:cNvSpPr txBox="1"/>
          <p:nvPr/>
        </p:nvSpPr>
        <p:spPr>
          <a:xfrm>
            <a:off x="5295842" y="1162101"/>
            <a:ext cx="3855351" cy="461665"/>
          </a:xfrm>
          <a:prstGeom prst="rect">
            <a:avLst/>
          </a:prstGeom>
          <a:noFill/>
        </p:spPr>
        <p:txBody>
          <a:bodyPr wrap="none" rtlCol="0">
            <a:spAutoFit/>
          </a:bodyPr>
          <a:lstStyle/>
          <a:p>
            <a:r>
              <a:rPr lang="en-US" sz="2400" b="1" dirty="0">
                <a:solidFill>
                  <a:srgbClr val="0070C0"/>
                </a:solidFill>
              </a:rPr>
              <a:t>Paraneoplastic phenomena</a:t>
            </a:r>
            <a:r>
              <a:rPr lang="en-IN" sz="2400" b="1" baseline="30000" dirty="0">
                <a:solidFill>
                  <a:srgbClr val="0070C0"/>
                </a:solidFill>
              </a:rPr>
              <a:t>1</a:t>
            </a:r>
          </a:p>
        </p:txBody>
      </p:sp>
      <p:sp>
        <p:nvSpPr>
          <p:cNvPr id="15" name="Freeform: Shape 15">
            <a:extLst>
              <a:ext uri="{FF2B5EF4-FFF2-40B4-BE49-F238E27FC236}">
                <a16:creationId xmlns:a16="http://schemas.microsoft.com/office/drawing/2014/main" id="{A91BEA44-C7F9-BD12-B9FC-EFFDC65943E9}"/>
              </a:ext>
            </a:extLst>
          </p:cNvPr>
          <p:cNvSpPr/>
          <p:nvPr/>
        </p:nvSpPr>
        <p:spPr>
          <a:xfrm>
            <a:off x="807886" y="4586412"/>
            <a:ext cx="1598670" cy="1598670"/>
          </a:xfrm>
          <a:custGeom>
            <a:avLst/>
            <a:gdLst>
              <a:gd name="connsiteX0" fmla="*/ 782880 w 1565759"/>
              <a:gd name="connsiteY0" fmla="*/ 1565760 h 1565759"/>
              <a:gd name="connsiteX1" fmla="*/ 1565760 w 1565759"/>
              <a:gd name="connsiteY1" fmla="*/ 782880 h 1565759"/>
              <a:gd name="connsiteX2" fmla="*/ 782880 w 1565759"/>
              <a:gd name="connsiteY2" fmla="*/ 0 h 1565759"/>
              <a:gd name="connsiteX3" fmla="*/ 0 w 1565759"/>
              <a:gd name="connsiteY3" fmla="*/ 782880 h 1565759"/>
              <a:gd name="connsiteX4" fmla="*/ 782880 w 1565759"/>
              <a:gd name="connsiteY4" fmla="*/ 1565760 h 1565759"/>
              <a:gd name="connsiteX5" fmla="*/ 782880 w 1565759"/>
              <a:gd name="connsiteY5" fmla="*/ 1391010 h 1565759"/>
              <a:gd name="connsiteX6" fmla="*/ 174750 w 1565759"/>
              <a:gd name="connsiteY6" fmla="*/ 782880 h 1565759"/>
              <a:gd name="connsiteX7" fmla="*/ 782880 w 1565759"/>
              <a:gd name="connsiteY7" fmla="*/ 174750 h 1565759"/>
              <a:gd name="connsiteX8" fmla="*/ 1391010 w 1565759"/>
              <a:gd name="connsiteY8" fmla="*/ 782880 h 1565759"/>
              <a:gd name="connsiteX9" fmla="*/ 782880 w 1565759"/>
              <a:gd name="connsiteY9" fmla="*/ 1391010 h 1565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5759" h="1565759">
                <a:moveTo>
                  <a:pt x="782880" y="1565760"/>
                </a:moveTo>
                <a:cubicBezTo>
                  <a:pt x="1215212" y="1565760"/>
                  <a:pt x="1565760" y="1215212"/>
                  <a:pt x="1565760" y="782880"/>
                </a:cubicBezTo>
                <a:cubicBezTo>
                  <a:pt x="1565760" y="350548"/>
                  <a:pt x="1215212" y="0"/>
                  <a:pt x="782880" y="0"/>
                </a:cubicBezTo>
                <a:cubicBezTo>
                  <a:pt x="350549" y="0"/>
                  <a:pt x="0" y="350432"/>
                  <a:pt x="0" y="782880"/>
                </a:cubicBezTo>
                <a:cubicBezTo>
                  <a:pt x="0" y="1215328"/>
                  <a:pt x="350549" y="1565760"/>
                  <a:pt x="782880" y="1565760"/>
                </a:cubicBezTo>
                <a:close/>
                <a:moveTo>
                  <a:pt x="782880" y="1391010"/>
                </a:moveTo>
                <a:cubicBezTo>
                  <a:pt x="447011" y="1391010"/>
                  <a:pt x="174750" y="1118750"/>
                  <a:pt x="174750" y="782880"/>
                </a:cubicBezTo>
                <a:cubicBezTo>
                  <a:pt x="174750" y="447010"/>
                  <a:pt x="447011" y="174750"/>
                  <a:pt x="782880" y="174750"/>
                </a:cubicBezTo>
                <a:cubicBezTo>
                  <a:pt x="1118750" y="174750"/>
                  <a:pt x="1391010" y="447010"/>
                  <a:pt x="1391010" y="782880"/>
                </a:cubicBezTo>
                <a:cubicBezTo>
                  <a:pt x="1391010" y="1118750"/>
                  <a:pt x="1118750" y="1391010"/>
                  <a:pt x="782880" y="1391010"/>
                </a:cubicBezTo>
                <a:close/>
              </a:path>
            </a:pathLst>
          </a:custGeom>
          <a:solidFill>
            <a:srgbClr val="0070C0"/>
          </a:solidFill>
          <a:ln w="0" cap="flat">
            <a:noFill/>
            <a:prstDash val="solid"/>
            <a:miter/>
          </a:ln>
        </p:spPr>
        <p:txBody>
          <a:bodyPr rtlCol="0" anchor="ctr"/>
          <a:lstStyle/>
          <a:p>
            <a:endParaRPr lang="en-IN"/>
          </a:p>
        </p:txBody>
      </p:sp>
      <p:sp>
        <p:nvSpPr>
          <p:cNvPr id="16" name="Freeform: Shape 12">
            <a:extLst>
              <a:ext uri="{FF2B5EF4-FFF2-40B4-BE49-F238E27FC236}">
                <a16:creationId xmlns:a16="http://schemas.microsoft.com/office/drawing/2014/main" id="{19DB2C32-45F2-AE11-6D9C-7BF7E26D2752}"/>
              </a:ext>
            </a:extLst>
          </p:cNvPr>
          <p:cNvSpPr/>
          <p:nvPr/>
        </p:nvSpPr>
        <p:spPr>
          <a:xfrm>
            <a:off x="1582956" y="4586413"/>
            <a:ext cx="1367672" cy="179255"/>
          </a:xfrm>
          <a:custGeom>
            <a:avLst/>
            <a:gdLst>
              <a:gd name="connsiteX0" fmla="*/ 0 w 1339516"/>
              <a:gd name="connsiteY0" fmla="*/ 0 h 175565"/>
              <a:gd name="connsiteX1" fmla="*/ 1339517 w 1339516"/>
              <a:gd name="connsiteY1" fmla="*/ 0 h 175565"/>
              <a:gd name="connsiteX2" fmla="*/ 1339517 w 1339516"/>
              <a:gd name="connsiteY2" fmla="*/ 175566 h 175565"/>
              <a:gd name="connsiteX3" fmla="*/ 0 w 1339516"/>
              <a:gd name="connsiteY3" fmla="*/ 175566 h 175565"/>
            </a:gdLst>
            <a:ahLst/>
            <a:cxnLst>
              <a:cxn ang="0">
                <a:pos x="connsiteX0" y="connsiteY0"/>
              </a:cxn>
              <a:cxn ang="0">
                <a:pos x="connsiteX1" y="connsiteY1"/>
              </a:cxn>
              <a:cxn ang="0">
                <a:pos x="connsiteX2" y="connsiteY2"/>
              </a:cxn>
              <a:cxn ang="0">
                <a:pos x="connsiteX3" y="connsiteY3"/>
              </a:cxn>
            </a:cxnLst>
            <a:rect l="l" t="t" r="r" b="b"/>
            <a:pathLst>
              <a:path w="1339516" h="175565">
                <a:moveTo>
                  <a:pt x="0" y="0"/>
                </a:moveTo>
                <a:lnTo>
                  <a:pt x="1339517" y="0"/>
                </a:lnTo>
                <a:lnTo>
                  <a:pt x="1339517" y="175566"/>
                </a:lnTo>
                <a:lnTo>
                  <a:pt x="0" y="175566"/>
                </a:lnTo>
                <a:close/>
              </a:path>
            </a:pathLst>
          </a:custGeom>
          <a:solidFill>
            <a:srgbClr val="0070C0"/>
          </a:solidFill>
          <a:ln w="0" cap="flat">
            <a:noFill/>
            <a:prstDash val="solid"/>
            <a:miter/>
          </a:ln>
        </p:spPr>
        <p:txBody>
          <a:bodyPr rtlCol="0" anchor="ctr"/>
          <a:lstStyle/>
          <a:p>
            <a:endParaRPr lang="en-IN"/>
          </a:p>
        </p:txBody>
      </p:sp>
      <p:sp>
        <p:nvSpPr>
          <p:cNvPr id="17" name="Freeform: Shape 16">
            <a:extLst>
              <a:ext uri="{FF2B5EF4-FFF2-40B4-BE49-F238E27FC236}">
                <a16:creationId xmlns:a16="http://schemas.microsoft.com/office/drawing/2014/main" id="{D8CC46CA-8B93-6499-9DAF-CC3D84EE74CB}"/>
              </a:ext>
            </a:extLst>
          </p:cNvPr>
          <p:cNvSpPr/>
          <p:nvPr/>
        </p:nvSpPr>
        <p:spPr>
          <a:xfrm>
            <a:off x="4976446" y="398703"/>
            <a:ext cx="179255" cy="2177476"/>
          </a:xfrm>
          <a:custGeom>
            <a:avLst/>
            <a:gdLst>
              <a:gd name="connsiteX0" fmla="*/ 0 w 175565"/>
              <a:gd name="connsiteY0" fmla="*/ 0 h 2132649"/>
              <a:gd name="connsiteX1" fmla="*/ 175566 w 175565"/>
              <a:gd name="connsiteY1" fmla="*/ 0 h 2132649"/>
              <a:gd name="connsiteX2" fmla="*/ 175566 w 175565"/>
              <a:gd name="connsiteY2" fmla="*/ 2132649 h 2132649"/>
              <a:gd name="connsiteX3" fmla="*/ 0 w 175565"/>
              <a:gd name="connsiteY3" fmla="*/ 2132649 h 2132649"/>
            </a:gdLst>
            <a:ahLst/>
            <a:cxnLst>
              <a:cxn ang="0">
                <a:pos x="connsiteX0" y="connsiteY0"/>
              </a:cxn>
              <a:cxn ang="0">
                <a:pos x="connsiteX1" y="connsiteY1"/>
              </a:cxn>
              <a:cxn ang="0">
                <a:pos x="connsiteX2" y="connsiteY2"/>
              </a:cxn>
              <a:cxn ang="0">
                <a:pos x="connsiteX3" y="connsiteY3"/>
              </a:cxn>
            </a:cxnLst>
            <a:rect l="l" t="t" r="r" b="b"/>
            <a:pathLst>
              <a:path w="175565" h="2132649">
                <a:moveTo>
                  <a:pt x="0" y="0"/>
                </a:moveTo>
                <a:lnTo>
                  <a:pt x="175566" y="0"/>
                </a:lnTo>
                <a:lnTo>
                  <a:pt x="175566" y="2132649"/>
                </a:lnTo>
                <a:lnTo>
                  <a:pt x="0" y="2132649"/>
                </a:lnTo>
                <a:close/>
              </a:path>
            </a:pathLst>
          </a:custGeom>
          <a:solidFill>
            <a:srgbClr val="0070C0"/>
          </a:solidFill>
          <a:ln w="0" cap="flat">
            <a:noFill/>
            <a:prstDash val="solid"/>
            <a:miter/>
          </a:ln>
        </p:spPr>
        <p:txBody>
          <a:bodyPr rtlCol="0" anchor="ctr"/>
          <a:lstStyle/>
          <a:p>
            <a:endParaRPr lang="en-IN">
              <a:solidFill>
                <a:srgbClr val="0070C0"/>
              </a:solidFill>
            </a:endParaRPr>
          </a:p>
        </p:txBody>
      </p:sp>
      <p:sp>
        <p:nvSpPr>
          <p:cNvPr id="19" name="Freeform: Shape 17">
            <a:extLst>
              <a:ext uri="{FF2B5EF4-FFF2-40B4-BE49-F238E27FC236}">
                <a16:creationId xmlns:a16="http://schemas.microsoft.com/office/drawing/2014/main" id="{5508128F-FEB1-8A52-D485-82776DE24DAB}"/>
              </a:ext>
            </a:extLst>
          </p:cNvPr>
          <p:cNvSpPr/>
          <p:nvPr/>
        </p:nvSpPr>
        <p:spPr>
          <a:xfrm>
            <a:off x="2950629" y="3171041"/>
            <a:ext cx="1367673" cy="179255"/>
          </a:xfrm>
          <a:custGeom>
            <a:avLst/>
            <a:gdLst>
              <a:gd name="connsiteX0" fmla="*/ 0 w 1339517"/>
              <a:gd name="connsiteY0" fmla="*/ 0 h 175565"/>
              <a:gd name="connsiteX1" fmla="*/ 1339517 w 1339517"/>
              <a:gd name="connsiteY1" fmla="*/ 0 h 175565"/>
              <a:gd name="connsiteX2" fmla="*/ 1339517 w 1339517"/>
              <a:gd name="connsiteY2" fmla="*/ 175566 h 175565"/>
              <a:gd name="connsiteX3" fmla="*/ 0 w 1339517"/>
              <a:gd name="connsiteY3" fmla="*/ 175566 h 175565"/>
            </a:gdLst>
            <a:ahLst/>
            <a:cxnLst>
              <a:cxn ang="0">
                <a:pos x="connsiteX0" y="connsiteY0"/>
              </a:cxn>
              <a:cxn ang="0">
                <a:pos x="connsiteX1" y="connsiteY1"/>
              </a:cxn>
              <a:cxn ang="0">
                <a:pos x="connsiteX2" y="connsiteY2"/>
              </a:cxn>
              <a:cxn ang="0">
                <a:pos x="connsiteX3" y="connsiteY3"/>
              </a:cxn>
            </a:cxnLst>
            <a:rect l="l" t="t" r="r" b="b"/>
            <a:pathLst>
              <a:path w="1339517" h="175565">
                <a:moveTo>
                  <a:pt x="0" y="0"/>
                </a:moveTo>
                <a:lnTo>
                  <a:pt x="1339517" y="0"/>
                </a:lnTo>
                <a:lnTo>
                  <a:pt x="1339517" y="175566"/>
                </a:lnTo>
                <a:lnTo>
                  <a:pt x="0" y="175566"/>
                </a:lnTo>
                <a:close/>
              </a:path>
            </a:pathLst>
          </a:custGeom>
          <a:solidFill>
            <a:srgbClr val="0070C0"/>
          </a:solidFill>
          <a:ln w="0" cap="flat">
            <a:noFill/>
            <a:prstDash val="solid"/>
            <a:miter/>
          </a:ln>
        </p:spPr>
        <p:txBody>
          <a:bodyPr rtlCol="0" anchor="ctr"/>
          <a:lstStyle/>
          <a:p>
            <a:endParaRPr lang="en-IN"/>
          </a:p>
        </p:txBody>
      </p:sp>
      <p:sp>
        <p:nvSpPr>
          <p:cNvPr id="23" name="Freeform: Shape 20">
            <a:extLst>
              <a:ext uri="{FF2B5EF4-FFF2-40B4-BE49-F238E27FC236}">
                <a16:creationId xmlns:a16="http://schemas.microsoft.com/office/drawing/2014/main" id="{DB5A9350-9A19-78E0-0D83-23006969189B}"/>
              </a:ext>
            </a:extLst>
          </p:cNvPr>
          <p:cNvSpPr/>
          <p:nvPr/>
        </p:nvSpPr>
        <p:spPr>
          <a:xfrm>
            <a:off x="3557030" y="1756860"/>
            <a:ext cx="1598670" cy="1598671"/>
          </a:xfrm>
          <a:custGeom>
            <a:avLst/>
            <a:gdLst>
              <a:gd name="connsiteX0" fmla="*/ 782880 w 1565759"/>
              <a:gd name="connsiteY0" fmla="*/ 1565760 h 1565760"/>
              <a:gd name="connsiteX1" fmla="*/ 1565760 w 1565759"/>
              <a:gd name="connsiteY1" fmla="*/ 782880 h 1565760"/>
              <a:gd name="connsiteX2" fmla="*/ 782880 w 1565759"/>
              <a:gd name="connsiteY2" fmla="*/ 0 h 1565760"/>
              <a:gd name="connsiteX3" fmla="*/ 0 w 1565759"/>
              <a:gd name="connsiteY3" fmla="*/ 782880 h 1565760"/>
              <a:gd name="connsiteX4" fmla="*/ 782880 w 1565759"/>
              <a:gd name="connsiteY4" fmla="*/ 1565760 h 1565760"/>
              <a:gd name="connsiteX5" fmla="*/ 782880 w 1565759"/>
              <a:gd name="connsiteY5" fmla="*/ 1391010 h 1565760"/>
              <a:gd name="connsiteX6" fmla="*/ 174750 w 1565759"/>
              <a:gd name="connsiteY6" fmla="*/ 782880 h 1565760"/>
              <a:gd name="connsiteX7" fmla="*/ 782880 w 1565759"/>
              <a:gd name="connsiteY7" fmla="*/ 174750 h 1565760"/>
              <a:gd name="connsiteX8" fmla="*/ 1391010 w 1565759"/>
              <a:gd name="connsiteY8" fmla="*/ 782880 h 1565760"/>
              <a:gd name="connsiteX9" fmla="*/ 782880 w 1565759"/>
              <a:gd name="connsiteY9" fmla="*/ 1391010 h 156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5759" h="1565760">
                <a:moveTo>
                  <a:pt x="782880" y="1565760"/>
                </a:moveTo>
                <a:cubicBezTo>
                  <a:pt x="1215212" y="1565760"/>
                  <a:pt x="1565760" y="1215212"/>
                  <a:pt x="1565760" y="782880"/>
                </a:cubicBezTo>
                <a:cubicBezTo>
                  <a:pt x="1565760" y="350549"/>
                  <a:pt x="1215212" y="0"/>
                  <a:pt x="782880" y="0"/>
                </a:cubicBezTo>
                <a:cubicBezTo>
                  <a:pt x="350548" y="0"/>
                  <a:pt x="0" y="350549"/>
                  <a:pt x="0" y="782880"/>
                </a:cubicBezTo>
                <a:cubicBezTo>
                  <a:pt x="0" y="1215212"/>
                  <a:pt x="350548" y="1565760"/>
                  <a:pt x="782880" y="1565760"/>
                </a:cubicBezTo>
                <a:close/>
                <a:moveTo>
                  <a:pt x="782880" y="1391010"/>
                </a:moveTo>
                <a:cubicBezTo>
                  <a:pt x="447010" y="1391010"/>
                  <a:pt x="174750" y="1118750"/>
                  <a:pt x="174750" y="782880"/>
                </a:cubicBezTo>
                <a:cubicBezTo>
                  <a:pt x="174750" y="447011"/>
                  <a:pt x="447010" y="174750"/>
                  <a:pt x="782880" y="174750"/>
                </a:cubicBezTo>
                <a:cubicBezTo>
                  <a:pt x="1118750" y="174750"/>
                  <a:pt x="1391010" y="447011"/>
                  <a:pt x="1391010" y="782880"/>
                </a:cubicBezTo>
                <a:cubicBezTo>
                  <a:pt x="1391010" y="1118750"/>
                  <a:pt x="1118750" y="1391010"/>
                  <a:pt x="782880" y="1391010"/>
                </a:cubicBezTo>
                <a:close/>
              </a:path>
            </a:pathLst>
          </a:custGeom>
          <a:solidFill>
            <a:srgbClr val="0070C0"/>
          </a:solidFill>
          <a:ln w="0" cap="flat">
            <a:noFill/>
            <a:prstDash val="solid"/>
            <a:miter/>
          </a:ln>
        </p:spPr>
        <p:txBody>
          <a:bodyPr rtlCol="0" anchor="ctr"/>
          <a:lstStyle/>
          <a:p>
            <a:endParaRPr lang="en-IN">
              <a:solidFill>
                <a:srgbClr val="0070C0"/>
              </a:solidFill>
            </a:endParaRPr>
          </a:p>
        </p:txBody>
      </p:sp>
      <p:sp>
        <p:nvSpPr>
          <p:cNvPr id="24" name="Freeform: Shape 22">
            <a:extLst>
              <a:ext uri="{FF2B5EF4-FFF2-40B4-BE49-F238E27FC236}">
                <a16:creationId xmlns:a16="http://schemas.microsoft.com/office/drawing/2014/main" id="{10A8E8F3-C4EB-8BF3-7ED1-FD41680CD57E}"/>
              </a:ext>
            </a:extLst>
          </p:cNvPr>
          <p:cNvSpPr/>
          <p:nvPr/>
        </p:nvSpPr>
        <p:spPr>
          <a:xfrm>
            <a:off x="2107996" y="3167949"/>
            <a:ext cx="1598670" cy="1598670"/>
          </a:xfrm>
          <a:custGeom>
            <a:avLst/>
            <a:gdLst>
              <a:gd name="connsiteX0" fmla="*/ 782880 w 1565759"/>
              <a:gd name="connsiteY0" fmla="*/ 1565760 h 1565759"/>
              <a:gd name="connsiteX1" fmla="*/ 1565760 w 1565759"/>
              <a:gd name="connsiteY1" fmla="*/ 782880 h 1565759"/>
              <a:gd name="connsiteX2" fmla="*/ 782880 w 1565759"/>
              <a:gd name="connsiteY2" fmla="*/ 0 h 1565759"/>
              <a:gd name="connsiteX3" fmla="*/ 0 w 1565759"/>
              <a:gd name="connsiteY3" fmla="*/ 782880 h 1565759"/>
              <a:gd name="connsiteX4" fmla="*/ 782880 w 1565759"/>
              <a:gd name="connsiteY4" fmla="*/ 1565760 h 1565759"/>
              <a:gd name="connsiteX5" fmla="*/ 782880 w 1565759"/>
              <a:gd name="connsiteY5" fmla="*/ 1391010 h 1565759"/>
              <a:gd name="connsiteX6" fmla="*/ 174750 w 1565759"/>
              <a:gd name="connsiteY6" fmla="*/ 782880 h 1565759"/>
              <a:gd name="connsiteX7" fmla="*/ 782880 w 1565759"/>
              <a:gd name="connsiteY7" fmla="*/ 174750 h 1565759"/>
              <a:gd name="connsiteX8" fmla="*/ 1391010 w 1565759"/>
              <a:gd name="connsiteY8" fmla="*/ 782880 h 1565759"/>
              <a:gd name="connsiteX9" fmla="*/ 782880 w 1565759"/>
              <a:gd name="connsiteY9" fmla="*/ 1391010 h 1565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5759" h="1565759">
                <a:moveTo>
                  <a:pt x="782880" y="1565760"/>
                </a:moveTo>
                <a:cubicBezTo>
                  <a:pt x="1215212" y="1565760"/>
                  <a:pt x="1565760" y="1215212"/>
                  <a:pt x="1565760" y="782880"/>
                </a:cubicBezTo>
                <a:cubicBezTo>
                  <a:pt x="1565760" y="350548"/>
                  <a:pt x="1215212" y="0"/>
                  <a:pt x="782880" y="0"/>
                </a:cubicBezTo>
                <a:cubicBezTo>
                  <a:pt x="350548" y="0"/>
                  <a:pt x="0" y="350548"/>
                  <a:pt x="0" y="782880"/>
                </a:cubicBezTo>
                <a:cubicBezTo>
                  <a:pt x="0" y="1215212"/>
                  <a:pt x="350548" y="1565760"/>
                  <a:pt x="782880" y="1565760"/>
                </a:cubicBezTo>
                <a:close/>
                <a:moveTo>
                  <a:pt x="782880" y="1391010"/>
                </a:moveTo>
                <a:cubicBezTo>
                  <a:pt x="447010" y="1391010"/>
                  <a:pt x="174750" y="1118750"/>
                  <a:pt x="174750" y="782880"/>
                </a:cubicBezTo>
                <a:cubicBezTo>
                  <a:pt x="174750" y="447010"/>
                  <a:pt x="447010" y="174750"/>
                  <a:pt x="782880" y="174750"/>
                </a:cubicBezTo>
                <a:cubicBezTo>
                  <a:pt x="1118750" y="174750"/>
                  <a:pt x="1391010" y="447010"/>
                  <a:pt x="1391010" y="782880"/>
                </a:cubicBezTo>
                <a:cubicBezTo>
                  <a:pt x="1391010" y="1118750"/>
                  <a:pt x="1118750" y="1391010"/>
                  <a:pt x="782880" y="1391010"/>
                </a:cubicBezTo>
                <a:close/>
              </a:path>
            </a:pathLst>
          </a:custGeom>
          <a:solidFill>
            <a:srgbClr val="0070C0"/>
          </a:solidFill>
          <a:ln w="0" cap="flat">
            <a:noFill/>
            <a:prstDash val="solid"/>
            <a:miter/>
          </a:ln>
        </p:spPr>
        <p:txBody>
          <a:bodyPr rtlCol="0" anchor="ctr"/>
          <a:lstStyle/>
          <a:p>
            <a:endParaRPr lang="en-IN"/>
          </a:p>
        </p:txBody>
      </p:sp>
      <p:pic>
        <p:nvPicPr>
          <p:cNvPr id="25" name="Picture 24">
            <a:extLst>
              <a:ext uri="{FF2B5EF4-FFF2-40B4-BE49-F238E27FC236}">
                <a16:creationId xmlns:a16="http://schemas.microsoft.com/office/drawing/2014/main" id="{84CC267A-78A7-5B7D-AFD0-25B2ABB264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35033" y="2002009"/>
            <a:ext cx="1042663" cy="1027925"/>
          </a:xfrm>
          <a:prstGeom prst="rect">
            <a:avLst/>
          </a:prstGeom>
        </p:spPr>
      </p:pic>
      <p:pic>
        <p:nvPicPr>
          <p:cNvPr id="26" name="Picture 25">
            <a:extLst>
              <a:ext uri="{FF2B5EF4-FFF2-40B4-BE49-F238E27FC236}">
                <a16:creationId xmlns:a16="http://schemas.microsoft.com/office/drawing/2014/main" id="{2B90DA99-6EE7-FDAB-823C-55232EA4CA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62638" y="3491404"/>
            <a:ext cx="889386" cy="876816"/>
          </a:xfrm>
          <a:prstGeom prst="rect">
            <a:avLst/>
          </a:prstGeom>
        </p:spPr>
      </p:pic>
      <p:pic>
        <p:nvPicPr>
          <p:cNvPr id="27" name="Picture 26">
            <a:extLst>
              <a:ext uri="{FF2B5EF4-FFF2-40B4-BE49-F238E27FC236}">
                <a16:creationId xmlns:a16="http://schemas.microsoft.com/office/drawing/2014/main" id="{4439CF83-F1CE-1EE2-0E32-7ECA2076E7F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127" y="4921313"/>
            <a:ext cx="942187" cy="928868"/>
          </a:xfrm>
          <a:prstGeom prst="rect">
            <a:avLst/>
          </a:prstGeom>
        </p:spPr>
      </p:pic>
      <p:sp>
        <p:nvSpPr>
          <p:cNvPr id="28" name="TextBox 27">
            <a:extLst>
              <a:ext uri="{FF2B5EF4-FFF2-40B4-BE49-F238E27FC236}">
                <a16:creationId xmlns:a16="http://schemas.microsoft.com/office/drawing/2014/main" id="{D66AC82D-BF40-0185-B24C-FBA3353C2AE1}"/>
              </a:ext>
            </a:extLst>
          </p:cNvPr>
          <p:cNvSpPr txBox="1"/>
          <p:nvPr/>
        </p:nvSpPr>
        <p:spPr>
          <a:xfrm>
            <a:off x="3931130" y="3460188"/>
            <a:ext cx="5680369" cy="1138773"/>
          </a:xfrm>
          <a:prstGeom prst="rect">
            <a:avLst/>
          </a:prstGeom>
          <a:noFill/>
        </p:spPr>
        <p:txBody>
          <a:bodyPr wrap="square" rtlCol="0">
            <a:spAutoFit/>
          </a:bodyPr>
          <a:lstStyle/>
          <a:p>
            <a:pPr lvl="0"/>
            <a:r>
              <a:rPr lang="en-US" sz="1700" dirty="0"/>
              <a:t>Hypercalcemia - (Symptoms of hypercalcemia include anorexia, nausea, vomiting, constipation, lethargy, polyuria, polydipsia, and dehydration. Confusion and coma are late manifestations as are renal failure and </a:t>
            </a:r>
            <a:r>
              <a:rPr lang="en-US" sz="1700" dirty="0" err="1"/>
              <a:t>nephrocalcinosis</a:t>
            </a:r>
            <a:r>
              <a:rPr lang="en-US" sz="1700" dirty="0"/>
              <a:t>).</a:t>
            </a:r>
            <a:endParaRPr lang="en-IN" sz="1700" dirty="0"/>
          </a:p>
        </p:txBody>
      </p:sp>
      <p:sp>
        <p:nvSpPr>
          <p:cNvPr id="29" name="Rectangle 28">
            <a:extLst>
              <a:ext uri="{FF2B5EF4-FFF2-40B4-BE49-F238E27FC236}">
                <a16:creationId xmlns:a16="http://schemas.microsoft.com/office/drawing/2014/main" id="{A12D4EE7-24B2-4585-1650-91D13026FE64}"/>
              </a:ext>
            </a:extLst>
          </p:cNvPr>
          <p:cNvSpPr/>
          <p:nvPr/>
        </p:nvSpPr>
        <p:spPr>
          <a:xfrm>
            <a:off x="0" y="0"/>
            <a:ext cx="12192000" cy="875491"/>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TextBox 29">
            <a:extLst>
              <a:ext uri="{FF2B5EF4-FFF2-40B4-BE49-F238E27FC236}">
                <a16:creationId xmlns:a16="http://schemas.microsoft.com/office/drawing/2014/main" id="{4D0E629F-838C-0CAD-CAA3-75EE7C8160C8}"/>
              </a:ext>
            </a:extLst>
          </p:cNvPr>
          <p:cNvSpPr txBox="1"/>
          <p:nvPr/>
        </p:nvSpPr>
        <p:spPr>
          <a:xfrm>
            <a:off x="3486063" y="174599"/>
            <a:ext cx="4994572" cy="461665"/>
          </a:xfrm>
          <a:prstGeom prst="rect">
            <a:avLst/>
          </a:prstGeom>
          <a:noFill/>
        </p:spPr>
        <p:txBody>
          <a:bodyPr wrap="none" rtlCol="0">
            <a:spAutoFit/>
          </a:bodyPr>
          <a:lstStyle/>
          <a:p>
            <a:r>
              <a:rPr lang="en-IN" sz="2400" b="1" dirty="0">
                <a:solidFill>
                  <a:schemeClr val="bg1"/>
                </a:solidFill>
              </a:rPr>
              <a:t>Clinical Manifestations of Lung cancer</a:t>
            </a:r>
          </a:p>
        </p:txBody>
      </p:sp>
      <p:sp>
        <p:nvSpPr>
          <p:cNvPr id="31" name="TextBox 30">
            <a:extLst>
              <a:ext uri="{FF2B5EF4-FFF2-40B4-BE49-F238E27FC236}">
                <a16:creationId xmlns:a16="http://schemas.microsoft.com/office/drawing/2014/main" id="{1F38B00D-457D-7FEB-F8B9-FBD6BFAB93BA}"/>
              </a:ext>
            </a:extLst>
          </p:cNvPr>
          <p:cNvSpPr txBox="1"/>
          <p:nvPr/>
        </p:nvSpPr>
        <p:spPr>
          <a:xfrm>
            <a:off x="5472468" y="1875987"/>
            <a:ext cx="5741203" cy="1400383"/>
          </a:xfrm>
          <a:prstGeom prst="rect">
            <a:avLst/>
          </a:prstGeom>
          <a:noFill/>
        </p:spPr>
        <p:txBody>
          <a:bodyPr wrap="square" rtlCol="0">
            <a:spAutoFit/>
          </a:bodyPr>
          <a:lstStyle/>
          <a:p>
            <a:pPr lvl="0"/>
            <a:r>
              <a:rPr lang="en-US" sz="1700" dirty="0"/>
              <a:t>SIADH secretion - The syndrome of inappropriate antidiuretic hormone secretion (SIADH) is frequently caused by SCLC and results in hyponatremia. Approximately 10 percent of patients who have SCLC exhibit SIADH. SCLC accounts for approximately 75 percent of all malignancy-related occurrences of SIADH.</a:t>
            </a:r>
            <a:endParaRPr lang="en-IN" sz="1700" dirty="0"/>
          </a:p>
        </p:txBody>
      </p:sp>
      <p:sp>
        <p:nvSpPr>
          <p:cNvPr id="34" name="TextBox 33">
            <a:extLst>
              <a:ext uri="{FF2B5EF4-FFF2-40B4-BE49-F238E27FC236}">
                <a16:creationId xmlns:a16="http://schemas.microsoft.com/office/drawing/2014/main" id="{0425D88E-7B2F-A361-888C-B4A6FE350594}"/>
              </a:ext>
            </a:extLst>
          </p:cNvPr>
          <p:cNvSpPr txBox="1"/>
          <p:nvPr/>
        </p:nvSpPr>
        <p:spPr>
          <a:xfrm>
            <a:off x="2640077" y="4919338"/>
            <a:ext cx="6438024" cy="1138773"/>
          </a:xfrm>
          <a:prstGeom prst="rect">
            <a:avLst/>
          </a:prstGeom>
          <a:noFill/>
        </p:spPr>
        <p:txBody>
          <a:bodyPr wrap="square" rtlCol="0">
            <a:spAutoFit/>
          </a:bodyPr>
          <a:lstStyle/>
          <a:p>
            <a:pPr lvl="0"/>
            <a:r>
              <a:rPr lang="en-US" sz="1700" dirty="0"/>
              <a:t>Neurologic syndromes - Includes Lambert-Eaton </a:t>
            </a:r>
            <a:r>
              <a:rPr lang="en-US" sz="1700" dirty="0" err="1"/>
              <a:t>myasthenic</a:t>
            </a:r>
            <a:r>
              <a:rPr lang="en-US" sz="1700" dirty="0"/>
              <a:t> syndrome (LEMS), cerebellar ataxia, sensory neuropathy, limbic encephalitis, encephalomyelitis, autonomic neuropathy, retinopathy, and </a:t>
            </a:r>
            <a:r>
              <a:rPr lang="en-US" sz="1700" dirty="0" err="1"/>
              <a:t>opsomyoclonus</a:t>
            </a:r>
            <a:r>
              <a:rPr lang="en-US" sz="1700" dirty="0"/>
              <a:t>.</a:t>
            </a:r>
            <a:endParaRPr lang="en-IN" sz="1700" dirty="0"/>
          </a:p>
        </p:txBody>
      </p:sp>
    </p:spTree>
    <p:extLst>
      <p:ext uri="{BB962C8B-B14F-4D97-AF65-F5344CB8AC3E}">
        <p14:creationId xmlns:p14="http://schemas.microsoft.com/office/powerpoint/2010/main" val="1847592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0" y="0"/>
            <a:ext cx="12192000" cy="875491"/>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TextBox 32"/>
          <p:cNvSpPr txBox="1"/>
          <p:nvPr/>
        </p:nvSpPr>
        <p:spPr>
          <a:xfrm>
            <a:off x="3486063" y="174599"/>
            <a:ext cx="4994572" cy="461665"/>
          </a:xfrm>
          <a:prstGeom prst="rect">
            <a:avLst/>
          </a:prstGeom>
          <a:noFill/>
        </p:spPr>
        <p:txBody>
          <a:bodyPr wrap="none" rtlCol="0">
            <a:spAutoFit/>
          </a:bodyPr>
          <a:lstStyle/>
          <a:p>
            <a:r>
              <a:rPr lang="en-IN" sz="2400" b="1" dirty="0">
                <a:solidFill>
                  <a:schemeClr val="bg1"/>
                </a:solidFill>
              </a:rPr>
              <a:t>Clinical Manifestations of Lung cancer</a:t>
            </a:r>
          </a:p>
        </p:txBody>
      </p:sp>
      <p:sp>
        <p:nvSpPr>
          <p:cNvPr id="20" name="TextBox 19"/>
          <p:cNvSpPr txBox="1"/>
          <p:nvPr/>
        </p:nvSpPr>
        <p:spPr>
          <a:xfrm>
            <a:off x="772958" y="1053427"/>
            <a:ext cx="3866956" cy="461665"/>
          </a:xfrm>
          <a:prstGeom prst="rect">
            <a:avLst/>
          </a:prstGeom>
          <a:noFill/>
        </p:spPr>
        <p:txBody>
          <a:bodyPr wrap="none" rtlCol="0">
            <a:spAutoFit/>
          </a:bodyPr>
          <a:lstStyle/>
          <a:p>
            <a:r>
              <a:rPr lang="en-IN" sz="2400" b="1" dirty="0">
                <a:solidFill>
                  <a:srgbClr val="00B0F0"/>
                </a:solidFill>
              </a:rPr>
              <a:t>Hematologic manifestations</a:t>
            </a:r>
            <a:r>
              <a:rPr lang="en-IN" sz="2400" b="1" baseline="30000" dirty="0">
                <a:solidFill>
                  <a:srgbClr val="00B0F0"/>
                </a:solidFill>
              </a:rPr>
              <a:t>1</a:t>
            </a:r>
          </a:p>
        </p:txBody>
      </p:sp>
      <p:sp>
        <p:nvSpPr>
          <p:cNvPr id="5" name="TextBox 4"/>
          <p:cNvSpPr txBox="1"/>
          <p:nvPr/>
        </p:nvSpPr>
        <p:spPr>
          <a:xfrm>
            <a:off x="1429569" y="1703094"/>
            <a:ext cx="3785898" cy="3970318"/>
          </a:xfrm>
          <a:prstGeom prst="rect">
            <a:avLst/>
          </a:prstGeom>
          <a:noFill/>
        </p:spPr>
        <p:txBody>
          <a:bodyPr wrap="square" rtlCol="0">
            <a:spAutoFit/>
          </a:bodyPr>
          <a:lstStyle/>
          <a:p>
            <a:pPr lvl="0"/>
            <a:r>
              <a:rPr lang="en-US" dirty="0"/>
              <a:t>Anemia</a:t>
            </a:r>
            <a:endParaRPr lang="en-IN" dirty="0"/>
          </a:p>
          <a:p>
            <a:pPr lvl="0"/>
            <a:r>
              <a:rPr lang="en-US" dirty="0"/>
              <a:t>Leukocytosis</a:t>
            </a:r>
            <a:endParaRPr lang="en-IN" dirty="0"/>
          </a:p>
          <a:p>
            <a:pPr lvl="0"/>
            <a:r>
              <a:rPr lang="en-US" dirty="0"/>
              <a:t>Thrombocytosis </a:t>
            </a:r>
            <a:endParaRPr lang="en-IN" dirty="0"/>
          </a:p>
          <a:p>
            <a:pPr lvl="0"/>
            <a:r>
              <a:rPr lang="en-US" dirty="0"/>
              <a:t>Eosinophilia</a:t>
            </a:r>
            <a:endParaRPr lang="en-IN" dirty="0"/>
          </a:p>
          <a:p>
            <a:pPr lvl="0"/>
            <a:r>
              <a:rPr lang="en-US" dirty="0" err="1"/>
              <a:t>Hypercoagulable</a:t>
            </a:r>
            <a:r>
              <a:rPr lang="en-US" dirty="0"/>
              <a:t> disorders: </a:t>
            </a:r>
          </a:p>
          <a:p>
            <a:pPr marL="742950" lvl="1" indent="-285750">
              <a:buFont typeface="Arial" panose="020B0604020202020204" pitchFamily="34" charset="0"/>
              <a:buChar char="•"/>
            </a:pPr>
            <a:r>
              <a:rPr lang="en-IN" dirty="0"/>
              <a:t>Superficial thrombophlebitis </a:t>
            </a:r>
            <a:br>
              <a:rPr lang="en-IN" dirty="0"/>
            </a:br>
            <a:r>
              <a:rPr lang="en-IN" dirty="0"/>
              <a:t>(Trousseau syndrome)</a:t>
            </a:r>
          </a:p>
          <a:p>
            <a:pPr marL="742950" lvl="1" indent="-285750">
              <a:buFont typeface="Arial" panose="020B0604020202020204" pitchFamily="34" charset="0"/>
              <a:buChar char="•"/>
            </a:pPr>
            <a:r>
              <a:rPr lang="en-IN" dirty="0"/>
              <a:t>Deep venous thrombosis and thromboembolism</a:t>
            </a:r>
          </a:p>
          <a:p>
            <a:pPr marL="742950" lvl="1" indent="-285750">
              <a:buFont typeface="Arial" panose="020B0604020202020204" pitchFamily="34" charset="0"/>
              <a:buChar char="•"/>
            </a:pPr>
            <a:r>
              <a:rPr lang="en-IN" dirty="0"/>
              <a:t>Disseminated intravascular coagulopathy</a:t>
            </a:r>
          </a:p>
          <a:p>
            <a:pPr marL="742950" lvl="1" indent="-285750">
              <a:buFont typeface="Arial" panose="020B0604020202020204" pitchFamily="34" charset="0"/>
              <a:buChar char="•"/>
            </a:pPr>
            <a:r>
              <a:rPr lang="en-IN" dirty="0"/>
              <a:t>Thrombotic </a:t>
            </a:r>
            <a:r>
              <a:rPr lang="en-IN" dirty="0" err="1"/>
              <a:t>microangiopathy</a:t>
            </a:r>
            <a:endParaRPr lang="en-IN" dirty="0"/>
          </a:p>
          <a:p>
            <a:pPr marL="742950" lvl="1" indent="-285750">
              <a:buFont typeface="Arial" panose="020B0604020202020204" pitchFamily="34" charset="0"/>
              <a:buChar char="•"/>
            </a:pPr>
            <a:r>
              <a:rPr lang="en-IN" dirty="0"/>
              <a:t>Nonbacterial thrombotic endocarditis</a:t>
            </a:r>
          </a:p>
        </p:txBody>
      </p:sp>
      <p:sp>
        <p:nvSpPr>
          <p:cNvPr id="12" name="TextBox 11"/>
          <p:cNvSpPr txBox="1"/>
          <p:nvPr/>
        </p:nvSpPr>
        <p:spPr>
          <a:xfrm>
            <a:off x="5681381" y="1050090"/>
            <a:ext cx="4399731" cy="461665"/>
          </a:xfrm>
          <a:prstGeom prst="rect">
            <a:avLst/>
          </a:prstGeom>
          <a:noFill/>
        </p:spPr>
        <p:txBody>
          <a:bodyPr wrap="none" rtlCol="0">
            <a:spAutoFit/>
          </a:bodyPr>
          <a:lstStyle/>
          <a:p>
            <a:r>
              <a:rPr lang="en-IN" sz="2400" b="1" dirty="0">
                <a:solidFill>
                  <a:srgbClr val="00B0F0"/>
                </a:solidFill>
              </a:rPr>
              <a:t>Hypertrophic osteoarthropathy</a:t>
            </a:r>
            <a:r>
              <a:rPr lang="en-IN" sz="2400" b="1" baseline="30000" dirty="0">
                <a:solidFill>
                  <a:srgbClr val="00B0F0"/>
                </a:solidFill>
              </a:rPr>
              <a:t>1</a:t>
            </a:r>
            <a:r>
              <a:rPr lang="en-IN" sz="2400" b="1" dirty="0">
                <a:solidFill>
                  <a:srgbClr val="00B0F0"/>
                </a:solidFill>
              </a:rPr>
              <a:t> </a:t>
            </a:r>
          </a:p>
        </p:txBody>
      </p:sp>
      <p:sp>
        <p:nvSpPr>
          <p:cNvPr id="3" name="TextBox 2"/>
          <p:cNvSpPr txBox="1"/>
          <p:nvPr/>
        </p:nvSpPr>
        <p:spPr>
          <a:xfrm>
            <a:off x="6452986" y="1445364"/>
            <a:ext cx="4560712" cy="1477328"/>
          </a:xfrm>
          <a:prstGeom prst="rect">
            <a:avLst/>
          </a:prstGeom>
          <a:noFill/>
        </p:spPr>
        <p:txBody>
          <a:bodyPr wrap="square" rtlCol="0">
            <a:spAutoFit/>
          </a:bodyPr>
          <a:lstStyle/>
          <a:p>
            <a:r>
              <a:rPr lang="en-IN" dirty="0"/>
              <a:t>Characterized by a symmetrical, painful </a:t>
            </a:r>
            <a:r>
              <a:rPr lang="en-IN" dirty="0" err="1"/>
              <a:t>arthropathy</a:t>
            </a:r>
            <a:r>
              <a:rPr lang="en-IN" dirty="0"/>
              <a:t> and long-bone pain that usually involves the ankles, knees, wrists, and elbows. The metacarpal, metatarsal, and phalangeal bones may also be involved.</a:t>
            </a:r>
          </a:p>
        </p:txBody>
      </p:sp>
      <p:sp>
        <p:nvSpPr>
          <p:cNvPr id="14" name="TextBox 13"/>
          <p:cNvSpPr txBox="1"/>
          <p:nvPr/>
        </p:nvSpPr>
        <p:spPr>
          <a:xfrm>
            <a:off x="5681381" y="2922692"/>
            <a:ext cx="4771178" cy="461665"/>
          </a:xfrm>
          <a:prstGeom prst="rect">
            <a:avLst/>
          </a:prstGeom>
          <a:noFill/>
        </p:spPr>
        <p:txBody>
          <a:bodyPr wrap="none" rtlCol="0">
            <a:spAutoFit/>
          </a:bodyPr>
          <a:lstStyle/>
          <a:p>
            <a:r>
              <a:rPr lang="en-IN" sz="2400" b="1" dirty="0" err="1">
                <a:solidFill>
                  <a:srgbClr val="00B0F0"/>
                </a:solidFill>
              </a:rPr>
              <a:t>Dermatomyositis</a:t>
            </a:r>
            <a:r>
              <a:rPr lang="en-IN" sz="2400" b="1" dirty="0">
                <a:solidFill>
                  <a:srgbClr val="00B0F0"/>
                </a:solidFill>
              </a:rPr>
              <a:t> and polymyositis</a:t>
            </a:r>
            <a:r>
              <a:rPr lang="en-IN" sz="2400" b="1" baseline="30000" dirty="0">
                <a:solidFill>
                  <a:srgbClr val="00B0F0"/>
                </a:solidFill>
              </a:rPr>
              <a:t>1</a:t>
            </a:r>
            <a:r>
              <a:rPr lang="en-IN" sz="2400" b="1" dirty="0">
                <a:solidFill>
                  <a:srgbClr val="00B0F0"/>
                </a:solidFill>
              </a:rPr>
              <a:t> </a:t>
            </a:r>
          </a:p>
        </p:txBody>
      </p:sp>
      <p:sp>
        <p:nvSpPr>
          <p:cNvPr id="15" name="TextBox 14"/>
          <p:cNvSpPr txBox="1"/>
          <p:nvPr/>
        </p:nvSpPr>
        <p:spPr>
          <a:xfrm>
            <a:off x="6452986" y="3396380"/>
            <a:ext cx="4560712" cy="923330"/>
          </a:xfrm>
          <a:prstGeom prst="rect">
            <a:avLst/>
          </a:prstGeom>
          <a:noFill/>
        </p:spPr>
        <p:txBody>
          <a:bodyPr wrap="square" rtlCol="0">
            <a:spAutoFit/>
          </a:bodyPr>
          <a:lstStyle/>
          <a:p>
            <a:r>
              <a:rPr lang="en-IN" dirty="0"/>
              <a:t>These are two distinct forms of inflammatory myopathy, both of which are manifested clinically by muscle weakness.</a:t>
            </a:r>
          </a:p>
        </p:txBody>
      </p:sp>
      <p:sp>
        <p:nvSpPr>
          <p:cNvPr id="16" name="TextBox 15"/>
          <p:cNvSpPr txBox="1"/>
          <p:nvPr/>
        </p:nvSpPr>
        <p:spPr>
          <a:xfrm>
            <a:off x="5681381" y="4302780"/>
            <a:ext cx="2632003" cy="461665"/>
          </a:xfrm>
          <a:prstGeom prst="rect">
            <a:avLst/>
          </a:prstGeom>
          <a:noFill/>
        </p:spPr>
        <p:txBody>
          <a:bodyPr wrap="none" rtlCol="0">
            <a:spAutoFit/>
          </a:bodyPr>
          <a:lstStyle/>
          <a:p>
            <a:r>
              <a:rPr lang="en-IN" sz="2400" b="1" dirty="0">
                <a:solidFill>
                  <a:srgbClr val="00B0F0"/>
                </a:solidFill>
              </a:rPr>
              <a:t>Cushing syndrome</a:t>
            </a:r>
            <a:r>
              <a:rPr lang="en-IN" sz="2400" b="1" baseline="30000" dirty="0">
                <a:solidFill>
                  <a:srgbClr val="00B0F0"/>
                </a:solidFill>
              </a:rPr>
              <a:t>1</a:t>
            </a:r>
            <a:endParaRPr lang="en-IN" sz="2400" b="1" dirty="0">
              <a:solidFill>
                <a:srgbClr val="00B0F0"/>
              </a:solidFill>
            </a:endParaRPr>
          </a:p>
        </p:txBody>
      </p:sp>
      <p:sp>
        <p:nvSpPr>
          <p:cNvPr id="17" name="TextBox 16"/>
          <p:cNvSpPr txBox="1"/>
          <p:nvPr/>
        </p:nvSpPr>
        <p:spPr>
          <a:xfrm>
            <a:off x="6437520" y="4742296"/>
            <a:ext cx="5542845" cy="1477328"/>
          </a:xfrm>
          <a:prstGeom prst="rect">
            <a:avLst/>
          </a:prstGeom>
          <a:noFill/>
        </p:spPr>
        <p:txBody>
          <a:bodyPr wrap="square" rtlCol="0">
            <a:spAutoFit/>
          </a:bodyPr>
          <a:lstStyle/>
          <a:p>
            <a:r>
              <a:rPr lang="en-IN" dirty="0"/>
              <a:t>Patients typically present with muscle weakness, weight gain, hypertension, hirsutism, and osteoporosis. Cushing syndrome is rare, but is most commonly seen in patients with SCLC, large cell neuroendocrine carcinoma, or carcinoid </a:t>
            </a:r>
            <a:r>
              <a:rPr lang="en-IN" dirty="0" err="1"/>
              <a:t>tumors</a:t>
            </a:r>
            <a:r>
              <a:rPr lang="en-IN" dirty="0"/>
              <a:t> of the lung.</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81381" y="4758769"/>
            <a:ext cx="828049" cy="816346"/>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0144" y="3414917"/>
            <a:ext cx="796542" cy="785284"/>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63465" y="1473641"/>
            <a:ext cx="996309" cy="982227"/>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8719" y="1615474"/>
            <a:ext cx="870095" cy="857797"/>
          </a:xfrm>
          <a:prstGeom prst="rect">
            <a:avLst/>
          </a:prstGeom>
        </p:spPr>
      </p:pic>
      <p:sp>
        <p:nvSpPr>
          <p:cNvPr id="18" name="Rectangle 17"/>
          <p:cNvSpPr/>
          <p:nvPr/>
        </p:nvSpPr>
        <p:spPr>
          <a:xfrm>
            <a:off x="541936" y="6275718"/>
            <a:ext cx="10794616" cy="400110"/>
          </a:xfrm>
          <a:prstGeom prst="rect">
            <a:avLst/>
          </a:prstGeom>
        </p:spPr>
        <p:txBody>
          <a:bodyPr wrap="square">
            <a:spAutoFit/>
          </a:bodyPr>
          <a:lstStyle/>
          <a:p>
            <a:r>
              <a:rPr lang="en-US" sz="1000" dirty="0"/>
              <a:t>SCLC: Small cell lung cancer; </a:t>
            </a:r>
          </a:p>
          <a:p>
            <a:r>
              <a:rPr lang="en-GB" sz="1000" dirty="0"/>
              <a:t>1. </a:t>
            </a:r>
            <a:r>
              <a:rPr lang="en-GB" sz="1000" dirty="0" err="1"/>
              <a:t>UpToDate</a:t>
            </a:r>
            <a:r>
              <a:rPr lang="en-GB" sz="1000" dirty="0"/>
              <a:t>. Clinical manifestations of Lung Cancer. </a:t>
            </a:r>
            <a:r>
              <a:rPr lang="en-GB" sz="1000" u="sng" dirty="0">
                <a:hlinkClick r:id="rId6"/>
              </a:rPr>
              <a:t>https://www.uptodate.com/contents/clinical-manifestations-of-lung-cancer</a:t>
            </a:r>
            <a:r>
              <a:rPr lang="en-GB" sz="1000" dirty="0"/>
              <a:t>. Access Date: Nov 6, 2023</a:t>
            </a:r>
            <a:endParaRPr lang="en-IN" sz="1000" dirty="0"/>
          </a:p>
        </p:txBody>
      </p:sp>
    </p:spTree>
    <p:extLst>
      <p:ext uri="{BB962C8B-B14F-4D97-AF65-F5344CB8AC3E}">
        <p14:creationId xmlns:p14="http://schemas.microsoft.com/office/powerpoint/2010/main" val="22825427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85590" y="330506"/>
            <a:ext cx="4733604" cy="584775"/>
          </a:xfrm>
          <a:prstGeom prst="rect">
            <a:avLst/>
          </a:prstGeom>
          <a:noFill/>
        </p:spPr>
        <p:txBody>
          <a:bodyPr wrap="none" rtlCol="0">
            <a:spAutoFit/>
          </a:bodyPr>
          <a:lstStyle/>
          <a:p>
            <a:r>
              <a:rPr lang="en-IN" sz="3200" b="1" dirty="0">
                <a:solidFill>
                  <a:srgbClr val="0070C0"/>
                </a:solidFill>
              </a:rPr>
              <a:t>Driver mutant Lung Cancer</a:t>
            </a:r>
          </a:p>
        </p:txBody>
      </p:sp>
      <p:sp>
        <p:nvSpPr>
          <p:cNvPr id="8" name="Rounded Rectangle 7"/>
          <p:cNvSpPr/>
          <p:nvPr/>
        </p:nvSpPr>
        <p:spPr>
          <a:xfrm>
            <a:off x="510639" y="915281"/>
            <a:ext cx="855452" cy="45719"/>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Rectangle 21"/>
          <p:cNvSpPr/>
          <p:nvPr/>
        </p:nvSpPr>
        <p:spPr>
          <a:xfrm>
            <a:off x="485025" y="5594201"/>
            <a:ext cx="11323193" cy="861774"/>
          </a:xfrm>
          <a:prstGeom prst="rect">
            <a:avLst/>
          </a:prstGeom>
        </p:spPr>
        <p:txBody>
          <a:bodyPr wrap="square">
            <a:spAutoFit/>
          </a:bodyPr>
          <a:lstStyle/>
          <a:p>
            <a:r>
              <a:rPr lang="en-IN" sz="1000" dirty="0"/>
              <a:t>EGFR: Epidermal growth factor receptor; ALK: Anaplastic lymphoma kinase; ROS1: c-ROS oncogene 1 </a:t>
            </a:r>
          </a:p>
          <a:p>
            <a:r>
              <a:rPr lang="en-IN" sz="1000" dirty="0"/>
              <a:t>1. Luo SY, Lam DC. Oncogenic driver mutations in lung cancer. </a:t>
            </a:r>
            <a:r>
              <a:rPr lang="en-IN" sz="1000" dirty="0" err="1"/>
              <a:t>Transl</a:t>
            </a:r>
            <a:r>
              <a:rPr lang="en-IN" sz="1000" dirty="0"/>
              <a:t> </a:t>
            </a:r>
            <a:r>
              <a:rPr lang="en-IN" sz="1000" dirty="0" err="1"/>
              <a:t>Respir</a:t>
            </a:r>
            <a:r>
              <a:rPr lang="en-IN" sz="1000" dirty="0"/>
              <a:t> Med. 2013 Dec;1(1):6. </a:t>
            </a:r>
            <a:r>
              <a:rPr lang="en-IN" sz="1000" dirty="0" err="1"/>
              <a:t>doi</a:t>
            </a:r>
            <a:r>
              <a:rPr lang="en-IN" sz="1000" dirty="0"/>
              <a:t>: 10.1186/2213-0802-1-6. </a:t>
            </a:r>
            <a:r>
              <a:rPr lang="en-IN" sz="1000" dirty="0" err="1"/>
              <a:t>Epub</a:t>
            </a:r>
            <a:r>
              <a:rPr lang="en-IN" sz="1000" dirty="0"/>
              <a:t> 2013 Mar 8. PMID: 27234388; PMCID: PMC6733434. 2. </a:t>
            </a:r>
            <a:r>
              <a:rPr lang="en-IN" sz="1000" dirty="0" err="1"/>
              <a:t>Chevallier</a:t>
            </a:r>
            <a:r>
              <a:rPr lang="en-IN" sz="1000" dirty="0"/>
              <a:t> M, </a:t>
            </a:r>
            <a:r>
              <a:rPr lang="en-IN" sz="1000" dirty="0" err="1"/>
              <a:t>Borgeaud</a:t>
            </a:r>
            <a:r>
              <a:rPr lang="en-IN" sz="1000" dirty="0"/>
              <a:t> M, </a:t>
            </a:r>
            <a:r>
              <a:rPr lang="en-IN" sz="1000" dirty="0" err="1"/>
              <a:t>Addeo</a:t>
            </a:r>
            <a:r>
              <a:rPr lang="en-IN" sz="1000" dirty="0"/>
              <a:t> A, </a:t>
            </a:r>
            <a:r>
              <a:rPr lang="en-IN" sz="1000" dirty="0" err="1"/>
              <a:t>Friedlaender</a:t>
            </a:r>
            <a:r>
              <a:rPr lang="en-IN" sz="1000" dirty="0"/>
              <a:t> A. Oncogenic driver mutations in non-small cell lung cancer: Past, present and future. </a:t>
            </a:r>
            <a:r>
              <a:rPr lang="en-IN" sz="1000" i="1" dirty="0"/>
              <a:t>World J </a:t>
            </a:r>
            <a:r>
              <a:rPr lang="en-IN" sz="1000" i="1" dirty="0" err="1"/>
              <a:t>Clin</a:t>
            </a:r>
            <a:r>
              <a:rPr lang="en-IN" sz="1000" i="1" dirty="0"/>
              <a:t> </a:t>
            </a:r>
            <a:r>
              <a:rPr lang="en-IN" sz="1000" i="1" dirty="0" err="1"/>
              <a:t>Oncol</a:t>
            </a:r>
            <a:r>
              <a:rPr lang="en-IN" sz="1000" dirty="0"/>
              <a:t> 2021; 12(4): 217-237 3. Noronha V, </a:t>
            </a:r>
            <a:r>
              <a:rPr lang="en-IN" sz="1000" dirty="0" err="1"/>
              <a:t>Pinninti</a:t>
            </a:r>
            <a:r>
              <a:rPr lang="en-IN" sz="1000" dirty="0"/>
              <a:t> R, </a:t>
            </a:r>
            <a:r>
              <a:rPr lang="en-IN" sz="1000" dirty="0" err="1"/>
              <a:t>Patil</a:t>
            </a:r>
            <a:r>
              <a:rPr lang="en-IN" sz="1000" dirty="0"/>
              <a:t> VM, Joshi A, </a:t>
            </a:r>
            <a:r>
              <a:rPr lang="en-IN" sz="1000" dirty="0" err="1"/>
              <a:t>Prabhash</a:t>
            </a:r>
            <a:r>
              <a:rPr lang="en-IN" sz="1000" dirty="0"/>
              <a:t> K. Lung cancer in the Indian subcontinent. South Asian J Cancer. 2016 Jul-Sep;5(3):95-103. </a:t>
            </a:r>
            <a:r>
              <a:rPr lang="en-IN" sz="1000" dirty="0" err="1"/>
              <a:t>doi</a:t>
            </a:r>
            <a:r>
              <a:rPr lang="en-IN" sz="1000" dirty="0"/>
              <a:t>: 10.4103/2278-330X.187571. PMID: 27606290; PMCID: PMC4991146. 4. </a:t>
            </a:r>
            <a:r>
              <a:rPr lang="en-IN" sz="1000" dirty="0" err="1"/>
              <a:t>Tarigopula</a:t>
            </a:r>
            <a:r>
              <a:rPr lang="en-IN" sz="1000" dirty="0"/>
              <a:t>, Anil et al. “EGFR mutations and ROS1 and ALK rearrangements in a large series of non-small cell lung cancer in South India.” Cancer reports (Hoboken, N.J.) vol. 3,6 (2020): e1288. doi:10.1002/cnr2.1288</a:t>
            </a:r>
          </a:p>
        </p:txBody>
      </p:sp>
      <p:sp>
        <p:nvSpPr>
          <p:cNvPr id="10" name="Hexagon 9"/>
          <p:cNvSpPr/>
          <p:nvPr/>
        </p:nvSpPr>
        <p:spPr>
          <a:xfrm>
            <a:off x="4931908" y="1226978"/>
            <a:ext cx="1333042" cy="1149174"/>
          </a:xfrm>
          <a:prstGeom prst="hexagon">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Hexagon 26"/>
          <p:cNvSpPr/>
          <p:nvPr/>
        </p:nvSpPr>
        <p:spPr>
          <a:xfrm>
            <a:off x="4931908" y="2686461"/>
            <a:ext cx="1333042" cy="1149174"/>
          </a:xfrm>
          <a:prstGeom prst="hexagon">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Hexagon 28"/>
          <p:cNvSpPr/>
          <p:nvPr/>
        </p:nvSpPr>
        <p:spPr>
          <a:xfrm>
            <a:off x="4931908" y="4117628"/>
            <a:ext cx="1333042" cy="1149174"/>
          </a:xfrm>
          <a:prstGeom prst="hexagon">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1" name="Hexagon 30"/>
          <p:cNvSpPr/>
          <p:nvPr/>
        </p:nvSpPr>
        <p:spPr>
          <a:xfrm>
            <a:off x="6261768" y="1949626"/>
            <a:ext cx="1333042" cy="1149174"/>
          </a:xfrm>
          <a:prstGeom prst="hexagon">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5" name="Hexagon 34"/>
          <p:cNvSpPr/>
          <p:nvPr/>
        </p:nvSpPr>
        <p:spPr>
          <a:xfrm>
            <a:off x="6242567" y="3377192"/>
            <a:ext cx="1333042" cy="1149174"/>
          </a:xfrm>
          <a:prstGeom prst="hexagon">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6" name="Round Diagonal Corner Rectangle 35"/>
          <p:cNvSpPr/>
          <p:nvPr/>
        </p:nvSpPr>
        <p:spPr>
          <a:xfrm>
            <a:off x="6635491" y="3404789"/>
            <a:ext cx="5246540" cy="1075871"/>
          </a:xfrm>
          <a:prstGeom prst="round2Diag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7" name="TextBox 36"/>
          <p:cNvSpPr txBox="1"/>
          <p:nvPr/>
        </p:nvSpPr>
        <p:spPr>
          <a:xfrm>
            <a:off x="554707" y="1457972"/>
            <a:ext cx="4480002" cy="683264"/>
          </a:xfrm>
          <a:prstGeom prst="rect">
            <a:avLst/>
          </a:prstGeom>
          <a:noFill/>
        </p:spPr>
        <p:txBody>
          <a:bodyPr wrap="square" rtlCol="0">
            <a:spAutoFit/>
          </a:bodyPr>
          <a:lstStyle/>
          <a:p>
            <a:pPr>
              <a:lnSpc>
                <a:spcPct val="80000"/>
              </a:lnSpc>
            </a:pPr>
            <a:r>
              <a:rPr lang="en-IN" sz="1600" dirty="0"/>
              <a:t>Oncogenic driver mutations initiate and sustain cancer by affecting genes that encode vital signalling proteins for cellular growth and survival.</a:t>
            </a:r>
            <a:r>
              <a:rPr lang="en-IN" sz="1600" baseline="30000" dirty="0"/>
              <a:t>1</a:t>
            </a:r>
            <a:endParaRPr lang="en-IN" sz="1600" dirty="0"/>
          </a:p>
        </p:txBody>
      </p:sp>
      <p:sp>
        <p:nvSpPr>
          <p:cNvPr id="39" name="TextBox 38"/>
          <p:cNvSpPr txBox="1"/>
          <p:nvPr/>
        </p:nvSpPr>
        <p:spPr>
          <a:xfrm>
            <a:off x="7594810" y="2182581"/>
            <a:ext cx="4090905" cy="683264"/>
          </a:xfrm>
          <a:prstGeom prst="rect">
            <a:avLst/>
          </a:prstGeom>
          <a:noFill/>
        </p:spPr>
        <p:txBody>
          <a:bodyPr wrap="square" rtlCol="0">
            <a:spAutoFit/>
          </a:bodyPr>
          <a:lstStyle/>
          <a:p>
            <a:pPr>
              <a:lnSpc>
                <a:spcPct val="80000"/>
              </a:lnSpc>
            </a:pPr>
            <a:r>
              <a:rPr lang="en-IN" sz="1600" dirty="0"/>
              <a:t>Many trials are ongoing, some of them through serial </a:t>
            </a:r>
            <a:r>
              <a:rPr lang="en-IN" sz="1600" dirty="0" err="1"/>
              <a:t>tumor</a:t>
            </a:r>
            <a:r>
              <a:rPr lang="en-IN" sz="1600" dirty="0"/>
              <a:t> or plasma biopsies and multiplex molecular testing.</a:t>
            </a:r>
            <a:r>
              <a:rPr lang="en-IN" sz="1600" baseline="30000" dirty="0"/>
              <a:t>2</a:t>
            </a:r>
            <a:endParaRPr lang="en-IN" sz="1600" dirty="0"/>
          </a:p>
        </p:txBody>
      </p:sp>
      <p:sp>
        <p:nvSpPr>
          <p:cNvPr id="40" name="TextBox 39"/>
          <p:cNvSpPr txBox="1"/>
          <p:nvPr/>
        </p:nvSpPr>
        <p:spPr>
          <a:xfrm>
            <a:off x="554707" y="2930117"/>
            <a:ext cx="4377201" cy="683264"/>
          </a:xfrm>
          <a:prstGeom prst="rect">
            <a:avLst/>
          </a:prstGeom>
          <a:noFill/>
        </p:spPr>
        <p:txBody>
          <a:bodyPr wrap="square" rtlCol="0">
            <a:spAutoFit/>
          </a:bodyPr>
          <a:lstStyle/>
          <a:p>
            <a:pPr>
              <a:lnSpc>
                <a:spcPct val="80000"/>
              </a:lnSpc>
            </a:pPr>
            <a:r>
              <a:rPr lang="en-IN" sz="1600" dirty="0"/>
              <a:t>A significant proportion of lung cancer patients present alterations in certain genes that drive oncogenesis.</a:t>
            </a:r>
            <a:r>
              <a:rPr lang="en-IN" sz="1600" baseline="30000" dirty="0"/>
              <a:t>2</a:t>
            </a:r>
            <a:endParaRPr lang="en-IN" sz="1600" dirty="0"/>
          </a:p>
        </p:txBody>
      </p:sp>
      <p:sp>
        <p:nvSpPr>
          <p:cNvPr id="42" name="TextBox 41"/>
          <p:cNvSpPr txBox="1"/>
          <p:nvPr/>
        </p:nvSpPr>
        <p:spPr>
          <a:xfrm>
            <a:off x="518531" y="4266596"/>
            <a:ext cx="4516178" cy="885114"/>
          </a:xfrm>
          <a:prstGeom prst="rect">
            <a:avLst/>
          </a:prstGeom>
          <a:noFill/>
        </p:spPr>
        <p:txBody>
          <a:bodyPr wrap="square" rtlCol="0">
            <a:spAutoFit/>
          </a:bodyPr>
          <a:lstStyle/>
          <a:p>
            <a:pPr>
              <a:lnSpc>
                <a:spcPct val="80000"/>
              </a:lnSpc>
            </a:pPr>
            <a:r>
              <a:rPr lang="en-IN" sz="1600" dirty="0"/>
              <a:t>Currently, more than fifteen targeted agents are FDA-approved for seven oncogenic drivers in non-small-cell lung cancer, highlighting the importance of actively searching for these mutations.</a:t>
            </a:r>
            <a:r>
              <a:rPr lang="en-IN" sz="1600" baseline="30000" dirty="0"/>
              <a:t>2</a:t>
            </a:r>
          </a:p>
        </p:txBody>
      </p:sp>
      <p:sp>
        <p:nvSpPr>
          <p:cNvPr id="43" name="TextBox 42"/>
          <p:cNvSpPr txBox="1"/>
          <p:nvPr/>
        </p:nvSpPr>
        <p:spPr>
          <a:xfrm>
            <a:off x="7594810" y="3697144"/>
            <a:ext cx="4090905" cy="491160"/>
          </a:xfrm>
          <a:prstGeom prst="rect">
            <a:avLst/>
          </a:prstGeom>
          <a:noFill/>
        </p:spPr>
        <p:txBody>
          <a:bodyPr wrap="square" rtlCol="0">
            <a:spAutoFit/>
          </a:bodyPr>
          <a:lstStyle/>
          <a:p>
            <a:pPr>
              <a:lnSpc>
                <a:spcPct val="80000"/>
              </a:lnSpc>
            </a:pPr>
            <a:r>
              <a:rPr lang="en-GB" sz="1600" dirty="0"/>
              <a:t>EGFR exon 19 mutations are common followed by the ALK fusion and ROS 1 fusion</a:t>
            </a:r>
            <a:r>
              <a:rPr lang="en-IN" sz="1600" baseline="30000" dirty="0"/>
              <a:t>3,4</a:t>
            </a:r>
          </a:p>
        </p:txBody>
      </p:sp>
      <p:sp>
        <p:nvSpPr>
          <p:cNvPr id="45" name="Round Diagonal Corner Rectangle 44"/>
          <p:cNvSpPr/>
          <p:nvPr/>
        </p:nvSpPr>
        <p:spPr>
          <a:xfrm>
            <a:off x="6729823" y="1986277"/>
            <a:ext cx="5152208" cy="1075871"/>
          </a:xfrm>
          <a:prstGeom prst="round2Diag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6" name="Round Diagonal Corner Rectangle 45"/>
          <p:cNvSpPr/>
          <p:nvPr/>
        </p:nvSpPr>
        <p:spPr>
          <a:xfrm>
            <a:off x="374437" y="1272697"/>
            <a:ext cx="5152208" cy="1075871"/>
          </a:xfrm>
          <a:prstGeom prst="round2Diag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7" name="Round Diagonal Corner Rectangle 46"/>
          <p:cNvSpPr/>
          <p:nvPr/>
        </p:nvSpPr>
        <p:spPr>
          <a:xfrm>
            <a:off x="374437" y="2733813"/>
            <a:ext cx="5152208" cy="1075871"/>
          </a:xfrm>
          <a:prstGeom prst="round2Diag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8" name="Round Diagonal Corner Rectangle 47"/>
          <p:cNvSpPr/>
          <p:nvPr/>
        </p:nvSpPr>
        <p:spPr>
          <a:xfrm>
            <a:off x="374437" y="4164007"/>
            <a:ext cx="5152208" cy="1075871"/>
          </a:xfrm>
          <a:prstGeom prst="round2Diag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6937" y="1280723"/>
            <a:ext cx="966913" cy="953246"/>
          </a:xfrm>
          <a:prstGeom prst="rect">
            <a:avLst/>
          </a:prstGeom>
        </p:spPr>
      </p:pic>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10852" y="2775337"/>
            <a:ext cx="1007056" cy="992822"/>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27853" y="4117628"/>
            <a:ext cx="1118769" cy="1102956"/>
          </a:xfrm>
          <a:prstGeom prst="rect">
            <a:avLst/>
          </a:prstGeom>
        </p:spPr>
      </p:pic>
      <p:pic>
        <p:nvPicPr>
          <p:cNvPr id="49" name="Picture 4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43485" y="1974214"/>
            <a:ext cx="969608" cy="955903"/>
          </a:xfrm>
          <a:prstGeom prst="rect">
            <a:avLst/>
          </a:prstGeom>
        </p:spPr>
      </p:pic>
      <p:pic>
        <p:nvPicPr>
          <p:cNvPr id="51" name="Picture 5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76797" y="3394725"/>
            <a:ext cx="1043961" cy="1029205"/>
          </a:xfrm>
          <a:prstGeom prst="rect">
            <a:avLst/>
          </a:prstGeom>
        </p:spPr>
      </p:pic>
    </p:spTree>
    <p:extLst>
      <p:ext uri="{BB962C8B-B14F-4D97-AF65-F5344CB8AC3E}">
        <p14:creationId xmlns:p14="http://schemas.microsoft.com/office/powerpoint/2010/main" val="10094836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0" y="0"/>
            <a:ext cx="12192000" cy="875491"/>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TextBox 32"/>
          <p:cNvSpPr txBox="1"/>
          <p:nvPr/>
        </p:nvSpPr>
        <p:spPr>
          <a:xfrm>
            <a:off x="2149367" y="159956"/>
            <a:ext cx="7869014" cy="461665"/>
          </a:xfrm>
          <a:prstGeom prst="rect">
            <a:avLst/>
          </a:prstGeom>
          <a:noFill/>
        </p:spPr>
        <p:txBody>
          <a:bodyPr wrap="none" rtlCol="0">
            <a:spAutoFit/>
          </a:bodyPr>
          <a:lstStyle/>
          <a:p>
            <a:r>
              <a:rPr lang="en-IN" sz="2400" b="1" dirty="0">
                <a:solidFill>
                  <a:schemeClr val="bg1"/>
                </a:solidFill>
              </a:rPr>
              <a:t>Incidence of oncogenic drivers in non-small cell lung cancer</a:t>
            </a:r>
            <a:r>
              <a:rPr lang="en-IN" sz="2400" b="1" baseline="30000" dirty="0">
                <a:solidFill>
                  <a:schemeClr val="bg1"/>
                </a:solidFill>
              </a:rPr>
              <a:t>1</a:t>
            </a:r>
          </a:p>
        </p:txBody>
      </p:sp>
      <p:sp>
        <p:nvSpPr>
          <p:cNvPr id="38" name="Rectangle 37"/>
          <p:cNvSpPr/>
          <p:nvPr/>
        </p:nvSpPr>
        <p:spPr>
          <a:xfrm>
            <a:off x="541375" y="5813883"/>
            <a:ext cx="11168957" cy="553998"/>
          </a:xfrm>
          <a:prstGeom prst="rect">
            <a:avLst/>
          </a:prstGeom>
        </p:spPr>
        <p:txBody>
          <a:bodyPr wrap="square">
            <a:spAutoFit/>
          </a:bodyPr>
          <a:lstStyle/>
          <a:p>
            <a:r>
              <a:rPr lang="en-IN" sz="1000" dirty="0"/>
              <a:t>ORR: Objective response rate; PFS: Progression-free survival; OS: Overall survival; EGFR: Epidermal growth factor receptor; ALK: Anaplastic lymphoma kinase; ROS1: c-ROS oncogene 1; NTRK: Neurotrophic receptor tyrosine kinase; RET: Rearranged during transfection; KRAS: Kirsten rat sarcoma; HER2: Human epidermal growth factor 2; NRG1: Neuregulin-1; BRAF: V-</a:t>
            </a:r>
            <a:r>
              <a:rPr lang="en-IN" sz="1000" dirty="0" err="1"/>
              <a:t>raf</a:t>
            </a:r>
            <a:r>
              <a:rPr lang="en-IN" sz="1000" dirty="0"/>
              <a:t> murine sarcoma viral oncogene homolog B. NA: Not available.</a:t>
            </a:r>
          </a:p>
        </p:txBody>
      </p:sp>
      <p:sp>
        <p:nvSpPr>
          <p:cNvPr id="18" name="Rectangle 17"/>
          <p:cNvSpPr/>
          <p:nvPr/>
        </p:nvSpPr>
        <p:spPr>
          <a:xfrm>
            <a:off x="541375" y="6367881"/>
            <a:ext cx="11323193" cy="246221"/>
          </a:xfrm>
          <a:prstGeom prst="rect">
            <a:avLst/>
          </a:prstGeom>
        </p:spPr>
        <p:txBody>
          <a:bodyPr wrap="square">
            <a:spAutoFit/>
          </a:bodyPr>
          <a:lstStyle/>
          <a:p>
            <a:r>
              <a:rPr lang="en-IN" sz="1000" dirty="0"/>
              <a:t>1. </a:t>
            </a:r>
            <a:r>
              <a:rPr lang="en-IN" sz="1000" dirty="0" err="1"/>
              <a:t>Chevallier</a:t>
            </a:r>
            <a:r>
              <a:rPr lang="en-IN" sz="1000" dirty="0"/>
              <a:t> M, </a:t>
            </a:r>
            <a:r>
              <a:rPr lang="en-IN" sz="1000" dirty="0" err="1"/>
              <a:t>Borgeaud</a:t>
            </a:r>
            <a:r>
              <a:rPr lang="en-IN" sz="1000" dirty="0"/>
              <a:t> M, </a:t>
            </a:r>
            <a:r>
              <a:rPr lang="en-IN" sz="1000" dirty="0" err="1"/>
              <a:t>Addeo</a:t>
            </a:r>
            <a:r>
              <a:rPr lang="en-IN" sz="1000" dirty="0"/>
              <a:t> A, </a:t>
            </a:r>
            <a:r>
              <a:rPr lang="en-IN" sz="1000" dirty="0" err="1"/>
              <a:t>Friedlaender</a:t>
            </a:r>
            <a:r>
              <a:rPr lang="en-IN" sz="1000" dirty="0"/>
              <a:t> A. Oncogenic driver mutations in non-small cell lung cancer: Past, present and future. </a:t>
            </a:r>
            <a:r>
              <a:rPr lang="en-IN" sz="1000" i="1" dirty="0"/>
              <a:t>World J </a:t>
            </a:r>
            <a:r>
              <a:rPr lang="en-IN" sz="1000" i="1" dirty="0" err="1"/>
              <a:t>Clin</a:t>
            </a:r>
            <a:r>
              <a:rPr lang="en-IN" sz="1000" i="1" dirty="0"/>
              <a:t> </a:t>
            </a:r>
            <a:r>
              <a:rPr lang="en-IN" sz="1000" i="1" dirty="0" err="1"/>
              <a:t>Oncol</a:t>
            </a:r>
            <a:r>
              <a:rPr lang="en-IN" sz="1000" dirty="0"/>
              <a:t> 2021; 12(4): 217-237</a:t>
            </a:r>
          </a:p>
        </p:txBody>
      </p:sp>
      <p:graphicFrame>
        <p:nvGraphicFramePr>
          <p:cNvPr id="67" name="Chart 66"/>
          <p:cNvGraphicFramePr/>
          <p:nvPr>
            <p:extLst>
              <p:ext uri="{D42A27DB-BD31-4B8C-83A1-F6EECF244321}">
                <p14:modId xmlns:p14="http://schemas.microsoft.com/office/powerpoint/2010/main" val="2031874291"/>
              </p:ext>
            </p:extLst>
          </p:nvPr>
        </p:nvGraphicFramePr>
        <p:xfrm>
          <a:off x="1718696" y="1649612"/>
          <a:ext cx="8754607" cy="4297522"/>
        </p:xfrm>
        <a:graphic>
          <a:graphicData uri="http://schemas.openxmlformats.org/drawingml/2006/chart">
            <c:chart xmlns:c="http://schemas.openxmlformats.org/drawingml/2006/chart" xmlns:r="http://schemas.openxmlformats.org/officeDocument/2006/relationships" r:id="rId2"/>
          </a:graphicData>
        </a:graphic>
      </p:graphicFrame>
      <p:sp>
        <p:nvSpPr>
          <p:cNvPr id="17" name="TextBox 16"/>
          <p:cNvSpPr txBox="1"/>
          <p:nvPr/>
        </p:nvSpPr>
        <p:spPr>
          <a:xfrm>
            <a:off x="8324603" y="2315681"/>
            <a:ext cx="583814" cy="369332"/>
          </a:xfrm>
          <a:prstGeom prst="rect">
            <a:avLst/>
          </a:prstGeom>
          <a:noFill/>
        </p:spPr>
        <p:txBody>
          <a:bodyPr wrap="none" rtlCol="0">
            <a:spAutoFit/>
          </a:bodyPr>
          <a:lstStyle/>
          <a:p>
            <a:r>
              <a:rPr lang="en-IN" dirty="0"/>
              <a:t>29%</a:t>
            </a:r>
          </a:p>
        </p:txBody>
      </p:sp>
      <p:sp>
        <p:nvSpPr>
          <p:cNvPr id="68" name="TextBox 67"/>
          <p:cNvSpPr txBox="1"/>
          <p:nvPr/>
        </p:nvSpPr>
        <p:spPr>
          <a:xfrm>
            <a:off x="7526977" y="5007602"/>
            <a:ext cx="583814" cy="369332"/>
          </a:xfrm>
          <a:prstGeom prst="rect">
            <a:avLst/>
          </a:prstGeom>
          <a:noFill/>
        </p:spPr>
        <p:txBody>
          <a:bodyPr wrap="none" rtlCol="0">
            <a:spAutoFit/>
          </a:bodyPr>
          <a:lstStyle/>
          <a:p>
            <a:r>
              <a:rPr lang="en-IN" dirty="0"/>
              <a:t>27%</a:t>
            </a:r>
          </a:p>
        </p:txBody>
      </p:sp>
      <p:sp>
        <p:nvSpPr>
          <p:cNvPr id="69" name="TextBox 16"/>
          <p:cNvSpPr txBox="1"/>
          <p:nvPr/>
        </p:nvSpPr>
        <p:spPr>
          <a:xfrm>
            <a:off x="3408521" y="2897482"/>
            <a:ext cx="466794" cy="369332"/>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1800" dirty="0"/>
              <a:t>9%</a:t>
            </a:r>
          </a:p>
        </p:txBody>
      </p:sp>
      <p:sp>
        <p:nvSpPr>
          <p:cNvPr id="70" name="TextBox 16"/>
          <p:cNvSpPr txBox="1"/>
          <p:nvPr/>
        </p:nvSpPr>
        <p:spPr>
          <a:xfrm>
            <a:off x="3875315" y="2071246"/>
            <a:ext cx="466794" cy="369332"/>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1800" dirty="0"/>
              <a:t>5%</a:t>
            </a:r>
          </a:p>
        </p:txBody>
      </p:sp>
      <p:sp>
        <p:nvSpPr>
          <p:cNvPr id="71" name="TextBox 16"/>
          <p:cNvSpPr txBox="1"/>
          <p:nvPr/>
        </p:nvSpPr>
        <p:spPr>
          <a:xfrm>
            <a:off x="4223623" y="1692019"/>
            <a:ext cx="466794" cy="369332"/>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1800" dirty="0"/>
              <a:t>3%</a:t>
            </a:r>
          </a:p>
        </p:txBody>
      </p:sp>
      <p:sp>
        <p:nvSpPr>
          <p:cNvPr id="72" name="TextBox 16"/>
          <p:cNvSpPr txBox="1"/>
          <p:nvPr/>
        </p:nvSpPr>
        <p:spPr>
          <a:xfrm>
            <a:off x="4781061" y="1346474"/>
            <a:ext cx="466794" cy="369332"/>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1800" dirty="0"/>
              <a:t>3%</a:t>
            </a:r>
          </a:p>
        </p:txBody>
      </p:sp>
      <p:sp>
        <p:nvSpPr>
          <p:cNvPr id="73" name="TextBox 16"/>
          <p:cNvSpPr txBox="1"/>
          <p:nvPr/>
        </p:nvSpPr>
        <p:spPr>
          <a:xfrm>
            <a:off x="5148095" y="1255647"/>
            <a:ext cx="466794" cy="369332"/>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1800" dirty="0"/>
              <a:t>3%</a:t>
            </a:r>
          </a:p>
        </p:txBody>
      </p:sp>
      <p:sp>
        <p:nvSpPr>
          <p:cNvPr id="74" name="TextBox 16"/>
          <p:cNvSpPr txBox="1"/>
          <p:nvPr/>
        </p:nvSpPr>
        <p:spPr>
          <a:xfrm>
            <a:off x="5586257" y="1223941"/>
            <a:ext cx="466794" cy="369332"/>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1800" dirty="0"/>
              <a:t>1%</a:t>
            </a:r>
          </a:p>
        </p:txBody>
      </p:sp>
      <p:sp>
        <p:nvSpPr>
          <p:cNvPr id="75" name="TextBox 16"/>
          <p:cNvSpPr txBox="1"/>
          <p:nvPr/>
        </p:nvSpPr>
        <p:spPr>
          <a:xfrm>
            <a:off x="5959000" y="1204987"/>
            <a:ext cx="466794" cy="369332"/>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1800" dirty="0"/>
              <a:t>1%</a:t>
            </a:r>
          </a:p>
        </p:txBody>
      </p:sp>
      <p:sp>
        <p:nvSpPr>
          <p:cNvPr id="76" name="TextBox 16"/>
          <p:cNvSpPr txBox="1"/>
          <p:nvPr/>
        </p:nvSpPr>
        <p:spPr>
          <a:xfrm>
            <a:off x="6335288" y="1458694"/>
            <a:ext cx="466794" cy="369332"/>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1800" dirty="0"/>
              <a:t>0%</a:t>
            </a:r>
          </a:p>
        </p:txBody>
      </p:sp>
      <p:cxnSp>
        <p:nvCxnSpPr>
          <p:cNvPr id="20" name="Straight Arrow Connector 19"/>
          <p:cNvCxnSpPr/>
          <p:nvPr/>
        </p:nvCxnSpPr>
        <p:spPr>
          <a:xfrm>
            <a:off x="6970816" y="4643244"/>
            <a:ext cx="556161" cy="549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6970816" y="2500347"/>
            <a:ext cx="1353787" cy="6781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a:off x="4342109" y="4152692"/>
            <a:ext cx="834618" cy="6086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endCxn id="69" idx="3"/>
          </p:cNvCxnSpPr>
          <p:nvPr/>
        </p:nvCxnSpPr>
        <p:spPr>
          <a:xfrm flipH="1" flipV="1">
            <a:off x="3875315" y="3082148"/>
            <a:ext cx="688364" cy="2344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flipH="1" flipV="1">
            <a:off x="4342109" y="2396486"/>
            <a:ext cx="736775" cy="3884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flipH="1" flipV="1">
            <a:off x="4709933" y="1922158"/>
            <a:ext cx="550836" cy="5184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p:nvPr/>
        </p:nvCxnSpPr>
        <p:spPr>
          <a:xfrm flipH="1" flipV="1">
            <a:off x="5148095" y="1693989"/>
            <a:ext cx="371334" cy="6216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p:nvPr/>
        </p:nvCxnSpPr>
        <p:spPr>
          <a:xfrm flipH="1" flipV="1">
            <a:off x="5519429" y="1632925"/>
            <a:ext cx="176467" cy="5384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flipH="1" flipV="1">
            <a:off x="5819654" y="1569513"/>
            <a:ext cx="72803" cy="4353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flipV="1">
            <a:off x="5986223" y="1548043"/>
            <a:ext cx="52375" cy="5009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p:nvPr/>
        </p:nvCxnSpPr>
        <p:spPr>
          <a:xfrm flipV="1">
            <a:off x="6083474" y="1596014"/>
            <a:ext cx="270573" cy="3061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8324603" y="2597133"/>
            <a:ext cx="668773" cy="369332"/>
          </a:xfrm>
          <a:prstGeom prst="rect">
            <a:avLst/>
          </a:prstGeom>
          <a:noFill/>
        </p:spPr>
        <p:txBody>
          <a:bodyPr wrap="none" rtlCol="0">
            <a:spAutoFit/>
          </a:bodyPr>
          <a:lstStyle/>
          <a:p>
            <a:r>
              <a:rPr lang="en-IN" dirty="0"/>
              <a:t>KRAS</a:t>
            </a:r>
          </a:p>
        </p:txBody>
      </p:sp>
      <p:sp>
        <p:nvSpPr>
          <p:cNvPr id="91" name="TextBox 90"/>
          <p:cNvSpPr txBox="1"/>
          <p:nvPr/>
        </p:nvSpPr>
        <p:spPr>
          <a:xfrm>
            <a:off x="7538797" y="4758217"/>
            <a:ext cx="1087862" cy="369332"/>
          </a:xfrm>
          <a:prstGeom prst="rect">
            <a:avLst/>
          </a:prstGeom>
          <a:noFill/>
        </p:spPr>
        <p:txBody>
          <a:bodyPr wrap="none" rtlCol="0">
            <a:spAutoFit/>
          </a:bodyPr>
          <a:lstStyle/>
          <a:p>
            <a:r>
              <a:rPr lang="en-IN" dirty="0"/>
              <a:t>Unknown</a:t>
            </a:r>
          </a:p>
        </p:txBody>
      </p:sp>
      <p:sp>
        <p:nvSpPr>
          <p:cNvPr id="93" name="TextBox 90"/>
          <p:cNvSpPr txBox="1"/>
          <p:nvPr/>
        </p:nvSpPr>
        <p:spPr>
          <a:xfrm>
            <a:off x="2670104" y="3174481"/>
            <a:ext cx="1372492" cy="369332"/>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1800" dirty="0"/>
              <a:t>Other Genes</a:t>
            </a:r>
          </a:p>
        </p:txBody>
      </p:sp>
      <p:sp>
        <p:nvSpPr>
          <p:cNvPr id="94" name="TextBox 90"/>
          <p:cNvSpPr txBox="1"/>
          <p:nvPr/>
        </p:nvSpPr>
        <p:spPr>
          <a:xfrm>
            <a:off x="3696249" y="2343484"/>
            <a:ext cx="673582" cy="369332"/>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1800" dirty="0"/>
              <a:t>BRAF</a:t>
            </a:r>
          </a:p>
        </p:txBody>
      </p:sp>
      <p:sp>
        <p:nvSpPr>
          <p:cNvPr id="95" name="TextBox 90"/>
          <p:cNvSpPr txBox="1"/>
          <p:nvPr/>
        </p:nvSpPr>
        <p:spPr>
          <a:xfrm>
            <a:off x="3681020" y="1672093"/>
            <a:ext cx="683200" cy="369332"/>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1800" dirty="0"/>
              <a:t>HER2</a:t>
            </a:r>
          </a:p>
        </p:txBody>
      </p:sp>
      <p:sp>
        <p:nvSpPr>
          <p:cNvPr id="96" name="TextBox 90"/>
          <p:cNvSpPr txBox="1"/>
          <p:nvPr/>
        </p:nvSpPr>
        <p:spPr>
          <a:xfrm>
            <a:off x="4331679" y="1342224"/>
            <a:ext cx="606256" cy="369332"/>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1800" dirty="0"/>
              <a:t>MET</a:t>
            </a:r>
          </a:p>
        </p:txBody>
      </p:sp>
      <p:sp>
        <p:nvSpPr>
          <p:cNvPr id="97" name="TextBox 90"/>
          <p:cNvSpPr txBox="1"/>
          <p:nvPr/>
        </p:nvSpPr>
        <p:spPr>
          <a:xfrm>
            <a:off x="5041515" y="1017372"/>
            <a:ext cx="535724" cy="369332"/>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1800" dirty="0"/>
              <a:t>ALK</a:t>
            </a:r>
          </a:p>
        </p:txBody>
      </p:sp>
      <p:sp>
        <p:nvSpPr>
          <p:cNvPr id="98" name="TextBox 90"/>
          <p:cNvSpPr txBox="1"/>
          <p:nvPr/>
        </p:nvSpPr>
        <p:spPr>
          <a:xfrm>
            <a:off x="5550379" y="992152"/>
            <a:ext cx="534121" cy="369332"/>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1800" dirty="0"/>
              <a:t>RET</a:t>
            </a:r>
          </a:p>
        </p:txBody>
      </p:sp>
      <p:sp>
        <p:nvSpPr>
          <p:cNvPr id="99" name="TextBox 90"/>
          <p:cNvSpPr txBox="1"/>
          <p:nvPr/>
        </p:nvSpPr>
        <p:spPr>
          <a:xfrm>
            <a:off x="6265200" y="1207340"/>
            <a:ext cx="682559" cy="369332"/>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1800" dirty="0"/>
              <a:t>ROS1</a:t>
            </a:r>
          </a:p>
        </p:txBody>
      </p:sp>
      <p:sp>
        <p:nvSpPr>
          <p:cNvPr id="100" name="TextBox 90"/>
          <p:cNvSpPr txBox="1"/>
          <p:nvPr/>
        </p:nvSpPr>
        <p:spPr>
          <a:xfrm>
            <a:off x="6672239" y="1452630"/>
            <a:ext cx="691215" cy="369332"/>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1800" dirty="0"/>
              <a:t>NTRK</a:t>
            </a:r>
          </a:p>
        </p:txBody>
      </p:sp>
      <p:cxnSp>
        <p:nvCxnSpPr>
          <p:cNvPr id="40" name="Straight Arrow Connector 39"/>
          <p:cNvCxnSpPr/>
          <p:nvPr/>
        </p:nvCxnSpPr>
        <p:spPr>
          <a:xfrm flipV="1">
            <a:off x="6103670" y="1839580"/>
            <a:ext cx="1859269" cy="126856"/>
          </a:xfrm>
          <a:prstGeom prst="straightConnector1">
            <a:avLst/>
          </a:prstGeom>
          <a:ln>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16984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p:cNvSpPr/>
          <p:nvPr/>
        </p:nvSpPr>
        <p:spPr>
          <a:xfrm>
            <a:off x="444223" y="6047419"/>
            <a:ext cx="10056500" cy="646331"/>
          </a:xfrm>
          <a:prstGeom prst="rect">
            <a:avLst/>
          </a:prstGeom>
        </p:spPr>
        <p:txBody>
          <a:bodyPr wrap="square">
            <a:spAutoFit/>
          </a:bodyPr>
          <a:lstStyle/>
          <a:p>
            <a:pPr>
              <a:lnSpc>
                <a:spcPct val="120000"/>
              </a:lnSpc>
            </a:pPr>
            <a:r>
              <a:rPr lang="en-IN" sz="1000" dirty="0">
                <a:solidFill>
                  <a:srgbClr val="202124"/>
                </a:solidFill>
                <a:ea typeface="Roboto" panose="02000000000000000000" pitchFamily="2" charset="0"/>
              </a:rPr>
              <a:t>KRAS: Kirsten rat sarcoma; EGFR: Epidermal growth factor receptor; TKI: Tyrosine kinase inhibitors; ALK: Anaplastic lymphoma kinase; NGS Next generation sequencing; EML4-ALK: echinoderm microtubule-associated protein-like 4-anaplastic lymphoma kinase; MET: Mesenchymal epithelial transition factor receptor</a:t>
            </a:r>
          </a:p>
          <a:p>
            <a:pPr>
              <a:lnSpc>
                <a:spcPct val="120000"/>
              </a:lnSpc>
            </a:pPr>
            <a:r>
              <a:rPr lang="en-IN" sz="1000" dirty="0">
                <a:solidFill>
                  <a:srgbClr val="202124"/>
                </a:solidFill>
                <a:ea typeface="Roboto" panose="02000000000000000000" pitchFamily="2" charset="0"/>
              </a:rPr>
              <a:t>1.Luo </a:t>
            </a:r>
            <a:r>
              <a:rPr lang="en-IN" sz="1000" b="0" i="0" dirty="0">
                <a:solidFill>
                  <a:srgbClr val="202124"/>
                </a:solidFill>
                <a:effectLst/>
                <a:ea typeface="Roboto" panose="02000000000000000000" pitchFamily="2" charset="0"/>
              </a:rPr>
              <a:t>SY, Lam DC. Oncogenic driver mutations in lung cancer. </a:t>
            </a:r>
            <a:r>
              <a:rPr lang="en-IN" sz="1000" b="0" i="0" dirty="0" err="1">
                <a:solidFill>
                  <a:srgbClr val="202124"/>
                </a:solidFill>
                <a:effectLst/>
                <a:ea typeface="Roboto" panose="02000000000000000000" pitchFamily="2" charset="0"/>
              </a:rPr>
              <a:t>Transl</a:t>
            </a:r>
            <a:r>
              <a:rPr lang="en-IN" sz="1000" b="0" i="0" dirty="0">
                <a:solidFill>
                  <a:srgbClr val="202124"/>
                </a:solidFill>
                <a:effectLst/>
                <a:ea typeface="Roboto" panose="02000000000000000000" pitchFamily="2" charset="0"/>
              </a:rPr>
              <a:t> Respir Med. 2013 Dec;1(1):6. </a:t>
            </a:r>
            <a:r>
              <a:rPr lang="en-IN" sz="1000" b="0" i="0" dirty="0" err="1">
                <a:solidFill>
                  <a:srgbClr val="202124"/>
                </a:solidFill>
                <a:effectLst/>
                <a:ea typeface="Roboto" panose="02000000000000000000" pitchFamily="2" charset="0"/>
              </a:rPr>
              <a:t>doi</a:t>
            </a:r>
            <a:r>
              <a:rPr lang="en-IN" sz="1000" b="0" i="0" dirty="0">
                <a:solidFill>
                  <a:srgbClr val="202124"/>
                </a:solidFill>
                <a:effectLst/>
                <a:ea typeface="Roboto" panose="02000000000000000000" pitchFamily="2" charset="0"/>
              </a:rPr>
              <a:t>: 10.1186/2213-0802-1-6. </a:t>
            </a:r>
            <a:r>
              <a:rPr lang="en-IN" sz="1000" b="0" i="0" dirty="0" err="1">
                <a:solidFill>
                  <a:srgbClr val="202124"/>
                </a:solidFill>
                <a:effectLst/>
                <a:ea typeface="Roboto" panose="02000000000000000000" pitchFamily="2" charset="0"/>
              </a:rPr>
              <a:t>Epub</a:t>
            </a:r>
            <a:r>
              <a:rPr lang="en-IN" sz="1000" b="0" i="0" dirty="0">
                <a:solidFill>
                  <a:srgbClr val="202124"/>
                </a:solidFill>
                <a:effectLst/>
                <a:ea typeface="Roboto" panose="02000000000000000000" pitchFamily="2" charset="0"/>
              </a:rPr>
              <a:t> 2013 Mar 8. PMID: 27234388; PMCID: PMC6733434.</a:t>
            </a:r>
            <a:endParaRPr lang="en-US" sz="1000" dirty="0">
              <a:ea typeface="Roboto" panose="02000000000000000000" pitchFamily="2" charset="0"/>
            </a:endParaRPr>
          </a:p>
        </p:txBody>
      </p:sp>
      <p:sp>
        <p:nvSpPr>
          <p:cNvPr id="41" name="Rectangle 40"/>
          <p:cNvSpPr/>
          <p:nvPr/>
        </p:nvSpPr>
        <p:spPr>
          <a:xfrm>
            <a:off x="0" y="0"/>
            <a:ext cx="12192000" cy="101703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TextBox 41"/>
          <p:cNvSpPr txBox="1"/>
          <p:nvPr/>
        </p:nvSpPr>
        <p:spPr>
          <a:xfrm>
            <a:off x="303631" y="100480"/>
            <a:ext cx="11584737" cy="830997"/>
          </a:xfrm>
          <a:prstGeom prst="rect">
            <a:avLst/>
          </a:prstGeom>
          <a:noFill/>
        </p:spPr>
        <p:txBody>
          <a:bodyPr wrap="square" rtlCol="0">
            <a:spAutoFit/>
          </a:bodyPr>
          <a:lstStyle/>
          <a:p>
            <a:r>
              <a:rPr lang="en-US" sz="2400" b="1" dirty="0">
                <a:solidFill>
                  <a:schemeClr val="bg1"/>
                </a:solidFill>
              </a:rPr>
              <a:t>A suggested schema for guidance of clinical testing for oncogenic driver mutations which aid in personalized treatment in lung cancer. </a:t>
            </a:r>
            <a:r>
              <a:rPr lang="en-US" sz="2400" b="1" baseline="30000" dirty="0">
                <a:solidFill>
                  <a:schemeClr val="bg1"/>
                </a:solidFill>
              </a:rPr>
              <a:t>1</a:t>
            </a:r>
            <a:endParaRPr lang="en-IN" sz="2400" b="1" baseline="30000" dirty="0">
              <a:solidFill>
                <a:schemeClr val="bg1"/>
              </a:solidFill>
            </a:endParaRPr>
          </a:p>
        </p:txBody>
      </p:sp>
      <p:sp>
        <p:nvSpPr>
          <p:cNvPr id="43" name="Rounded Rectangle 9">
            <a:extLst>
              <a:ext uri="{FF2B5EF4-FFF2-40B4-BE49-F238E27FC236}">
                <a16:creationId xmlns:a16="http://schemas.microsoft.com/office/drawing/2014/main" id="{57A70EAF-8559-996F-1204-897A26D87EC8}"/>
              </a:ext>
            </a:extLst>
          </p:cNvPr>
          <p:cNvSpPr/>
          <p:nvPr/>
        </p:nvSpPr>
        <p:spPr>
          <a:xfrm>
            <a:off x="4824862" y="1077358"/>
            <a:ext cx="1764954" cy="523323"/>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Lung Cancer</a:t>
            </a:r>
          </a:p>
        </p:txBody>
      </p:sp>
      <p:sp>
        <p:nvSpPr>
          <p:cNvPr id="44" name="Rounded Rectangle 9">
            <a:extLst>
              <a:ext uri="{FF2B5EF4-FFF2-40B4-BE49-F238E27FC236}">
                <a16:creationId xmlns:a16="http://schemas.microsoft.com/office/drawing/2014/main" id="{EE28BE38-D503-CFE2-4F0F-51D7881CCA29}"/>
              </a:ext>
            </a:extLst>
          </p:cNvPr>
          <p:cNvSpPr/>
          <p:nvPr/>
        </p:nvSpPr>
        <p:spPr>
          <a:xfrm>
            <a:off x="4171399" y="1816047"/>
            <a:ext cx="1477648" cy="656214"/>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200" dirty="0"/>
              <a:t>Small Cell </a:t>
            </a:r>
          </a:p>
          <a:p>
            <a:pPr algn="ctr"/>
            <a:r>
              <a:rPr lang="en-IN" sz="1200" dirty="0"/>
              <a:t>Lung Cancer</a:t>
            </a:r>
          </a:p>
          <a:p>
            <a:pPr algn="ctr"/>
            <a:r>
              <a:rPr lang="en-IN" sz="1200" dirty="0"/>
              <a:t>(SCLC)</a:t>
            </a:r>
          </a:p>
        </p:txBody>
      </p:sp>
      <p:sp>
        <p:nvSpPr>
          <p:cNvPr id="45" name="Rounded Rectangle 9">
            <a:extLst>
              <a:ext uri="{FF2B5EF4-FFF2-40B4-BE49-F238E27FC236}">
                <a16:creationId xmlns:a16="http://schemas.microsoft.com/office/drawing/2014/main" id="{843AF257-09B5-69B2-A1DC-7D12CF2E4CC2}"/>
              </a:ext>
            </a:extLst>
          </p:cNvPr>
          <p:cNvSpPr/>
          <p:nvPr/>
        </p:nvSpPr>
        <p:spPr>
          <a:xfrm>
            <a:off x="5996912" y="1816047"/>
            <a:ext cx="1477648" cy="656214"/>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200" dirty="0"/>
              <a:t>Non-Small-Cell </a:t>
            </a:r>
          </a:p>
          <a:p>
            <a:pPr algn="ctr"/>
            <a:r>
              <a:rPr lang="en-IN" sz="1200" dirty="0"/>
              <a:t>Lung Cancer</a:t>
            </a:r>
          </a:p>
          <a:p>
            <a:pPr algn="ctr"/>
            <a:r>
              <a:rPr lang="en-IN" sz="1200" dirty="0"/>
              <a:t>(N SCLC)</a:t>
            </a:r>
          </a:p>
        </p:txBody>
      </p:sp>
      <p:sp>
        <p:nvSpPr>
          <p:cNvPr id="46" name="Rounded Rectangle 9">
            <a:extLst>
              <a:ext uri="{FF2B5EF4-FFF2-40B4-BE49-F238E27FC236}">
                <a16:creationId xmlns:a16="http://schemas.microsoft.com/office/drawing/2014/main" id="{F3C2E7F4-83A8-7428-2639-214EBA6F3EBC}"/>
              </a:ext>
            </a:extLst>
          </p:cNvPr>
          <p:cNvSpPr/>
          <p:nvPr/>
        </p:nvSpPr>
        <p:spPr>
          <a:xfrm>
            <a:off x="2806672" y="2873312"/>
            <a:ext cx="1477648" cy="524747"/>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200" dirty="0"/>
              <a:t>Adenocarcinoma</a:t>
            </a:r>
          </a:p>
          <a:p>
            <a:pPr algn="ctr"/>
            <a:r>
              <a:rPr lang="en-IN" sz="1200" dirty="0"/>
              <a:t>(AD)</a:t>
            </a:r>
          </a:p>
        </p:txBody>
      </p:sp>
      <p:sp>
        <p:nvSpPr>
          <p:cNvPr id="47" name="Rounded Rectangle 9">
            <a:extLst>
              <a:ext uri="{FF2B5EF4-FFF2-40B4-BE49-F238E27FC236}">
                <a16:creationId xmlns:a16="http://schemas.microsoft.com/office/drawing/2014/main" id="{688ABE12-1A7C-5B54-F601-E606F9249EC5}"/>
              </a:ext>
            </a:extLst>
          </p:cNvPr>
          <p:cNvSpPr/>
          <p:nvPr/>
        </p:nvSpPr>
        <p:spPr>
          <a:xfrm>
            <a:off x="4401792" y="2851153"/>
            <a:ext cx="1477648" cy="524747"/>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200" dirty="0"/>
              <a:t>Squamous Cell </a:t>
            </a:r>
          </a:p>
          <a:p>
            <a:pPr algn="ctr"/>
            <a:r>
              <a:rPr lang="en-IN" sz="1200" dirty="0"/>
              <a:t>Carcinoma (SCC)</a:t>
            </a:r>
          </a:p>
        </p:txBody>
      </p:sp>
      <p:sp>
        <p:nvSpPr>
          <p:cNvPr id="48" name="Rounded Rectangle 9">
            <a:extLst>
              <a:ext uri="{FF2B5EF4-FFF2-40B4-BE49-F238E27FC236}">
                <a16:creationId xmlns:a16="http://schemas.microsoft.com/office/drawing/2014/main" id="{F5A9F39A-4E79-D2A8-B547-75170E2431E5}"/>
              </a:ext>
            </a:extLst>
          </p:cNvPr>
          <p:cNvSpPr/>
          <p:nvPr/>
        </p:nvSpPr>
        <p:spPr>
          <a:xfrm>
            <a:off x="5996912" y="2840722"/>
            <a:ext cx="1477648" cy="524747"/>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200" dirty="0"/>
              <a:t>Large Cell </a:t>
            </a:r>
          </a:p>
          <a:p>
            <a:pPr algn="ctr"/>
            <a:r>
              <a:rPr lang="en-IN" sz="1200" dirty="0"/>
              <a:t>Carcinoma (LCC)</a:t>
            </a:r>
          </a:p>
        </p:txBody>
      </p:sp>
      <p:sp>
        <p:nvSpPr>
          <p:cNvPr id="49" name="Rounded Rectangle 9">
            <a:extLst>
              <a:ext uri="{FF2B5EF4-FFF2-40B4-BE49-F238E27FC236}">
                <a16:creationId xmlns:a16="http://schemas.microsoft.com/office/drawing/2014/main" id="{5A102F60-506F-7B75-70C6-13E3A3D67B23}"/>
              </a:ext>
            </a:extLst>
          </p:cNvPr>
          <p:cNvSpPr/>
          <p:nvPr/>
        </p:nvSpPr>
        <p:spPr>
          <a:xfrm>
            <a:off x="1061490" y="3605440"/>
            <a:ext cx="1745182" cy="609948"/>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Mutation</a:t>
            </a:r>
          </a:p>
          <a:p>
            <a:pPr algn="ctr"/>
            <a:r>
              <a:rPr lang="en-IN" dirty="0"/>
              <a:t>Profiling by NGS</a:t>
            </a:r>
          </a:p>
        </p:txBody>
      </p:sp>
      <p:sp>
        <p:nvSpPr>
          <p:cNvPr id="50" name="Rounded Rectangle 49">
            <a:extLst>
              <a:ext uri="{FF2B5EF4-FFF2-40B4-BE49-F238E27FC236}">
                <a16:creationId xmlns:a16="http://schemas.microsoft.com/office/drawing/2014/main" id="{728B4432-4FA7-B912-1A1A-35DECD99C4E0}"/>
              </a:ext>
            </a:extLst>
          </p:cNvPr>
          <p:cNvSpPr/>
          <p:nvPr/>
        </p:nvSpPr>
        <p:spPr>
          <a:xfrm>
            <a:off x="3662968" y="4410125"/>
            <a:ext cx="1477648" cy="524747"/>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600" dirty="0"/>
              <a:t>EGFR Mutation</a:t>
            </a:r>
          </a:p>
        </p:txBody>
      </p:sp>
      <p:sp>
        <p:nvSpPr>
          <p:cNvPr id="51" name="Rounded Rectangle 9">
            <a:extLst>
              <a:ext uri="{FF2B5EF4-FFF2-40B4-BE49-F238E27FC236}">
                <a16:creationId xmlns:a16="http://schemas.microsoft.com/office/drawing/2014/main" id="{9EE567A2-B101-8372-60C1-5BE1B7C7C32D}"/>
              </a:ext>
            </a:extLst>
          </p:cNvPr>
          <p:cNvSpPr/>
          <p:nvPr/>
        </p:nvSpPr>
        <p:spPr>
          <a:xfrm>
            <a:off x="4727051" y="5097480"/>
            <a:ext cx="1477648" cy="477010"/>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200" dirty="0"/>
              <a:t>Primary Resistance</a:t>
            </a:r>
          </a:p>
          <a:p>
            <a:pPr algn="ctr"/>
            <a:r>
              <a:rPr lang="en-IN" sz="1200" dirty="0"/>
              <a:t>To TKI</a:t>
            </a:r>
          </a:p>
        </p:txBody>
      </p:sp>
      <p:sp>
        <p:nvSpPr>
          <p:cNvPr id="52" name="Rounded Rectangle 9">
            <a:extLst>
              <a:ext uri="{FF2B5EF4-FFF2-40B4-BE49-F238E27FC236}">
                <a16:creationId xmlns:a16="http://schemas.microsoft.com/office/drawing/2014/main" id="{A39E9CD7-9870-68BA-642B-8C4B96AD7F91}"/>
              </a:ext>
            </a:extLst>
          </p:cNvPr>
          <p:cNvSpPr/>
          <p:nvPr/>
        </p:nvSpPr>
        <p:spPr>
          <a:xfrm>
            <a:off x="4733649" y="5646783"/>
            <a:ext cx="1477648" cy="389664"/>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200" dirty="0"/>
              <a:t>TKI Responsive</a:t>
            </a:r>
          </a:p>
        </p:txBody>
      </p:sp>
      <p:sp>
        <p:nvSpPr>
          <p:cNvPr id="53" name="Rounded Rectangle 9">
            <a:extLst>
              <a:ext uri="{FF2B5EF4-FFF2-40B4-BE49-F238E27FC236}">
                <a16:creationId xmlns:a16="http://schemas.microsoft.com/office/drawing/2014/main" id="{D3B5DDD2-62E6-3751-3021-94819A96AF59}"/>
              </a:ext>
            </a:extLst>
          </p:cNvPr>
          <p:cNvSpPr/>
          <p:nvPr/>
        </p:nvSpPr>
        <p:spPr>
          <a:xfrm>
            <a:off x="8398821" y="1816916"/>
            <a:ext cx="1477648" cy="609948"/>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Histology based</a:t>
            </a:r>
          </a:p>
        </p:txBody>
      </p:sp>
      <p:sp>
        <p:nvSpPr>
          <p:cNvPr id="54" name="Rounded Rectangle 9">
            <a:extLst>
              <a:ext uri="{FF2B5EF4-FFF2-40B4-BE49-F238E27FC236}">
                <a16:creationId xmlns:a16="http://schemas.microsoft.com/office/drawing/2014/main" id="{8834DB8B-4C24-A2D8-8CCD-DAB970097743}"/>
              </a:ext>
            </a:extLst>
          </p:cNvPr>
          <p:cNvSpPr/>
          <p:nvPr/>
        </p:nvSpPr>
        <p:spPr>
          <a:xfrm>
            <a:off x="7268053" y="3820770"/>
            <a:ext cx="2404322" cy="970629"/>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sz="1600" dirty="0"/>
              <a:t>Therapeutic</a:t>
            </a:r>
          </a:p>
          <a:p>
            <a:pPr algn="ctr"/>
            <a:r>
              <a:rPr lang="en-IN" sz="1600" dirty="0"/>
              <a:t>decision &amp; Clinical Outcome</a:t>
            </a:r>
          </a:p>
          <a:p>
            <a:pPr algn="ctr"/>
            <a:endParaRPr lang="en-IN" dirty="0"/>
          </a:p>
        </p:txBody>
      </p:sp>
      <p:sp>
        <p:nvSpPr>
          <p:cNvPr id="55" name="Rounded Rectangle 9">
            <a:extLst>
              <a:ext uri="{FF2B5EF4-FFF2-40B4-BE49-F238E27FC236}">
                <a16:creationId xmlns:a16="http://schemas.microsoft.com/office/drawing/2014/main" id="{0D449BAC-3CA2-197D-98F2-A139C2648024}"/>
              </a:ext>
            </a:extLst>
          </p:cNvPr>
          <p:cNvSpPr/>
          <p:nvPr/>
        </p:nvSpPr>
        <p:spPr>
          <a:xfrm>
            <a:off x="7248547" y="5190522"/>
            <a:ext cx="2444958" cy="827061"/>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sz="1600" dirty="0"/>
              <a:t>Other molecular </a:t>
            </a:r>
          </a:p>
          <a:p>
            <a:pPr algn="ctr"/>
            <a:r>
              <a:rPr lang="en-IN" sz="1600" dirty="0"/>
              <a:t>driving mutations :</a:t>
            </a:r>
          </a:p>
          <a:p>
            <a:pPr algn="ctr"/>
            <a:r>
              <a:rPr lang="en-IN" sz="1600" dirty="0"/>
              <a:t>KRAS, EML4-ALK, MET, etc</a:t>
            </a:r>
          </a:p>
          <a:p>
            <a:pPr algn="ctr"/>
            <a:endParaRPr lang="en-IN" dirty="0"/>
          </a:p>
        </p:txBody>
      </p:sp>
      <p:cxnSp>
        <p:nvCxnSpPr>
          <p:cNvPr id="56" name="Straight Connector 55">
            <a:extLst>
              <a:ext uri="{FF2B5EF4-FFF2-40B4-BE49-F238E27FC236}">
                <a16:creationId xmlns:a16="http://schemas.microsoft.com/office/drawing/2014/main" id="{0F41F46A-2CDF-2F62-1054-3E4BB42F53B8}"/>
              </a:ext>
            </a:extLst>
          </p:cNvPr>
          <p:cNvCxnSpPr>
            <a:cxnSpLocks/>
            <a:stCxn id="50" idx="2"/>
          </p:cNvCxnSpPr>
          <p:nvPr/>
        </p:nvCxnSpPr>
        <p:spPr>
          <a:xfrm>
            <a:off x="4401792" y="4934872"/>
            <a:ext cx="0" cy="899851"/>
          </a:xfrm>
          <a:prstGeom prst="line">
            <a:avLst/>
          </a:prstGeom>
          <a:ln w="9525"/>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1307D175-EDFF-0EAC-DEFE-921A815B5A58}"/>
              </a:ext>
            </a:extLst>
          </p:cNvPr>
          <p:cNvCxnSpPr>
            <a:cxnSpLocks/>
          </p:cNvCxnSpPr>
          <p:nvPr/>
        </p:nvCxnSpPr>
        <p:spPr>
          <a:xfrm>
            <a:off x="4401794" y="5834723"/>
            <a:ext cx="331855" cy="0"/>
          </a:xfrm>
          <a:prstGeom prst="line">
            <a:avLst/>
          </a:prstGeom>
          <a:ln w="9525"/>
        </p:spPr>
        <p:style>
          <a:lnRef idx="1">
            <a:schemeClr val="dk1"/>
          </a:lnRef>
          <a:fillRef idx="0">
            <a:schemeClr val="dk1"/>
          </a:fillRef>
          <a:effectRef idx="0">
            <a:schemeClr val="dk1"/>
          </a:effectRef>
          <a:fontRef idx="minor">
            <a:schemeClr val="tx1"/>
          </a:fontRef>
        </p:style>
      </p:cxnSp>
      <p:cxnSp>
        <p:nvCxnSpPr>
          <p:cNvPr id="58" name="Straight Connector 57">
            <a:extLst>
              <a:ext uri="{FF2B5EF4-FFF2-40B4-BE49-F238E27FC236}">
                <a16:creationId xmlns:a16="http://schemas.microsoft.com/office/drawing/2014/main" id="{D0018AFA-D93A-8D67-CE12-76DC2E905493}"/>
              </a:ext>
            </a:extLst>
          </p:cNvPr>
          <p:cNvCxnSpPr>
            <a:cxnSpLocks/>
          </p:cNvCxnSpPr>
          <p:nvPr/>
        </p:nvCxnSpPr>
        <p:spPr>
          <a:xfrm>
            <a:off x="4395196" y="5377298"/>
            <a:ext cx="331855" cy="0"/>
          </a:xfrm>
          <a:prstGeom prst="line">
            <a:avLst/>
          </a:prstGeom>
          <a:ln w="9525"/>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09FFAFC8-A9D4-9495-4188-64D8B2649FDF}"/>
              </a:ext>
            </a:extLst>
          </p:cNvPr>
          <p:cNvCxnSpPr>
            <a:cxnSpLocks/>
          </p:cNvCxnSpPr>
          <p:nvPr/>
        </p:nvCxnSpPr>
        <p:spPr>
          <a:xfrm flipV="1">
            <a:off x="5687310" y="1668080"/>
            <a:ext cx="2523305" cy="1"/>
          </a:xfrm>
          <a:prstGeom prst="line">
            <a:avLst/>
          </a:prstGeom>
          <a:ln w="9525"/>
        </p:spPr>
        <p:style>
          <a:lnRef idx="1">
            <a:schemeClr val="dk1"/>
          </a:lnRef>
          <a:fillRef idx="0">
            <a:schemeClr val="dk1"/>
          </a:fillRef>
          <a:effectRef idx="0">
            <a:schemeClr val="dk1"/>
          </a:effectRef>
          <a:fontRef idx="minor">
            <a:schemeClr val="tx1"/>
          </a:fontRef>
        </p:style>
      </p:cxnSp>
      <p:grpSp>
        <p:nvGrpSpPr>
          <p:cNvPr id="60" name="Group 59">
            <a:extLst>
              <a:ext uri="{FF2B5EF4-FFF2-40B4-BE49-F238E27FC236}">
                <a16:creationId xmlns:a16="http://schemas.microsoft.com/office/drawing/2014/main" id="{A4C98BA7-F70E-063D-0BDA-9F23F4A708FE}"/>
              </a:ext>
            </a:extLst>
          </p:cNvPr>
          <p:cNvGrpSpPr/>
          <p:nvPr/>
        </p:nvGrpSpPr>
        <p:grpSpPr>
          <a:xfrm>
            <a:off x="4907200" y="1596334"/>
            <a:ext cx="1828938" cy="219713"/>
            <a:chOff x="4907200" y="1684470"/>
            <a:chExt cx="1828938" cy="219713"/>
          </a:xfrm>
        </p:grpSpPr>
        <p:cxnSp>
          <p:nvCxnSpPr>
            <p:cNvPr id="61" name="Straight Connector 60">
              <a:extLst>
                <a:ext uri="{FF2B5EF4-FFF2-40B4-BE49-F238E27FC236}">
                  <a16:creationId xmlns:a16="http://schemas.microsoft.com/office/drawing/2014/main" id="{2DA617DD-9AE3-05CF-F561-CE18AF2CFFD7}"/>
                </a:ext>
              </a:extLst>
            </p:cNvPr>
            <p:cNvCxnSpPr>
              <a:cxnSpLocks/>
            </p:cNvCxnSpPr>
            <p:nvPr/>
          </p:nvCxnSpPr>
          <p:spPr>
            <a:xfrm>
              <a:off x="5687310" y="1684470"/>
              <a:ext cx="0" cy="136543"/>
            </a:xfrm>
            <a:prstGeom prst="line">
              <a:avLst/>
            </a:prstGeom>
            <a:ln w="9525"/>
          </p:spPr>
          <p:style>
            <a:lnRef idx="1">
              <a:schemeClr val="dk1"/>
            </a:lnRef>
            <a:fillRef idx="0">
              <a:schemeClr val="dk1"/>
            </a:fillRef>
            <a:effectRef idx="0">
              <a:schemeClr val="dk1"/>
            </a:effectRef>
            <a:fontRef idx="minor">
              <a:schemeClr val="tx1"/>
            </a:fontRef>
          </p:style>
        </p:cxnSp>
        <p:cxnSp>
          <p:nvCxnSpPr>
            <p:cNvPr id="62" name="Straight Connector 61">
              <a:extLst>
                <a:ext uri="{FF2B5EF4-FFF2-40B4-BE49-F238E27FC236}">
                  <a16:creationId xmlns:a16="http://schemas.microsoft.com/office/drawing/2014/main" id="{8ABE1892-24D8-180A-EFD5-C23EBF993DE5}"/>
                </a:ext>
              </a:extLst>
            </p:cNvPr>
            <p:cNvCxnSpPr>
              <a:cxnSpLocks/>
            </p:cNvCxnSpPr>
            <p:nvPr/>
          </p:nvCxnSpPr>
          <p:spPr>
            <a:xfrm>
              <a:off x="4907200" y="1821014"/>
              <a:ext cx="1828536" cy="0"/>
            </a:xfrm>
            <a:prstGeom prst="line">
              <a:avLst/>
            </a:prstGeom>
            <a:ln w="9525"/>
          </p:spPr>
          <p:style>
            <a:lnRef idx="1">
              <a:schemeClr val="dk1"/>
            </a:lnRef>
            <a:fillRef idx="0">
              <a:schemeClr val="dk1"/>
            </a:fillRef>
            <a:effectRef idx="0">
              <a:schemeClr val="dk1"/>
            </a:effectRef>
            <a:fontRef idx="minor">
              <a:schemeClr val="tx1"/>
            </a:fontRef>
          </p:style>
        </p:cxnSp>
        <p:cxnSp>
          <p:nvCxnSpPr>
            <p:cNvPr id="63" name="Straight Connector 62">
              <a:extLst>
                <a:ext uri="{FF2B5EF4-FFF2-40B4-BE49-F238E27FC236}">
                  <a16:creationId xmlns:a16="http://schemas.microsoft.com/office/drawing/2014/main" id="{DD8F7FF4-2638-FD7F-2A7F-C811E25DE460}"/>
                </a:ext>
              </a:extLst>
            </p:cNvPr>
            <p:cNvCxnSpPr>
              <a:cxnSpLocks/>
            </p:cNvCxnSpPr>
            <p:nvPr/>
          </p:nvCxnSpPr>
          <p:spPr>
            <a:xfrm>
              <a:off x="4907200" y="1821013"/>
              <a:ext cx="0" cy="83170"/>
            </a:xfrm>
            <a:prstGeom prst="line">
              <a:avLst/>
            </a:prstGeom>
            <a:ln w="9525"/>
          </p:spPr>
          <p:style>
            <a:lnRef idx="1">
              <a:schemeClr val="dk1"/>
            </a:lnRef>
            <a:fillRef idx="0">
              <a:schemeClr val="dk1"/>
            </a:fillRef>
            <a:effectRef idx="0">
              <a:schemeClr val="dk1"/>
            </a:effectRef>
            <a:fontRef idx="minor">
              <a:schemeClr val="tx1"/>
            </a:fontRef>
          </p:style>
        </p:cxnSp>
        <p:cxnSp>
          <p:nvCxnSpPr>
            <p:cNvPr id="64" name="Straight Connector 63">
              <a:extLst>
                <a:ext uri="{FF2B5EF4-FFF2-40B4-BE49-F238E27FC236}">
                  <a16:creationId xmlns:a16="http://schemas.microsoft.com/office/drawing/2014/main" id="{EE04F113-8CC1-F343-5C67-262F01BA4094}"/>
                </a:ext>
              </a:extLst>
            </p:cNvPr>
            <p:cNvCxnSpPr>
              <a:cxnSpLocks/>
            </p:cNvCxnSpPr>
            <p:nvPr/>
          </p:nvCxnSpPr>
          <p:spPr>
            <a:xfrm>
              <a:off x="6736138" y="1817377"/>
              <a:ext cx="0" cy="83170"/>
            </a:xfrm>
            <a:prstGeom prst="line">
              <a:avLst/>
            </a:prstGeom>
            <a:ln w="9525"/>
          </p:spPr>
          <p:style>
            <a:lnRef idx="1">
              <a:schemeClr val="dk1"/>
            </a:lnRef>
            <a:fillRef idx="0">
              <a:schemeClr val="dk1"/>
            </a:fillRef>
            <a:effectRef idx="0">
              <a:schemeClr val="dk1"/>
            </a:effectRef>
            <a:fontRef idx="minor">
              <a:schemeClr val="tx1"/>
            </a:fontRef>
          </p:style>
        </p:cxnSp>
      </p:grpSp>
      <p:cxnSp>
        <p:nvCxnSpPr>
          <p:cNvPr id="65" name="Straight Connector 64">
            <a:extLst>
              <a:ext uri="{FF2B5EF4-FFF2-40B4-BE49-F238E27FC236}">
                <a16:creationId xmlns:a16="http://schemas.microsoft.com/office/drawing/2014/main" id="{008DED89-CA91-6928-16AD-1B4050C34D0E}"/>
              </a:ext>
            </a:extLst>
          </p:cNvPr>
          <p:cNvCxnSpPr>
            <a:cxnSpLocks/>
          </p:cNvCxnSpPr>
          <p:nvPr/>
        </p:nvCxnSpPr>
        <p:spPr>
          <a:xfrm>
            <a:off x="3545496" y="2648603"/>
            <a:ext cx="3188539" cy="15900"/>
          </a:xfrm>
          <a:prstGeom prst="line">
            <a:avLst/>
          </a:prstGeom>
          <a:ln w="9525"/>
        </p:spPr>
        <p:style>
          <a:lnRef idx="1">
            <a:schemeClr val="dk1"/>
          </a:lnRef>
          <a:fillRef idx="0">
            <a:schemeClr val="dk1"/>
          </a:fillRef>
          <a:effectRef idx="0">
            <a:schemeClr val="dk1"/>
          </a:effectRef>
          <a:fontRef idx="minor">
            <a:schemeClr val="tx1"/>
          </a:fontRef>
        </p:style>
      </p:cxnSp>
      <p:cxnSp>
        <p:nvCxnSpPr>
          <p:cNvPr id="66" name="Straight Connector 65">
            <a:extLst>
              <a:ext uri="{FF2B5EF4-FFF2-40B4-BE49-F238E27FC236}">
                <a16:creationId xmlns:a16="http://schemas.microsoft.com/office/drawing/2014/main" id="{35AFEEF8-D24B-1B0D-1707-F64856B91AEB}"/>
              </a:ext>
            </a:extLst>
          </p:cNvPr>
          <p:cNvCxnSpPr>
            <a:cxnSpLocks/>
          </p:cNvCxnSpPr>
          <p:nvPr/>
        </p:nvCxnSpPr>
        <p:spPr>
          <a:xfrm>
            <a:off x="5139765" y="2656553"/>
            <a:ext cx="0" cy="194600"/>
          </a:xfrm>
          <a:prstGeom prst="line">
            <a:avLst/>
          </a:prstGeom>
          <a:ln w="9525"/>
        </p:spPr>
        <p:style>
          <a:lnRef idx="1">
            <a:schemeClr val="dk1"/>
          </a:lnRef>
          <a:fillRef idx="0">
            <a:schemeClr val="dk1"/>
          </a:fillRef>
          <a:effectRef idx="0">
            <a:schemeClr val="dk1"/>
          </a:effectRef>
          <a:fontRef idx="minor">
            <a:schemeClr val="tx1"/>
          </a:fontRef>
        </p:style>
      </p:cxnSp>
      <p:cxnSp>
        <p:nvCxnSpPr>
          <p:cNvPr id="71" name="Straight Connector 70">
            <a:extLst>
              <a:ext uri="{FF2B5EF4-FFF2-40B4-BE49-F238E27FC236}">
                <a16:creationId xmlns:a16="http://schemas.microsoft.com/office/drawing/2014/main" id="{970A9CEA-21BC-7E5D-5322-47DCB9CBFAD3}"/>
              </a:ext>
            </a:extLst>
          </p:cNvPr>
          <p:cNvCxnSpPr>
            <a:cxnSpLocks/>
          </p:cNvCxnSpPr>
          <p:nvPr/>
        </p:nvCxnSpPr>
        <p:spPr>
          <a:xfrm>
            <a:off x="6734035" y="2664503"/>
            <a:ext cx="0" cy="176219"/>
          </a:xfrm>
          <a:prstGeom prst="line">
            <a:avLst/>
          </a:prstGeom>
          <a:ln w="9525"/>
        </p:spPr>
        <p:style>
          <a:lnRef idx="1">
            <a:schemeClr val="dk1"/>
          </a:lnRef>
          <a:fillRef idx="0">
            <a:schemeClr val="dk1"/>
          </a:fillRef>
          <a:effectRef idx="0">
            <a:schemeClr val="dk1"/>
          </a:effectRef>
          <a:fontRef idx="minor">
            <a:schemeClr val="tx1"/>
          </a:fontRef>
        </p:style>
      </p:cxnSp>
      <p:cxnSp>
        <p:nvCxnSpPr>
          <p:cNvPr id="73" name="Straight Connector 72">
            <a:extLst>
              <a:ext uri="{FF2B5EF4-FFF2-40B4-BE49-F238E27FC236}">
                <a16:creationId xmlns:a16="http://schemas.microsoft.com/office/drawing/2014/main" id="{E6644112-372F-6FC9-0AC7-A85458D04EE4}"/>
              </a:ext>
            </a:extLst>
          </p:cNvPr>
          <p:cNvCxnSpPr>
            <a:cxnSpLocks/>
            <a:endCxn id="46" idx="0"/>
          </p:cNvCxnSpPr>
          <p:nvPr/>
        </p:nvCxnSpPr>
        <p:spPr>
          <a:xfrm flipH="1">
            <a:off x="3545496" y="2646122"/>
            <a:ext cx="2126" cy="227190"/>
          </a:xfrm>
          <a:prstGeom prst="line">
            <a:avLst/>
          </a:prstGeom>
          <a:ln w="9525"/>
        </p:spPr>
        <p:style>
          <a:lnRef idx="1">
            <a:schemeClr val="dk1"/>
          </a:lnRef>
          <a:fillRef idx="0">
            <a:schemeClr val="dk1"/>
          </a:fillRef>
          <a:effectRef idx="0">
            <a:schemeClr val="dk1"/>
          </a:effectRef>
          <a:fontRef idx="minor">
            <a:schemeClr val="tx1"/>
          </a:fontRef>
        </p:style>
      </p:cxnSp>
      <p:cxnSp>
        <p:nvCxnSpPr>
          <p:cNvPr id="82" name="Straight Connector 81">
            <a:extLst>
              <a:ext uri="{FF2B5EF4-FFF2-40B4-BE49-F238E27FC236}">
                <a16:creationId xmlns:a16="http://schemas.microsoft.com/office/drawing/2014/main" id="{AA334611-3FD2-AA8C-ED42-3B19EB1C875B}"/>
              </a:ext>
            </a:extLst>
          </p:cNvPr>
          <p:cNvCxnSpPr>
            <a:cxnSpLocks/>
          </p:cNvCxnSpPr>
          <p:nvPr/>
        </p:nvCxnSpPr>
        <p:spPr>
          <a:xfrm>
            <a:off x="6198564" y="2472261"/>
            <a:ext cx="0" cy="192242"/>
          </a:xfrm>
          <a:prstGeom prst="line">
            <a:avLst/>
          </a:prstGeom>
          <a:ln w="9525"/>
        </p:spPr>
        <p:style>
          <a:lnRef idx="1">
            <a:schemeClr val="dk1"/>
          </a:lnRef>
          <a:fillRef idx="0">
            <a:schemeClr val="dk1"/>
          </a:fillRef>
          <a:effectRef idx="0">
            <a:schemeClr val="dk1"/>
          </a:effectRef>
          <a:fontRef idx="minor">
            <a:schemeClr val="tx1"/>
          </a:fontRef>
        </p:style>
      </p:cxnSp>
      <p:cxnSp>
        <p:nvCxnSpPr>
          <p:cNvPr id="87" name="Straight Connector 86">
            <a:extLst>
              <a:ext uri="{FF2B5EF4-FFF2-40B4-BE49-F238E27FC236}">
                <a16:creationId xmlns:a16="http://schemas.microsoft.com/office/drawing/2014/main" id="{100979C2-5197-31E5-4C43-9EFBB772956D}"/>
              </a:ext>
            </a:extLst>
          </p:cNvPr>
          <p:cNvCxnSpPr>
            <a:cxnSpLocks/>
          </p:cNvCxnSpPr>
          <p:nvPr/>
        </p:nvCxnSpPr>
        <p:spPr>
          <a:xfrm>
            <a:off x="6212907" y="2583805"/>
            <a:ext cx="1997708" cy="0"/>
          </a:xfrm>
          <a:prstGeom prst="line">
            <a:avLst/>
          </a:prstGeom>
          <a:ln w="9525"/>
        </p:spPr>
        <p:style>
          <a:lnRef idx="1">
            <a:schemeClr val="dk1"/>
          </a:lnRef>
          <a:fillRef idx="0">
            <a:schemeClr val="dk1"/>
          </a:fillRef>
          <a:effectRef idx="0">
            <a:schemeClr val="dk1"/>
          </a:effectRef>
          <a:fontRef idx="minor">
            <a:schemeClr val="tx1"/>
          </a:fontRef>
        </p:style>
      </p:cxnSp>
      <p:cxnSp>
        <p:nvCxnSpPr>
          <p:cNvPr id="88" name="Straight Connector 87">
            <a:extLst>
              <a:ext uri="{FF2B5EF4-FFF2-40B4-BE49-F238E27FC236}">
                <a16:creationId xmlns:a16="http://schemas.microsoft.com/office/drawing/2014/main" id="{1A13D732-9B23-563B-7FC2-0ECF4C27F61A}"/>
              </a:ext>
            </a:extLst>
          </p:cNvPr>
          <p:cNvCxnSpPr>
            <a:cxnSpLocks/>
          </p:cNvCxnSpPr>
          <p:nvPr/>
        </p:nvCxnSpPr>
        <p:spPr>
          <a:xfrm>
            <a:off x="8210615" y="1676050"/>
            <a:ext cx="0" cy="907755"/>
          </a:xfrm>
          <a:prstGeom prst="line">
            <a:avLst/>
          </a:prstGeom>
          <a:ln w="9525"/>
        </p:spPr>
        <p:style>
          <a:lnRef idx="1">
            <a:schemeClr val="dk1"/>
          </a:lnRef>
          <a:fillRef idx="0">
            <a:schemeClr val="dk1"/>
          </a:fillRef>
          <a:effectRef idx="0">
            <a:schemeClr val="dk1"/>
          </a:effectRef>
          <a:fontRef idx="minor">
            <a:schemeClr val="tx1"/>
          </a:fontRef>
        </p:style>
      </p:cxnSp>
      <p:cxnSp>
        <p:nvCxnSpPr>
          <p:cNvPr id="89" name="Straight Connector 88">
            <a:extLst>
              <a:ext uri="{FF2B5EF4-FFF2-40B4-BE49-F238E27FC236}">
                <a16:creationId xmlns:a16="http://schemas.microsoft.com/office/drawing/2014/main" id="{5C180169-EE40-1697-651F-8BDBDE427DB9}"/>
              </a:ext>
            </a:extLst>
          </p:cNvPr>
          <p:cNvCxnSpPr>
            <a:cxnSpLocks/>
          </p:cNvCxnSpPr>
          <p:nvPr/>
        </p:nvCxnSpPr>
        <p:spPr>
          <a:xfrm rot="16200000">
            <a:off x="8300758" y="2026997"/>
            <a:ext cx="0" cy="176219"/>
          </a:xfrm>
          <a:prstGeom prst="line">
            <a:avLst/>
          </a:prstGeom>
          <a:ln w="9525"/>
        </p:spPr>
        <p:style>
          <a:lnRef idx="1">
            <a:schemeClr val="dk1"/>
          </a:lnRef>
          <a:fillRef idx="0">
            <a:schemeClr val="dk1"/>
          </a:fillRef>
          <a:effectRef idx="0">
            <a:schemeClr val="dk1"/>
          </a:effectRef>
          <a:fontRef idx="minor">
            <a:schemeClr val="tx1"/>
          </a:fontRef>
        </p:style>
      </p:cxnSp>
      <p:cxnSp>
        <p:nvCxnSpPr>
          <p:cNvPr id="90" name="Straight Connector 89">
            <a:extLst>
              <a:ext uri="{FF2B5EF4-FFF2-40B4-BE49-F238E27FC236}">
                <a16:creationId xmlns:a16="http://schemas.microsoft.com/office/drawing/2014/main" id="{9DC732E1-9A8E-F7AA-A42F-DD525895C892}"/>
              </a:ext>
            </a:extLst>
          </p:cNvPr>
          <p:cNvCxnSpPr>
            <a:cxnSpLocks/>
          </p:cNvCxnSpPr>
          <p:nvPr/>
        </p:nvCxnSpPr>
        <p:spPr>
          <a:xfrm>
            <a:off x="2283934" y="3519522"/>
            <a:ext cx="4450101" cy="22191"/>
          </a:xfrm>
          <a:prstGeom prst="line">
            <a:avLst/>
          </a:prstGeom>
          <a:ln w="9525"/>
        </p:spPr>
        <p:style>
          <a:lnRef idx="1">
            <a:schemeClr val="dk1"/>
          </a:lnRef>
          <a:fillRef idx="0">
            <a:schemeClr val="dk1"/>
          </a:fillRef>
          <a:effectRef idx="0">
            <a:schemeClr val="dk1"/>
          </a:effectRef>
          <a:fontRef idx="minor">
            <a:schemeClr val="tx1"/>
          </a:fontRef>
        </p:style>
      </p:cxnSp>
      <p:cxnSp>
        <p:nvCxnSpPr>
          <p:cNvPr id="91" name="Straight Connector 90">
            <a:extLst>
              <a:ext uri="{FF2B5EF4-FFF2-40B4-BE49-F238E27FC236}">
                <a16:creationId xmlns:a16="http://schemas.microsoft.com/office/drawing/2014/main" id="{C3BF9165-440C-6673-C0C8-181D4CC27597}"/>
              </a:ext>
            </a:extLst>
          </p:cNvPr>
          <p:cNvCxnSpPr>
            <a:cxnSpLocks/>
          </p:cNvCxnSpPr>
          <p:nvPr/>
        </p:nvCxnSpPr>
        <p:spPr>
          <a:xfrm>
            <a:off x="2283934" y="4314134"/>
            <a:ext cx="4450101" cy="22191"/>
          </a:xfrm>
          <a:prstGeom prst="line">
            <a:avLst/>
          </a:prstGeom>
          <a:ln w="9525"/>
        </p:spPr>
        <p:style>
          <a:lnRef idx="1">
            <a:schemeClr val="dk1"/>
          </a:lnRef>
          <a:fillRef idx="0">
            <a:schemeClr val="dk1"/>
          </a:fillRef>
          <a:effectRef idx="0">
            <a:schemeClr val="dk1"/>
          </a:effectRef>
          <a:fontRef idx="minor">
            <a:schemeClr val="tx1"/>
          </a:fontRef>
        </p:style>
      </p:cxnSp>
      <p:cxnSp>
        <p:nvCxnSpPr>
          <p:cNvPr id="92" name="Straight Connector 91">
            <a:extLst>
              <a:ext uri="{FF2B5EF4-FFF2-40B4-BE49-F238E27FC236}">
                <a16:creationId xmlns:a16="http://schemas.microsoft.com/office/drawing/2014/main" id="{5A9907DF-6B82-70B6-455F-1D70407CE672}"/>
              </a:ext>
            </a:extLst>
          </p:cNvPr>
          <p:cNvCxnSpPr>
            <a:cxnSpLocks/>
          </p:cNvCxnSpPr>
          <p:nvPr/>
        </p:nvCxnSpPr>
        <p:spPr>
          <a:xfrm>
            <a:off x="2802504" y="3910414"/>
            <a:ext cx="159764" cy="0"/>
          </a:xfrm>
          <a:prstGeom prst="line">
            <a:avLst/>
          </a:prstGeom>
          <a:ln w="9525"/>
        </p:spPr>
        <p:style>
          <a:lnRef idx="1">
            <a:schemeClr val="dk1"/>
          </a:lnRef>
          <a:fillRef idx="0">
            <a:schemeClr val="dk1"/>
          </a:fillRef>
          <a:effectRef idx="0">
            <a:schemeClr val="dk1"/>
          </a:effectRef>
          <a:fontRef idx="minor">
            <a:schemeClr val="tx1"/>
          </a:fontRef>
        </p:style>
      </p:cxnSp>
      <p:cxnSp>
        <p:nvCxnSpPr>
          <p:cNvPr id="93" name="Straight Connector 92">
            <a:extLst>
              <a:ext uri="{FF2B5EF4-FFF2-40B4-BE49-F238E27FC236}">
                <a16:creationId xmlns:a16="http://schemas.microsoft.com/office/drawing/2014/main" id="{04BE2847-F837-7C0C-C420-FC7C6374A305}"/>
              </a:ext>
            </a:extLst>
          </p:cNvPr>
          <p:cNvCxnSpPr>
            <a:cxnSpLocks/>
          </p:cNvCxnSpPr>
          <p:nvPr/>
        </p:nvCxnSpPr>
        <p:spPr>
          <a:xfrm>
            <a:off x="2286060" y="3517471"/>
            <a:ext cx="0" cy="87969"/>
          </a:xfrm>
          <a:prstGeom prst="line">
            <a:avLst/>
          </a:prstGeom>
          <a:ln w="9525"/>
        </p:spPr>
        <p:style>
          <a:lnRef idx="1">
            <a:schemeClr val="dk1"/>
          </a:lnRef>
          <a:fillRef idx="0">
            <a:schemeClr val="dk1"/>
          </a:fillRef>
          <a:effectRef idx="0">
            <a:schemeClr val="dk1"/>
          </a:effectRef>
          <a:fontRef idx="minor">
            <a:schemeClr val="tx1"/>
          </a:fontRef>
        </p:style>
      </p:cxnSp>
      <p:cxnSp>
        <p:nvCxnSpPr>
          <p:cNvPr id="94" name="Straight Connector 93">
            <a:extLst>
              <a:ext uri="{FF2B5EF4-FFF2-40B4-BE49-F238E27FC236}">
                <a16:creationId xmlns:a16="http://schemas.microsoft.com/office/drawing/2014/main" id="{F309BCF9-8E2E-19E2-4CA7-DCB3E38FA7D1}"/>
              </a:ext>
            </a:extLst>
          </p:cNvPr>
          <p:cNvCxnSpPr>
            <a:cxnSpLocks/>
          </p:cNvCxnSpPr>
          <p:nvPr/>
        </p:nvCxnSpPr>
        <p:spPr>
          <a:xfrm>
            <a:off x="2287386" y="4226460"/>
            <a:ext cx="0" cy="87969"/>
          </a:xfrm>
          <a:prstGeom prst="line">
            <a:avLst/>
          </a:prstGeom>
          <a:ln w="9525"/>
        </p:spPr>
        <p:style>
          <a:lnRef idx="1">
            <a:schemeClr val="dk1"/>
          </a:lnRef>
          <a:fillRef idx="0">
            <a:schemeClr val="dk1"/>
          </a:fillRef>
          <a:effectRef idx="0">
            <a:schemeClr val="dk1"/>
          </a:effectRef>
          <a:fontRef idx="minor">
            <a:schemeClr val="tx1"/>
          </a:fontRef>
        </p:style>
      </p:cxnSp>
      <p:cxnSp>
        <p:nvCxnSpPr>
          <p:cNvPr id="95" name="Straight Connector 94">
            <a:extLst>
              <a:ext uri="{FF2B5EF4-FFF2-40B4-BE49-F238E27FC236}">
                <a16:creationId xmlns:a16="http://schemas.microsoft.com/office/drawing/2014/main" id="{4481BA64-9540-FE5F-0F39-0954F21D762A}"/>
              </a:ext>
            </a:extLst>
          </p:cNvPr>
          <p:cNvCxnSpPr>
            <a:cxnSpLocks/>
          </p:cNvCxnSpPr>
          <p:nvPr/>
        </p:nvCxnSpPr>
        <p:spPr>
          <a:xfrm>
            <a:off x="6727790" y="3362689"/>
            <a:ext cx="7946" cy="1329548"/>
          </a:xfrm>
          <a:prstGeom prst="line">
            <a:avLst/>
          </a:prstGeom>
          <a:ln w="9525">
            <a:prstDash val="dash"/>
          </a:ln>
        </p:spPr>
        <p:style>
          <a:lnRef idx="1">
            <a:schemeClr val="dk1"/>
          </a:lnRef>
          <a:fillRef idx="0">
            <a:schemeClr val="dk1"/>
          </a:fillRef>
          <a:effectRef idx="0">
            <a:schemeClr val="dk1"/>
          </a:effectRef>
          <a:fontRef idx="minor">
            <a:schemeClr val="tx1"/>
          </a:fontRef>
        </p:style>
      </p:cxnSp>
      <p:cxnSp>
        <p:nvCxnSpPr>
          <p:cNvPr id="96" name="Straight Connector 95">
            <a:extLst>
              <a:ext uri="{FF2B5EF4-FFF2-40B4-BE49-F238E27FC236}">
                <a16:creationId xmlns:a16="http://schemas.microsoft.com/office/drawing/2014/main" id="{E5ACAE23-B39A-ED9E-015A-1D90E25DB13D}"/>
              </a:ext>
            </a:extLst>
          </p:cNvPr>
          <p:cNvCxnSpPr>
            <a:cxnSpLocks/>
          </p:cNvCxnSpPr>
          <p:nvPr/>
        </p:nvCxnSpPr>
        <p:spPr>
          <a:xfrm>
            <a:off x="5139765" y="4692237"/>
            <a:ext cx="1588025" cy="0"/>
          </a:xfrm>
          <a:prstGeom prst="line">
            <a:avLst/>
          </a:prstGeom>
          <a:ln w="9525">
            <a:prstDash val="dash"/>
          </a:ln>
        </p:spPr>
        <p:style>
          <a:lnRef idx="1">
            <a:schemeClr val="dk1"/>
          </a:lnRef>
          <a:fillRef idx="0">
            <a:schemeClr val="dk1"/>
          </a:fillRef>
          <a:effectRef idx="0">
            <a:schemeClr val="dk1"/>
          </a:effectRef>
          <a:fontRef idx="minor">
            <a:schemeClr val="tx1"/>
          </a:fontRef>
        </p:style>
      </p:cxnSp>
      <p:cxnSp>
        <p:nvCxnSpPr>
          <p:cNvPr id="97" name="Straight Connector 96">
            <a:extLst>
              <a:ext uri="{FF2B5EF4-FFF2-40B4-BE49-F238E27FC236}">
                <a16:creationId xmlns:a16="http://schemas.microsoft.com/office/drawing/2014/main" id="{45D6550E-EB1C-E418-6529-D485464D7E4B}"/>
              </a:ext>
            </a:extLst>
          </p:cNvPr>
          <p:cNvCxnSpPr>
            <a:cxnSpLocks/>
          </p:cNvCxnSpPr>
          <p:nvPr/>
        </p:nvCxnSpPr>
        <p:spPr>
          <a:xfrm>
            <a:off x="4827013" y="3387985"/>
            <a:ext cx="0" cy="1022140"/>
          </a:xfrm>
          <a:prstGeom prst="line">
            <a:avLst/>
          </a:prstGeom>
          <a:ln w="9525">
            <a:prstDash val="dash"/>
          </a:ln>
        </p:spPr>
        <p:style>
          <a:lnRef idx="1">
            <a:schemeClr val="dk1"/>
          </a:lnRef>
          <a:fillRef idx="0">
            <a:schemeClr val="dk1"/>
          </a:fillRef>
          <a:effectRef idx="0">
            <a:schemeClr val="dk1"/>
          </a:effectRef>
          <a:fontRef idx="minor">
            <a:schemeClr val="tx1"/>
          </a:fontRef>
        </p:style>
      </p:cxnSp>
      <p:cxnSp>
        <p:nvCxnSpPr>
          <p:cNvPr id="98" name="Straight Connector 97">
            <a:extLst>
              <a:ext uri="{FF2B5EF4-FFF2-40B4-BE49-F238E27FC236}">
                <a16:creationId xmlns:a16="http://schemas.microsoft.com/office/drawing/2014/main" id="{3F8E6F47-2773-5C31-9C86-3463CCB4F064}"/>
              </a:ext>
            </a:extLst>
          </p:cNvPr>
          <p:cNvCxnSpPr>
            <a:cxnSpLocks/>
            <a:stCxn id="54" idx="2"/>
            <a:endCxn id="55" idx="0"/>
          </p:cNvCxnSpPr>
          <p:nvPr/>
        </p:nvCxnSpPr>
        <p:spPr>
          <a:xfrm>
            <a:off x="8470214" y="4791399"/>
            <a:ext cx="812" cy="399123"/>
          </a:xfrm>
          <a:prstGeom prst="line">
            <a:avLst/>
          </a:prstGeom>
          <a:ln w="9525"/>
        </p:spPr>
        <p:style>
          <a:lnRef idx="1">
            <a:schemeClr val="dk1"/>
          </a:lnRef>
          <a:fillRef idx="0">
            <a:schemeClr val="dk1"/>
          </a:fillRef>
          <a:effectRef idx="0">
            <a:schemeClr val="dk1"/>
          </a:effectRef>
          <a:fontRef idx="minor">
            <a:schemeClr val="tx1"/>
          </a:fontRef>
        </p:style>
      </p:cxnSp>
      <p:cxnSp>
        <p:nvCxnSpPr>
          <p:cNvPr id="99" name="Straight Connector 98">
            <a:extLst>
              <a:ext uri="{FF2B5EF4-FFF2-40B4-BE49-F238E27FC236}">
                <a16:creationId xmlns:a16="http://schemas.microsoft.com/office/drawing/2014/main" id="{354C6B01-29A6-61A8-B2C7-E9181D350C3F}"/>
              </a:ext>
            </a:extLst>
          </p:cNvPr>
          <p:cNvCxnSpPr>
            <a:cxnSpLocks/>
          </p:cNvCxnSpPr>
          <p:nvPr/>
        </p:nvCxnSpPr>
        <p:spPr>
          <a:xfrm>
            <a:off x="6211297" y="5351630"/>
            <a:ext cx="738823" cy="0"/>
          </a:xfrm>
          <a:prstGeom prst="line">
            <a:avLst/>
          </a:prstGeom>
          <a:ln w="9525"/>
        </p:spPr>
        <p:style>
          <a:lnRef idx="1">
            <a:schemeClr val="dk1"/>
          </a:lnRef>
          <a:fillRef idx="0">
            <a:schemeClr val="dk1"/>
          </a:fillRef>
          <a:effectRef idx="0">
            <a:schemeClr val="dk1"/>
          </a:effectRef>
          <a:fontRef idx="minor">
            <a:schemeClr val="tx1"/>
          </a:fontRef>
        </p:style>
      </p:cxnSp>
      <p:cxnSp>
        <p:nvCxnSpPr>
          <p:cNvPr id="100" name="Straight Connector 99">
            <a:extLst>
              <a:ext uri="{FF2B5EF4-FFF2-40B4-BE49-F238E27FC236}">
                <a16:creationId xmlns:a16="http://schemas.microsoft.com/office/drawing/2014/main" id="{73E1DDA4-95E4-5EE9-3051-84E4C31D83A3}"/>
              </a:ext>
            </a:extLst>
          </p:cNvPr>
          <p:cNvCxnSpPr>
            <a:cxnSpLocks/>
          </p:cNvCxnSpPr>
          <p:nvPr/>
        </p:nvCxnSpPr>
        <p:spPr>
          <a:xfrm>
            <a:off x="6209143" y="5847101"/>
            <a:ext cx="740977" cy="0"/>
          </a:xfrm>
          <a:prstGeom prst="line">
            <a:avLst/>
          </a:prstGeom>
          <a:ln w="9525"/>
        </p:spPr>
        <p:style>
          <a:lnRef idx="1">
            <a:schemeClr val="dk1"/>
          </a:lnRef>
          <a:fillRef idx="0">
            <a:schemeClr val="dk1"/>
          </a:fillRef>
          <a:effectRef idx="0">
            <a:schemeClr val="dk1"/>
          </a:effectRef>
          <a:fontRef idx="minor">
            <a:schemeClr val="tx1"/>
          </a:fontRef>
        </p:style>
      </p:cxnSp>
      <p:cxnSp>
        <p:nvCxnSpPr>
          <p:cNvPr id="101" name="Straight Connector 100">
            <a:extLst>
              <a:ext uri="{FF2B5EF4-FFF2-40B4-BE49-F238E27FC236}">
                <a16:creationId xmlns:a16="http://schemas.microsoft.com/office/drawing/2014/main" id="{F17CD8CE-78AE-7453-D786-438A49AF7CB5}"/>
              </a:ext>
            </a:extLst>
          </p:cNvPr>
          <p:cNvCxnSpPr>
            <a:cxnSpLocks/>
          </p:cNvCxnSpPr>
          <p:nvPr/>
        </p:nvCxnSpPr>
        <p:spPr>
          <a:xfrm>
            <a:off x="6953362" y="5351630"/>
            <a:ext cx="0" cy="495471"/>
          </a:xfrm>
          <a:prstGeom prst="line">
            <a:avLst/>
          </a:prstGeom>
          <a:ln w="9525"/>
        </p:spPr>
        <p:style>
          <a:lnRef idx="1">
            <a:schemeClr val="dk1"/>
          </a:lnRef>
          <a:fillRef idx="0">
            <a:schemeClr val="dk1"/>
          </a:fillRef>
          <a:effectRef idx="0">
            <a:schemeClr val="dk1"/>
          </a:effectRef>
          <a:fontRef idx="minor">
            <a:schemeClr val="tx1"/>
          </a:fontRef>
        </p:style>
      </p:cxnSp>
      <p:cxnSp>
        <p:nvCxnSpPr>
          <p:cNvPr id="102" name="Straight Connector 101">
            <a:extLst>
              <a:ext uri="{FF2B5EF4-FFF2-40B4-BE49-F238E27FC236}">
                <a16:creationId xmlns:a16="http://schemas.microsoft.com/office/drawing/2014/main" id="{7D988377-D83B-4DA6-DA7A-ACF09969BB8B}"/>
              </a:ext>
            </a:extLst>
          </p:cNvPr>
          <p:cNvCxnSpPr>
            <a:cxnSpLocks/>
            <a:endCxn id="55" idx="1"/>
          </p:cNvCxnSpPr>
          <p:nvPr/>
        </p:nvCxnSpPr>
        <p:spPr>
          <a:xfrm>
            <a:off x="6948962" y="5604053"/>
            <a:ext cx="299585" cy="0"/>
          </a:xfrm>
          <a:prstGeom prst="line">
            <a:avLst/>
          </a:prstGeom>
          <a:ln w="9525"/>
        </p:spPr>
        <p:style>
          <a:lnRef idx="1">
            <a:schemeClr val="dk1"/>
          </a:lnRef>
          <a:fillRef idx="0">
            <a:schemeClr val="dk1"/>
          </a:fillRef>
          <a:effectRef idx="0">
            <a:schemeClr val="dk1"/>
          </a:effectRef>
          <a:fontRef idx="minor">
            <a:schemeClr val="tx1"/>
          </a:fontRef>
        </p:style>
      </p:cxnSp>
      <p:cxnSp>
        <p:nvCxnSpPr>
          <p:cNvPr id="103" name="Straight Connector 102">
            <a:extLst>
              <a:ext uri="{FF2B5EF4-FFF2-40B4-BE49-F238E27FC236}">
                <a16:creationId xmlns:a16="http://schemas.microsoft.com/office/drawing/2014/main" id="{E798FC48-5A96-832C-198B-535A3E728BA9}"/>
              </a:ext>
            </a:extLst>
          </p:cNvPr>
          <p:cNvCxnSpPr>
            <a:cxnSpLocks/>
          </p:cNvCxnSpPr>
          <p:nvPr/>
        </p:nvCxnSpPr>
        <p:spPr>
          <a:xfrm>
            <a:off x="2962266" y="3403604"/>
            <a:ext cx="2" cy="1266859"/>
          </a:xfrm>
          <a:prstGeom prst="line">
            <a:avLst/>
          </a:prstGeom>
          <a:ln w="9525"/>
        </p:spPr>
        <p:style>
          <a:lnRef idx="1">
            <a:schemeClr val="dk1"/>
          </a:lnRef>
          <a:fillRef idx="0">
            <a:schemeClr val="dk1"/>
          </a:fillRef>
          <a:effectRef idx="0">
            <a:schemeClr val="dk1"/>
          </a:effectRef>
          <a:fontRef idx="minor">
            <a:schemeClr val="tx1"/>
          </a:fontRef>
        </p:style>
      </p:cxnSp>
      <p:cxnSp>
        <p:nvCxnSpPr>
          <p:cNvPr id="104" name="Straight Connector 103">
            <a:extLst>
              <a:ext uri="{FF2B5EF4-FFF2-40B4-BE49-F238E27FC236}">
                <a16:creationId xmlns:a16="http://schemas.microsoft.com/office/drawing/2014/main" id="{27AF0E6F-ABEC-2262-C1E4-1AD2971E7D3B}"/>
              </a:ext>
            </a:extLst>
          </p:cNvPr>
          <p:cNvCxnSpPr>
            <a:cxnSpLocks/>
            <a:endCxn id="50" idx="1"/>
          </p:cNvCxnSpPr>
          <p:nvPr/>
        </p:nvCxnSpPr>
        <p:spPr>
          <a:xfrm>
            <a:off x="2954320" y="4672499"/>
            <a:ext cx="708648" cy="0"/>
          </a:xfrm>
          <a:prstGeom prst="line">
            <a:avLst/>
          </a:prstGeom>
          <a:ln w="952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25487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p:cTn id="13" dur="500" fill="hold"/>
                                        <p:tgtEl>
                                          <p:spTgt spid="44"/>
                                        </p:tgtEl>
                                        <p:attrNameLst>
                                          <p:attrName>ppt_w</p:attrName>
                                        </p:attrNameLst>
                                      </p:cBhvr>
                                      <p:tavLst>
                                        <p:tav tm="0">
                                          <p:val>
                                            <p:fltVal val="0"/>
                                          </p:val>
                                        </p:tav>
                                        <p:tav tm="100000">
                                          <p:val>
                                            <p:strVal val="#ppt_w"/>
                                          </p:val>
                                        </p:tav>
                                      </p:tavLst>
                                    </p:anim>
                                    <p:anim calcmode="lin" valueType="num">
                                      <p:cBhvr>
                                        <p:cTn id="14" dur="500" fill="hold"/>
                                        <p:tgtEl>
                                          <p:spTgt spid="44"/>
                                        </p:tgtEl>
                                        <p:attrNameLst>
                                          <p:attrName>ppt_h</p:attrName>
                                        </p:attrNameLst>
                                      </p:cBhvr>
                                      <p:tavLst>
                                        <p:tav tm="0">
                                          <p:val>
                                            <p:fltVal val="0"/>
                                          </p:val>
                                        </p:tav>
                                        <p:tav tm="100000">
                                          <p:val>
                                            <p:strVal val="#ppt_h"/>
                                          </p:val>
                                        </p:tav>
                                      </p:tavLst>
                                    </p:anim>
                                    <p:animEffect transition="in" filter="fade">
                                      <p:cBhvr>
                                        <p:cTn id="15" dur="500"/>
                                        <p:tgtEl>
                                          <p:spTgt spid="4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p:cTn id="19" dur="500" fill="hold"/>
                                        <p:tgtEl>
                                          <p:spTgt spid="45"/>
                                        </p:tgtEl>
                                        <p:attrNameLst>
                                          <p:attrName>ppt_w</p:attrName>
                                        </p:attrNameLst>
                                      </p:cBhvr>
                                      <p:tavLst>
                                        <p:tav tm="0">
                                          <p:val>
                                            <p:fltVal val="0"/>
                                          </p:val>
                                        </p:tav>
                                        <p:tav tm="100000">
                                          <p:val>
                                            <p:strVal val="#ppt_w"/>
                                          </p:val>
                                        </p:tav>
                                      </p:tavLst>
                                    </p:anim>
                                    <p:anim calcmode="lin" valueType="num">
                                      <p:cBhvr>
                                        <p:cTn id="20" dur="500" fill="hold"/>
                                        <p:tgtEl>
                                          <p:spTgt spid="45"/>
                                        </p:tgtEl>
                                        <p:attrNameLst>
                                          <p:attrName>ppt_h</p:attrName>
                                        </p:attrNameLst>
                                      </p:cBhvr>
                                      <p:tavLst>
                                        <p:tav tm="0">
                                          <p:val>
                                            <p:fltVal val="0"/>
                                          </p:val>
                                        </p:tav>
                                        <p:tav tm="100000">
                                          <p:val>
                                            <p:strVal val="#ppt_h"/>
                                          </p:val>
                                        </p:tav>
                                      </p:tavLst>
                                    </p:anim>
                                    <p:animEffect transition="in" filter="fade">
                                      <p:cBhvr>
                                        <p:cTn id="21" dur="500"/>
                                        <p:tgtEl>
                                          <p:spTgt spid="45"/>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p:cTn id="25" dur="500" fill="hold"/>
                                        <p:tgtEl>
                                          <p:spTgt spid="53"/>
                                        </p:tgtEl>
                                        <p:attrNameLst>
                                          <p:attrName>ppt_w</p:attrName>
                                        </p:attrNameLst>
                                      </p:cBhvr>
                                      <p:tavLst>
                                        <p:tav tm="0">
                                          <p:val>
                                            <p:fltVal val="0"/>
                                          </p:val>
                                        </p:tav>
                                        <p:tav tm="100000">
                                          <p:val>
                                            <p:strVal val="#ppt_w"/>
                                          </p:val>
                                        </p:tav>
                                      </p:tavLst>
                                    </p:anim>
                                    <p:anim calcmode="lin" valueType="num">
                                      <p:cBhvr>
                                        <p:cTn id="26" dur="500" fill="hold"/>
                                        <p:tgtEl>
                                          <p:spTgt spid="53"/>
                                        </p:tgtEl>
                                        <p:attrNameLst>
                                          <p:attrName>ppt_h</p:attrName>
                                        </p:attrNameLst>
                                      </p:cBhvr>
                                      <p:tavLst>
                                        <p:tav tm="0">
                                          <p:val>
                                            <p:fltVal val="0"/>
                                          </p:val>
                                        </p:tav>
                                        <p:tav tm="100000">
                                          <p:val>
                                            <p:strVal val="#ppt_h"/>
                                          </p:val>
                                        </p:tav>
                                      </p:tavLst>
                                    </p:anim>
                                    <p:animEffect transition="in" filter="fade">
                                      <p:cBhvr>
                                        <p:cTn id="27" dur="500"/>
                                        <p:tgtEl>
                                          <p:spTgt spid="53"/>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p:cTn id="31" dur="500" fill="hold"/>
                                        <p:tgtEl>
                                          <p:spTgt spid="46"/>
                                        </p:tgtEl>
                                        <p:attrNameLst>
                                          <p:attrName>ppt_w</p:attrName>
                                        </p:attrNameLst>
                                      </p:cBhvr>
                                      <p:tavLst>
                                        <p:tav tm="0">
                                          <p:val>
                                            <p:fltVal val="0"/>
                                          </p:val>
                                        </p:tav>
                                        <p:tav tm="100000">
                                          <p:val>
                                            <p:strVal val="#ppt_w"/>
                                          </p:val>
                                        </p:tav>
                                      </p:tavLst>
                                    </p:anim>
                                    <p:anim calcmode="lin" valueType="num">
                                      <p:cBhvr>
                                        <p:cTn id="32" dur="500" fill="hold"/>
                                        <p:tgtEl>
                                          <p:spTgt spid="46"/>
                                        </p:tgtEl>
                                        <p:attrNameLst>
                                          <p:attrName>ppt_h</p:attrName>
                                        </p:attrNameLst>
                                      </p:cBhvr>
                                      <p:tavLst>
                                        <p:tav tm="0">
                                          <p:val>
                                            <p:fltVal val="0"/>
                                          </p:val>
                                        </p:tav>
                                        <p:tav tm="100000">
                                          <p:val>
                                            <p:strVal val="#ppt_h"/>
                                          </p:val>
                                        </p:tav>
                                      </p:tavLst>
                                    </p:anim>
                                    <p:animEffect transition="in" filter="fade">
                                      <p:cBhvr>
                                        <p:cTn id="33" dur="500"/>
                                        <p:tgtEl>
                                          <p:spTgt spid="46"/>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p:cTn id="43" dur="500" fill="hold"/>
                                        <p:tgtEl>
                                          <p:spTgt spid="48"/>
                                        </p:tgtEl>
                                        <p:attrNameLst>
                                          <p:attrName>ppt_w</p:attrName>
                                        </p:attrNameLst>
                                      </p:cBhvr>
                                      <p:tavLst>
                                        <p:tav tm="0">
                                          <p:val>
                                            <p:fltVal val="0"/>
                                          </p:val>
                                        </p:tav>
                                        <p:tav tm="100000">
                                          <p:val>
                                            <p:strVal val="#ppt_w"/>
                                          </p:val>
                                        </p:tav>
                                      </p:tavLst>
                                    </p:anim>
                                    <p:anim calcmode="lin" valueType="num">
                                      <p:cBhvr>
                                        <p:cTn id="44" dur="500" fill="hold"/>
                                        <p:tgtEl>
                                          <p:spTgt spid="48"/>
                                        </p:tgtEl>
                                        <p:attrNameLst>
                                          <p:attrName>ppt_h</p:attrName>
                                        </p:attrNameLst>
                                      </p:cBhvr>
                                      <p:tavLst>
                                        <p:tav tm="0">
                                          <p:val>
                                            <p:fltVal val="0"/>
                                          </p:val>
                                        </p:tav>
                                        <p:tav tm="100000">
                                          <p:val>
                                            <p:strVal val="#ppt_h"/>
                                          </p:val>
                                        </p:tav>
                                      </p:tavLst>
                                    </p:anim>
                                    <p:animEffect transition="in" filter="fade">
                                      <p:cBhvr>
                                        <p:cTn id="45" dur="500"/>
                                        <p:tgtEl>
                                          <p:spTgt spid="48"/>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 calcmode="lin" valueType="num">
                                      <p:cBhvr>
                                        <p:cTn id="49" dur="500" fill="hold"/>
                                        <p:tgtEl>
                                          <p:spTgt spid="49"/>
                                        </p:tgtEl>
                                        <p:attrNameLst>
                                          <p:attrName>ppt_w</p:attrName>
                                        </p:attrNameLst>
                                      </p:cBhvr>
                                      <p:tavLst>
                                        <p:tav tm="0">
                                          <p:val>
                                            <p:fltVal val="0"/>
                                          </p:val>
                                        </p:tav>
                                        <p:tav tm="100000">
                                          <p:val>
                                            <p:strVal val="#ppt_w"/>
                                          </p:val>
                                        </p:tav>
                                      </p:tavLst>
                                    </p:anim>
                                    <p:anim calcmode="lin" valueType="num">
                                      <p:cBhvr>
                                        <p:cTn id="50" dur="500" fill="hold"/>
                                        <p:tgtEl>
                                          <p:spTgt spid="49"/>
                                        </p:tgtEl>
                                        <p:attrNameLst>
                                          <p:attrName>ppt_h</p:attrName>
                                        </p:attrNameLst>
                                      </p:cBhvr>
                                      <p:tavLst>
                                        <p:tav tm="0">
                                          <p:val>
                                            <p:fltVal val="0"/>
                                          </p:val>
                                        </p:tav>
                                        <p:tav tm="100000">
                                          <p:val>
                                            <p:strVal val="#ppt_h"/>
                                          </p:val>
                                        </p:tav>
                                      </p:tavLst>
                                    </p:anim>
                                    <p:animEffect transition="in" filter="fade">
                                      <p:cBhvr>
                                        <p:cTn id="51" dur="500"/>
                                        <p:tgtEl>
                                          <p:spTgt spid="49"/>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p:cTn id="55" dur="500" fill="hold"/>
                                        <p:tgtEl>
                                          <p:spTgt spid="50"/>
                                        </p:tgtEl>
                                        <p:attrNameLst>
                                          <p:attrName>ppt_w</p:attrName>
                                        </p:attrNameLst>
                                      </p:cBhvr>
                                      <p:tavLst>
                                        <p:tav tm="0">
                                          <p:val>
                                            <p:fltVal val="0"/>
                                          </p:val>
                                        </p:tav>
                                        <p:tav tm="100000">
                                          <p:val>
                                            <p:strVal val="#ppt_w"/>
                                          </p:val>
                                        </p:tav>
                                      </p:tavLst>
                                    </p:anim>
                                    <p:anim calcmode="lin" valueType="num">
                                      <p:cBhvr>
                                        <p:cTn id="56" dur="500" fill="hold"/>
                                        <p:tgtEl>
                                          <p:spTgt spid="50"/>
                                        </p:tgtEl>
                                        <p:attrNameLst>
                                          <p:attrName>ppt_h</p:attrName>
                                        </p:attrNameLst>
                                      </p:cBhvr>
                                      <p:tavLst>
                                        <p:tav tm="0">
                                          <p:val>
                                            <p:fltVal val="0"/>
                                          </p:val>
                                        </p:tav>
                                        <p:tav tm="100000">
                                          <p:val>
                                            <p:strVal val="#ppt_h"/>
                                          </p:val>
                                        </p:tav>
                                      </p:tavLst>
                                    </p:anim>
                                    <p:animEffect transition="in" filter="fade">
                                      <p:cBhvr>
                                        <p:cTn id="57" dur="500"/>
                                        <p:tgtEl>
                                          <p:spTgt spid="50"/>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p:cTn id="61" dur="500" fill="hold"/>
                                        <p:tgtEl>
                                          <p:spTgt spid="51"/>
                                        </p:tgtEl>
                                        <p:attrNameLst>
                                          <p:attrName>ppt_w</p:attrName>
                                        </p:attrNameLst>
                                      </p:cBhvr>
                                      <p:tavLst>
                                        <p:tav tm="0">
                                          <p:val>
                                            <p:fltVal val="0"/>
                                          </p:val>
                                        </p:tav>
                                        <p:tav tm="100000">
                                          <p:val>
                                            <p:strVal val="#ppt_w"/>
                                          </p:val>
                                        </p:tav>
                                      </p:tavLst>
                                    </p:anim>
                                    <p:anim calcmode="lin" valueType="num">
                                      <p:cBhvr>
                                        <p:cTn id="62" dur="500" fill="hold"/>
                                        <p:tgtEl>
                                          <p:spTgt spid="51"/>
                                        </p:tgtEl>
                                        <p:attrNameLst>
                                          <p:attrName>ppt_h</p:attrName>
                                        </p:attrNameLst>
                                      </p:cBhvr>
                                      <p:tavLst>
                                        <p:tav tm="0">
                                          <p:val>
                                            <p:fltVal val="0"/>
                                          </p:val>
                                        </p:tav>
                                        <p:tav tm="100000">
                                          <p:val>
                                            <p:strVal val="#ppt_h"/>
                                          </p:val>
                                        </p:tav>
                                      </p:tavLst>
                                    </p:anim>
                                    <p:animEffect transition="in" filter="fade">
                                      <p:cBhvr>
                                        <p:cTn id="63" dur="500"/>
                                        <p:tgtEl>
                                          <p:spTgt spid="51"/>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52"/>
                                        </p:tgtEl>
                                        <p:attrNameLst>
                                          <p:attrName>style.visibility</p:attrName>
                                        </p:attrNameLst>
                                      </p:cBhvr>
                                      <p:to>
                                        <p:strVal val="visible"/>
                                      </p:to>
                                    </p:set>
                                    <p:anim calcmode="lin" valueType="num">
                                      <p:cBhvr>
                                        <p:cTn id="67" dur="500" fill="hold"/>
                                        <p:tgtEl>
                                          <p:spTgt spid="52"/>
                                        </p:tgtEl>
                                        <p:attrNameLst>
                                          <p:attrName>ppt_w</p:attrName>
                                        </p:attrNameLst>
                                      </p:cBhvr>
                                      <p:tavLst>
                                        <p:tav tm="0">
                                          <p:val>
                                            <p:fltVal val="0"/>
                                          </p:val>
                                        </p:tav>
                                        <p:tav tm="100000">
                                          <p:val>
                                            <p:strVal val="#ppt_w"/>
                                          </p:val>
                                        </p:tav>
                                      </p:tavLst>
                                    </p:anim>
                                    <p:anim calcmode="lin" valueType="num">
                                      <p:cBhvr>
                                        <p:cTn id="68" dur="500" fill="hold"/>
                                        <p:tgtEl>
                                          <p:spTgt spid="52"/>
                                        </p:tgtEl>
                                        <p:attrNameLst>
                                          <p:attrName>ppt_h</p:attrName>
                                        </p:attrNameLst>
                                      </p:cBhvr>
                                      <p:tavLst>
                                        <p:tav tm="0">
                                          <p:val>
                                            <p:fltVal val="0"/>
                                          </p:val>
                                        </p:tav>
                                        <p:tav tm="100000">
                                          <p:val>
                                            <p:strVal val="#ppt_h"/>
                                          </p:val>
                                        </p:tav>
                                      </p:tavLst>
                                    </p:anim>
                                    <p:animEffect transition="in" filter="fade">
                                      <p:cBhvr>
                                        <p:cTn id="69" dur="500"/>
                                        <p:tgtEl>
                                          <p:spTgt spid="52"/>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55"/>
                                        </p:tgtEl>
                                        <p:attrNameLst>
                                          <p:attrName>style.visibility</p:attrName>
                                        </p:attrNameLst>
                                      </p:cBhvr>
                                      <p:to>
                                        <p:strVal val="visible"/>
                                      </p:to>
                                    </p:set>
                                    <p:anim calcmode="lin" valueType="num">
                                      <p:cBhvr>
                                        <p:cTn id="73" dur="500" fill="hold"/>
                                        <p:tgtEl>
                                          <p:spTgt spid="55"/>
                                        </p:tgtEl>
                                        <p:attrNameLst>
                                          <p:attrName>ppt_w</p:attrName>
                                        </p:attrNameLst>
                                      </p:cBhvr>
                                      <p:tavLst>
                                        <p:tav tm="0">
                                          <p:val>
                                            <p:fltVal val="0"/>
                                          </p:val>
                                        </p:tav>
                                        <p:tav tm="100000">
                                          <p:val>
                                            <p:strVal val="#ppt_w"/>
                                          </p:val>
                                        </p:tav>
                                      </p:tavLst>
                                    </p:anim>
                                    <p:anim calcmode="lin" valueType="num">
                                      <p:cBhvr>
                                        <p:cTn id="74" dur="500" fill="hold"/>
                                        <p:tgtEl>
                                          <p:spTgt spid="55"/>
                                        </p:tgtEl>
                                        <p:attrNameLst>
                                          <p:attrName>ppt_h</p:attrName>
                                        </p:attrNameLst>
                                      </p:cBhvr>
                                      <p:tavLst>
                                        <p:tav tm="0">
                                          <p:val>
                                            <p:fltVal val="0"/>
                                          </p:val>
                                        </p:tav>
                                        <p:tav tm="100000">
                                          <p:val>
                                            <p:strVal val="#ppt_h"/>
                                          </p:val>
                                        </p:tav>
                                      </p:tavLst>
                                    </p:anim>
                                    <p:animEffect transition="in" filter="fade">
                                      <p:cBhvr>
                                        <p:cTn id="75" dur="500"/>
                                        <p:tgtEl>
                                          <p:spTgt spid="55"/>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54"/>
                                        </p:tgtEl>
                                        <p:attrNameLst>
                                          <p:attrName>style.visibility</p:attrName>
                                        </p:attrNameLst>
                                      </p:cBhvr>
                                      <p:to>
                                        <p:strVal val="visible"/>
                                      </p:to>
                                    </p:set>
                                    <p:anim calcmode="lin" valueType="num">
                                      <p:cBhvr>
                                        <p:cTn id="79" dur="500" fill="hold"/>
                                        <p:tgtEl>
                                          <p:spTgt spid="54"/>
                                        </p:tgtEl>
                                        <p:attrNameLst>
                                          <p:attrName>ppt_w</p:attrName>
                                        </p:attrNameLst>
                                      </p:cBhvr>
                                      <p:tavLst>
                                        <p:tav tm="0">
                                          <p:val>
                                            <p:fltVal val="0"/>
                                          </p:val>
                                        </p:tav>
                                        <p:tav tm="100000">
                                          <p:val>
                                            <p:strVal val="#ppt_w"/>
                                          </p:val>
                                        </p:tav>
                                      </p:tavLst>
                                    </p:anim>
                                    <p:anim calcmode="lin" valueType="num">
                                      <p:cBhvr>
                                        <p:cTn id="80" dur="500" fill="hold"/>
                                        <p:tgtEl>
                                          <p:spTgt spid="54"/>
                                        </p:tgtEl>
                                        <p:attrNameLst>
                                          <p:attrName>ppt_h</p:attrName>
                                        </p:attrNameLst>
                                      </p:cBhvr>
                                      <p:tavLst>
                                        <p:tav tm="0">
                                          <p:val>
                                            <p:fltVal val="0"/>
                                          </p:val>
                                        </p:tav>
                                        <p:tav tm="100000">
                                          <p:val>
                                            <p:strVal val="#ppt_h"/>
                                          </p:val>
                                        </p:tav>
                                      </p:tavLst>
                                    </p:anim>
                                    <p:animEffect transition="in" filter="fade">
                                      <p:cBhvr>
                                        <p:cTn id="8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1991261" y="1487277"/>
            <a:ext cx="7439178" cy="45169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2" name="Rectangle 31"/>
          <p:cNvSpPr/>
          <p:nvPr/>
        </p:nvSpPr>
        <p:spPr>
          <a:xfrm>
            <a:off x="0" y="0"/>
            <a:ext cx="12192000" cy="875491"/>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3" name="TextBox 32"/>
          <p:cNvSpPr txBox="1"/>
          <p:nvPr/>
        </p:nvSpPr>
        <p:spPr>
          <a:xfrm>
            <a:off x="1007012" y="183747"/>
            <a:ext cx="10282943" cy="461665"/>
          </a:xfrm>
          <a:prstGeom prst="rect">
            <a:avLst/>
          </a:prstGeom>
          <a:noFill/>
        </p:spPr>
        <p:txBody>
          <a:bodyPr wrap="none" rtlCol="0">
            <a:spAutoFit/>
          </a:bodyPr>
          <a:lstStyle/>
          <a:p>
            <a:r>
              <a:rPr lang="en-IN" sz="2400" b="1" dirty="0">
                <a:solidFill>
                  <a:schemeClr val="bg1"/>
                </a:solidFill>
              </a:rPr>
              <a:t>Selected oncogenic drivers and their treatments in non-small cell lung cancer</a:t>
            </a:r>
            <a:r>
              <a:rPr lang="en-IN" sz="2400" b="1" baseline="30000" dirty="0">
                <a:solidFill>
                  <a:schemeClr val="bg1"/>
                </a:solidFill>
              </a:rPr>
              <a:t>1-4</a:t>
            </a:r>
          </a:p>
        </p:txBody>
      </p:sp>
      <p:sp>
        <p:nvSpPr>
          <p:cNvPr id="18" name="Rectangle 17"/>
          <p:cNvSpPr/>
          <p:nvPr/>
        </p:nvSpPr>
        <p:spPr>
          <a:xfrm>
            <a:off x="515050" y="5569498"/>
            <a:ext cx="11323193" cy="400110"/>
          </a:xfrm>
          <a:prstGeom prst="rect">
            <a:avLst/>
          </a:prstGeom>
        </p:spPr>
        <p:txBody>
          <a:bodyPr wrap="square">
            <a:spAutoFit/>
          </a:bodyPr>
          <a:lstStyle/>
          <a:p>
            <a:r>
              <a:rPr lang="en-IN" sz="1000" dirty="0"/>
              <a:t>ORR: Objective response rate; PFS: Progression-free survival; OS: Overall survival; </a:t>
            </a:r>
            <a:r>
              <a:rPr lang="en-GB" sz="1000" dirty="0"/>
              <a:t>EGFR: Epidermal growth factor receptor; </a:t>
            </a:r>
            <a:r>
              <a:rPr lang="en-GB" sz="1000" dirty="0" err="1"/>
              <a:t>mo</a:t>
            </a:r>
            <a:r>
              <a:rPr lang="en-GB" sz="1000" dirty="0"/>
              <a:t>: Months</a:t>
            </a:r>
            <a:endParaRPr lang="en-IN" sz="1000" dirty="0"/>
          </a:p>
          <a:p>
            <a:r>
              <a:rPr lang="en-IN" sz="1000" dirty="0"/>
              <a:t>1. </a:t>
            </a:r>
            <a:r>
              <a:rPr lang="en-IN" sz="1000" dirty="0" err="1"/>
              <a:t>Chevallier</a:t>
            </a:r>
            <a:r>
              <a:rPr lang="en-IN" sz="1000" dirty="0"/>
              <a:t> M, </a:t>
            </a:r>
            <a:r>
              <a:rPr lang="en-IN" sz="1000" dirty="0" err="1"/>
              <a:t>Borgeaud</a:t>
            </a:r>
            <a:r>
              <a:rPr lang="en-IN" sz="1000" dirty="0"/>
              <a:t> M, </a:t>
            </a:r>
            <a:r>
              <a:rPr lang="en-IN" sz="1000" dirty="0" err="1"/>
              <a:t>Addeo</a:t>
            </a:r>
            <a:r>
              <a:rPr lang="en-IN" sz="1000" dirty="0"/>
              <a:t> A, </a:t>
            </a:r>
            <a:r>
              <a:rPr lang="en-IN" sz="1000" dirty="0" err="1"/>
              <a:t>Friedlaender</a:t>
            </a:r>
            <a:r>
              <a:rPr lang="en-IN" sz="1000" dirty="0"/>
              <a:t> A. Oncogenic driver mutations in non-small cell lung cancer: Past, present and future. </a:t>
            </a:r>
            <a:r>
              <a:rPr lang="en-IN" sz="1000" i="1" dirty="0"/>
              <a:t>World J </a:t>
            </a:r>
            <a:r>
              <a:rPr lang="en-IN" sz="1000" i="1" dirty="0" err="1"/>
              <a:t>Clin</a:t>
            </a:r>
            <a:r>
              <a:rPr lang="en-IN" sz="1000" i="1" dirty="0"/>
              <a:t> </a:t>
            </a:r>
            <a:r>
              <a:rPr lang="en-IN" sz="1000" i="1" dirty="0" err="1"/>
              <a:t>Oncol</a:t>
            </a:r>
            <a:r>
              <a:rPr lang="en-IN" sz="1000" dirty="0"/>
              <a:t> 2021; 12(4): 217-237</a:t>
            </a:r>
          </a:p>
        </p:txBody>
      </p:sp>
      <p:sp>
        <p:nvSpPr>
          <p:cNvPr id="6" name="Rounded Rectangular Callout 5"/>
          <p:cNvSpPr/>
          <p:nvPr/>
        </p:nvSpPr>
        <p:spPr>
          <a:xfrm rot="16200000">
            <a:off x="992553" y="2336689"/>
            <a:ext cx="2668309" cy="969485"/>
          </a:xfrm>
          <a:prstGeom prst="wedgeRoundRectCallou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p:cNvSpPr txBox="1"/>
          <p:nvPr/>
        </p:nvSpPr>
        <p:spPr>
          <a:xfrm>
            <a:off x="1991261" y="2020054"/>
            <a:ext cx="670889" cy="369332"/>
          </a:xfrm>
          <a:prstGeom prst="rect">
            <a:avLst/>
          </a:prstGeom>
          <a:noFill/>
        </p:spPr>
        <p:txBody>
          <a:bodyPr wrap="none" rtlCol="0">
            <a:spAutoFit/>
          </a:bodyPr>
          <a:lstStyle/>
          <a:p>
            <a:r>
              <a:rPr lang="en-IN" b="1" dirty="0">
                <a:solidFill>
                  <a:schemeClr val="bg1"/>
                </a:solidFill>
              </a:rPr>
              <a:t>EGFR</a:t>
            </a:r>
          </a:p>
        </p:txBody>
      </p:sp>
      <p:sp>
        <p:nvSpPr>
          <p:cNvPr id="10" name="TextBox 9"/>
          <p:cNvSpPr txBox="1"/>
          <p:nvPr/>
        </p:nvSpPr>
        <p:spPr>
          <a:xfrm>
            <a:off x="2960747" y="1520330"/>
            <a:ext cx="1804020" cy="369332"/>
          </a:xfrm>
          <a:prstGeom prst="rect">
            <a:avLst/>
          </a:prstGeom>
          <a:noFill/>
        </p:spPr>
        <p:txBody>
          <a:bodyPr wrap="none" rtlCol="0">
            <a:spAutoFit/>
          </a:bodyPr>
          <a:lstStyle/>
          <a:p>
            <a:r>
              <a:rPr lang="en-IN" b="1" dirty="0"/>
              <a:t>Targeted therapy</a:t>
            </a:r>
            <a:endParaRPr lang="en-IN" dirty="0"/>
          </a:p>
        </p:txBody>
      </p:sp>
      <p:sp>
        <p:nvSpPr>
          <p:cNvPr id="67" name="TextBox 66"/>
          <p:cNvSpPr txBox="1"/>
          <p:nvPr/>
        </p:nvSpPr>
        <p:spPr>
          <a:xfrm>
            <a:off x="4973856" y="1525372"/>
            <a:ext cx="599844" cy="369332"/>
          </a:xfrm>
          <a:prstGeom prst="rect">
            <a:avLst/>
          </a:prstGeom>
          <a:noFill/>
        </p:spPr>
        <p:txBody>
          <a:bodyPr wrap="none" rtlCol="0">
            <a:spAutoFit/>
          </a:bodyPr>
          <a:lstStyle/>
          <a:p>
            <a:r>
              <a:rPr lang="en-IN" b="1" dirty="0"/>
              <a:t>ORR</a:t>
            </a:r>
            <a:endParaRPr lang="en-IN" dirty="0"/>
          </a:p>
        </p:txBody>
      </p:sp>
      <p:sp>
        <p:nvSpPr>
          <p:cNvPr id="68" name="TextBox 67"/>
          <p:cNvSpPr txBox="1"/>
          <p:nvPr/>
        </p:nvSpPr>
        <p:spPr>
          <a:xfrm>
            <a:off x="6183508" y="1525373"/>
            <a:ext cx="519886" cy="369332"/>
          </a:xfrm>
          <a:prstGeom prst="rect">
            <a:avLst/>
          </a:prstGeom>
          <a:noFill/>
        </p:spPr>
        <p:txBody>
          <a:bodyPr wrap="none" rtlCol="0">
            <a:spAutoFit/>
          </a:bodyPr>
          <a:lstStyle/>
          <a:p>
            <a:r>
              <a:rPr lang="en-IN" b="1" dirty="0"/>
              <a:t>PFS</a:t>
            </a:r>
            <a:endParaRPr lang="en-IN" dirty="0"/>
          </a:p>
        </p:txBody>
      </p:sp>
      <p:sp>
        <p:nvSpPr>
          <p:cNvPr id="69" name="TextBox 68"/>
          <p:cNvSpPr txBox="1"/>
          <p:nvPr/>
        </p:nvSpPr>
        <p:spPr>
          <a:xfrm>
            <a:off x="7680802" y="1508271"/>
            <a:ext cx="449162" cy="369332"/>
          </a:xfrm>
          <a:prstGeom prst="rect">
            <a:avLst/>
          </a:prstGeom>
          <a:noFill/>
        </p:spPr>
        <p:txBody>
          <a:bodyPr wrap="none" rtlCol="0">
            <a:spAutoFit/>
          </a:bodyPr>
          <a:lstStyle/>
          <a:p>
            <a:r>
              <a:rPr lang="en-IN" b="1" dirty="0"/>
              <a:t>OS</a:t>
            </a:r>
            <a:endParaRPr lang="en-IN" dirty="0"/>
          </a:p>
        </p:txBody>
      </p:sp>
      <p:sp>
        <p:nvSpPr>
          <p:cNvPr id="11" name="Rectangle 10"/>
          <p:cNvSpPr/>
          <p:nvPr/>
        </p:nvSpPr>
        <p:spPr>
          <a:xfrm>
            <a:off x="2960747" y="2011927"/>
            <a:ext cx="1319272" cy="2169825"/>
          </a:xfrm>
          <a:prstGeom prst="rect">
            <a:avLst/>
          </a:prstGeom>
        </p:spPr>
        <p:txBody>
          <a:bodyPr wrap="none">
            <a:spAutoFit/>
          </a:bodyPr>
          <a:lstStyle/>
          <a:p>
            <a:pPr>
              <a:lnSpc>
                <a:spcPct val="150000"/>
              </a:lnSpc>
            </a:pPr>
            <a:r>
              <a:rPr lang="en-IN" dirty="0" err="1"/>
              <a:t>Erlotinib</a:t>
            </a:r>
            <a:endParaRPr lang="en-IN" dirty="0"/>
          </a:p>
          <a:p>
            <a:pPr>
              <a:lnSpc>
                <a:spcPct val="150000"/>
              </a:lnSpc>
            </a:pPr>
            <a:r>
              <a:rPr lang="en-IN" dirty="0" err="1"/>
              <a:t>Gefitinib</a:t>
            </a:r>
            <a:endParaRPr lang="en-IN" dirty="0"/>
          </a:p>
          <a:p>
            <a:pPr>
              <a:lnSpc>
                <a:spcPct val="150000"/>
              </a:lnSpc>
            </a:pPr>
            <a:r>
              <a:rPr lang="en-IN" dirty="0"/>
              <a:t>Afatinib</a:t>
            </a:r>
          </a:p>
          <a:p>
            <a:pPr>
              <a:lnSpc>
                <a:spcPct val="150000"/>
              </a:lnSpc>
            </a:pPr>
            <a:r>
              <a:rPr lang="en-IN" dirty="0" err="1"/>
              <a:t>Dacomitinib</a:t>
            </a:r>
            <a:endParaRPr lang="en-IN" dirty="0"/>
          </a:p>
          <a:p>
            <a:pPr>
              <a:lnSpc>
                <a:spcPct val="150000"/>
              </a:lnSpc>
            </a:pPr>
            <a:r>
              <a:rPr lang="en-IN" dirty="0" err="1"/>
              <a:t>Osimertinib</a:t>
            </a:r>
            <a:endParaRPr lang="en-IN" dirty="0"/>
          </a:p>
        </p:txBody>
      </p:sp>
      <p:sp>
        <p:nvSpPr>
          <p:cNvPr id="70" name="Rectangle 69"/>
          <p:cNvSpPr/>
          <p:nvPr/>
        </p:nvSpPr>
        <p:spPr>
          <a:xfrm>
            <a:off x="4914064" y="1986806"/>
            <a:ext cx="1159292" cy="2169825"/>
          </a:xfrm>
          <a:prstGeom prst="rect">
            <a:avLst/>
          </a:prstGeom>
        </p:spPr>
        <p:txBody>
          <a:bodyPr wrap="none">
            <a:spAutoFit/>
          </a:bodyPr>
          <a:lstStyle/>
          <a:p>
            <a:pPr>
              <a:lnSpc>
                <a:spcPct val="150000"/>
              </a:lnSpc>
            </a:pPr>
            <a:r>
              <a:rPr lang="en-IN" dirty="0"/>
              <a:t>62% - 83%</a:t>
            </a:r>
          </a:p>
          <a:p>
            <a:pPr>
              <a:lnSpc>
                <a:spcPct val="150000"/>
              </a:lnSpc>
            </a:pPr>
            <a:r>
              <a:rPr lang="en-IN" dirty="0"/>
              <a:t>73.70%</a:t>
            </a:r>
          </a:p>
          <a:p>
            <a:pPr>
              <a:lnSpc>
                <a:spcPct val="150000"/>
              </a:lnSpc>
            </a:pPr>
            <a:r>
              <a:rPr lang="en-IN" dirty="0"/>
              <a:t>56% - 67%</a:t>
            </a:r>
          </a:p>
          <a:p>
            <a:pPr>
              <a:lnSpc>
                <a:spcPct val="150000"/>
              </a:lnSpc>
            </a:pPr>
            <a:r>
              <a:rPr lang="en-IN" dirty="0"/>
              <a:t>74.90%</a:t>
            </a:r>
          </a:p>
          <a:p>
            <a:pPr>
              <a:lnSpc>
                <a:spcPct val="150000"/>
              </a:lnSpc>
            </a:pPr>
            <a:r>
              <a:rPr lang="en-IN" dirty="0"/>
              <a:t>80%</a:t>
            </a:r>
          </a:p>
        </p:txBody>
      </p:sp>
      <p:sp>
        <p:nvSpPr>
          <p:cNvPr id="72" name="Rectangle 71"/>
          <p:cNvSpPr/>
          <p:nvPr/>
        </p:nvSpPr>
        <p:spPr>
          <a:xfrm>
            <a:off x="6176647" y="1986806"/>
            <a:ext cx="1367682" cy="2169825"/>
          </a:xfrm>
          <a:prstGeom prst="rect">
            <a:avLst/>
          </a:prstGeom>
        </p:spPr>
        <p:txBody>
          <a:bodyPr wrap="none">
            <a:spAutoFit/>
          </a:bodyPr>
          <a:lstStyle/>
          <a:p>
            <a:pPr>
              <a:lnSpc>
                <a:spcPct val="150000"/>
              </a:lnSpc>
            </a:pPr>
            <a:r>
              <a:rPr lang="en-IN" dirty="0"/>
              <a:t>9.7 -13.1 </a:t>
            </a:r>
            <a:r>
              <a:rPr lang="en-IN" dirty="0" err="1"/>
              <a:t>mo</a:t>
            </a:r>
            <a:endParaRPr lang="en-IN" dirty="0"/>
          </a:p>
          <a:p>
            <a:pPr>
              <a:lnSpc>
                <a:spcPct val="150000"/>
              </a:lnSpc>
            </a:pPr>
            <a:r>
              <a:rPr lang="en-IN" dirty="0"/>
              <a:t>9.5 </a:t>
            </a:r>
            <a:r>
              <a:rPr lang="en-IN" dirty="0" err="1"/>
              <a:t>mo</a:t>
            </a:r>
            <a:endParaRPr lang="en-IN" dirty="0"/>
          </a:p>
          <a:p>
            <a:pPr>
              <a:lnSpc>
                <a:spcPct val="150000"/>
              </a:lnSpc>
            </a:pPr>
            <a:r>
              <a:rPr lang="en-IN" dirty="0"/>
              <a:t>11.1 </a:t>
            </a:r>
            <a:r>
              <a:rPr lang="en-IN" dirty="0" err="1"/>
              <a:t>mo</a:t>
            </a:r>
            <a:endParaRPr lang="en-IN" dirty="0"/>
          </a:p>
          <a:p>
            <a:pPr>
              <a:lnSpc>
                <a:spcPct val="150000"/>
              </a:lnSpc>
            </a:pPr>
            <a:r>
              <a:rPr lang="en-IN" dirty="0"/>
              <a:t>14.7 </a:t>
            </a:r>
            <a:r>
              <a:rPr lang="en-IN" dirty="0" err="1"/>
              <a:t>mo</a:t>
            </a:r>
            <a:endParaRPr lang="en-IN" dirty="0"/>
          </a:p>
          <a:p>
            <a:pPr>
              <a:lnSpc>
                <a:spcPct val="150000"/>
              </a:lnSpc>
            </a:pPr>
            <a:r>
              <a:rPr lang="en-IN" dirty="0"/>
              <a:t>18.9 </a:t>
            </a:r>
            <a:r>
              <a:rPr lang="en-IN" dirty="0" err="1"/>
              <a:t>mo</a:t>
            </a:r>
            <a:endParaRPr lang="en-IN" dirty="0"/>
          </a:p>
        </p:txBody>
      </p:sp>
      <p:sp>
        <p:nvSpPr>
          <p:cNvPr id="74" name="Rectangle 73"/>
          <p:cNvSpPr/>
          <p:nvPr/>
        </p:nvSpPr>
        <p:spPr>
          <a:xfrm>
            <a:off x="7680802" y="1985760"/>
            <a:ext cx="1582484" cy="2169825"/>
          </a:xfrm>
          <a:prstGeom prst="rect">
            <a:avLst/>
          </a:prstGeom>
        </p:spPr>
        <p:txBody>
          <a:bodyPr wrap="none">
            <a:spAutoFit/>
          </a:bodyPr>
          <a:lstStyle/>
          <a:p>
            <a:pPr>
              <a:lnSpc>
                <a:spcPct val="150000"/>
              </a:lnSpc>
            </a:pPr>
            <a:r>
              <a:rPr lang="en-IN" dirty="0"/>
              <a:t>19.3 – 26.3 </a:t>
            </a:r>
            <a:r>
              <a:rPr lang="en-IN" dirty="0" err="1"/>
              <a:t>mo</a:t>
            </a:r>
            <a:endParaRPr lang="en-IN" dirty="0"/>
          </a:p>
          <a:p>
            <a:pPr>
              <a:lnSpc>
                <a:spcPct val="150000"/>
              </a:lnSpc>
            </a:pPr>
            <a:r>
              <a:rPr lang="en-IN" dirty="0"/>
              <a:t>22 </a:t>
            </a:r>
            <a:r>
              <a:rPr lang="en-IN" dirty="0" err="1"/>
              <a:t>mo</a:t>
            </a:r>
            <a:endParaRPr lang="en-IN" dirty="0"/>
          </a:p>
          <a:p>
            <a:pPr>
              <a:lnSpc>
                <a:spcPct val="150000"/>
              </a:lnSpc>
            </a:pPr>
            <a:r>
              <a:rPr lang="en-IN" dirty="0"/>
              <a:t>25.8 </a:t>
            </a:r>
            <a:r>
              <a:rPr lang="en-IN" dirty="0" err="1"/>
              <a:t>mo</a:t>
            </a:r>
            <a:endParaRPr lang="en-IN" dirty="0"/>
          </a:p>
          <a:p>
            <a:pPr>
              <a:lnSpc>
                <a:spcPct val="150000"/>
              </a:lnSpc>
            </a:pPr>
            <a:r>
              <a:rPr lang="en-IN" dirty="0"/>
              <a:t>34 </a:t>
            </a:r>
            <a:r>
              <a:rPr lang="en-IN" dirty="0" err="1"/>
              <a:t>mo</a:t>
            </a:r>
            <a:endParaRPr lang="en-IN" dirty="0"/>
          </a:p>
          <a:p>
            <a:pPr>
              <a:lnSpc>
                <a:spcPct val="150000"/>
              </a:lnSpc>
            </a:pPr>
            <a:r>
              <a:rPr lang="en-IN" dirty="0"/>
              <a:t>38.6 </a:t>
            </a:r>
            <a:r>
              <a:rPr lang="en-IN" dirty="0" err="1"/>
              <a:t>mo</a:t>
            </a:r>
            <a:endParaRPr lang="en-IN" dirty="0"/>
          </a:p>
        </p:txBody>
      </p:sp>
    </p:spTree>
    <p:extLst>
      <p:ext uri="{BB962C8B-B14F-4D97-AF65-F5344CB8AC3E}">
        <p14:creationId xmlns:p14="http://schemas.microsoft.com/office/powerpoint/2010/main" val="41975363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1979386" y="1059238"/>
            <a:ext cx="7439178" cy="45169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Rectangle 31"/>
          <p:cNvSpPr/>
          <p:nvPr/>
        </p:nvSpPr>
        <p:spPr>
          <a:xfrm>
            <a:off x="0" y="0"/>
            <a:ext cx="12192000" cy="875491"/>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TextBox 32"/>
          <p:cNvSpPr txBox="1"/>
          <p:nvPr/>
        </p:nvSpPr>
        <p:spPr>
          <a:xfrm>
            <a:off x="1007012" y="183747"/>
            <a:ext cx="10282943" cy="461665"/>
          </a:xfrm>
          <a:prstGeom prst="rect">
            <a:avLst/>
          </a:prstGeom>
          <a:noFill/>
        </p:spPr>
        <p:txBody>
          <a:bodyPr wrap="none" rtlCol="0">
            <a:spAutoFit/>
          </a:bodyPr>
          <a:lstStyle/>
          <a:p>
            <a:r>
              <a:rPr lang="en-IN" sz="2400" b="1" dirty="0">
                <a:solidFill>
                  <a:schemeClr val="bg1"/>
                </a:solidFill>
              </a:rPr>
              <a:t>Selected oncogenic drivers and their treatments in non-small cell lung cancer</a:t>
            </a:r>
            <a:r>
              <a:rPr lang="en-IN" sz="2400" b="1" baseline="30000" dirty="0">
                <a:solidFill>
                  <a:schemeClr val="bg1"/>
                </a:solidFill>
              </a:rPr>
              <a:t>1</a:t>
            </a:r>
          </a:p>
        </p:txBody>
      </p:sp>
      <p:sp>
        <p:nvSpPr>
          <p:cNvPr id="18" name="Rectangle 17"/>
          <p:cNvSpPr/>
          <p:nvPr/>
        </p:nvSpPr>
        <p:spPr>
          <a:xfrm>
            <a:off x="434403" y="5902002"/>
            <a:ext cx="11323193" cy="400110"/>
          </a:xfrm>
          <a:prstGeom prst="rect">
            <a:avLst/>
          </a:prstGeom>
        </p:spPr>
        <p:txBody>
          <a:bodyPr wrap="square">
            <a:spAutoFit/>
          </a:bodyPr>
          <a:lstStyle/>
          <a:p>
            <a:r>
              <a:rPr lang="en-IN" sz="1000" dirty="0"/>
              <a:t>ORR: Objective response rate; PFS: Progression-free survival; OS: Overall survival; ALK: Anaplastic lymphoma kinase; ROS1: c-ROS oncogene 1;  </a:t>
            </a:r>
            <a:r>
              <a:rPr lang="en-IN" sz="1000" dirty="0" err="1"/>
              <a:t>mo</a:t>
            </a:r>
            <a:r>
              <a:rPr lang="en-IN" sz="1000" dirty="0"/>
              <a:t> : Months; NA: Not available; </a:t>
            </a:r>
          </a:p>
          <a:p>
            <a:r>
              <a:rPr lang="en-IN" sz="1000" dirty="0"/>
              <a:t>1. </a:t>
            </a:r>
            <a:r>
              <a:rPr lang="en-IN" sz="1000" dirty="0" err="1"/>
              <a:t>Chevallier</a:t>
            </a:r>
            <a:r>
              <a:rPr lang="en-IN" sz="1000" dirty="0"/>
              <a:t> M, et al. Oncogenic driver mutations in NSCLC: Past, present, future. World J </a:t>
            </a:r>
            <a:r>
              <a:rPr lang="en-IN" sz="1000" dirty="0" err="1"/>
              <a:t>Clin</a:t>
            </a:r>
            <a:r>
              <a:rPr lang="en-IN" sz="1000" dirty="0"/>
              <a:t> </a:t>
            </a:r>
            <a:r>
              <a:rPr lang="en-IN" sz="1000" dirty="0" err="1"/>
              <a:t>Oncol</a:t>
            </a:r>
            <a:r>
              <a:rPr lang="en-IN" sz="1000" dirty="0"/>
              <a:t> 2021; 12(4): 217-237.</a:t>
            </a:r>
          </a:p>
        </p:txBody>
      </p:sp>
      <p:sp>
        <p:nvSpPr>
          <p:cNvPr id="6" name="Rounded Rectangular Callout 5"/>
          <p:cNvSpPr/>
          <p:nvPr/>
        </p:nvSpPr>
        <p:spPr>
          <a:xfrm rot="16200000">
            <a:off x="980678" y="1908650"/>
            <a:ext cx="2668309" cy="969485"/>
          </a:xfrm>
          <a:prstGeom prst="wedgeRoundRectCallou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p:cNvSpPr txBox="1"/>
          <p:nvPr/>
        </p:nvSpPr>
        <p:spPr>
          <a:xfrm>
            <a:off x="1979386" y="1592015"/>
            <a:ext cx="548548" cy="369332"/>
          </a:xfrm>
          <a:prstGeom prst="rect">
            <a:avLst/>
          </a:prstGeom>
          <a:noFill/>
        </p:spPr>
        <p:txBody>
          <a:bodyPr wrap="none" rtlCol="0">
            <a:spAutoFit/>
          </a:bodyPr>
          <a:lstStyle/>
          <a:p>
            <a:r>
              <a:rPr lang="en-IN" b="1" dirty="0">
                <a:solidFill>
                  <a:schemeClr val="bg1"/>
                </a:solidFill>
              </a:rPr>
              <a:t>A</a:t>
            </a:r>
            <a:r>
              <a:rPr lang="en-IN" dirty="0">
                <a:solidFill>
                  <a:schemeClr val="bg1"/>
                </a:solidFill>
              </a:rPr>
              <a:t>L</a:t>
            </a:r>
            <a:r>
              <a:rPr lang="en-IN" b="1" dirty="0">
                <a:solidFill>
                  <a:schemeClr val="bg1"/>
                </a:solidFill>
              </a:rPr>
              <a:t>K</a:t>
            </a:r>
          </a:p>
        </p:txBody>
      </p:sp>
      <p:sp>
        <p:nvSpPr>
          <p:cNvPr id="10" name="TextBox 9"/>
          <p:cNvSpPr txBox="1"/>
          <p:nvPr/>
        </p:nvSpPr>
        <p:spPr>
          <a:xfrm>
            <a:off x="2948872" y="1092291"/>
            <a:ext cx="1804020" cy="369332"/>
          </a:xfrm>
          <a:prstGeom prst="rect">
            <a:avLst/>
          </a:prstGeom>
          <a:noFill/>
        </p:spPr>
        <p:txBody>
          <a:bodyPr wrap="none" rtlCol="0">
            <a:spAutoFit/>
          </a:bodyPr>
          <a:lstStyle/>
          <a:p>
            <a:r>
              <a:rPr lang="en-IN" b="1" dirty="0"/>
              <a:t>Targeted therapy</a:t>
            </a:r>
            <a:endParaRPr lang="en-IN" dirty="0"/>
          </a:p>
        </p:txBody>
      </p:sp>
      <p:sp>
        <p:nvSpPr>
          <p:cNvPr id="67" name="TextBox 66"/>
          <p:cNvSpPr txBox="1"/>
          <p:nvPr/>
        </p:nvSpPr>
        <p:spPr>
          <a:xfrm>
            <a:off x="4961981" y="1097333"/>
            <a:ext cx="599844" cy="369332"/>
          </a:xfrm>
          <a:prstGeom prst="rect">
            <a:avLst/>
          </a:prstGeom>
          <a:noFill/>
        </p:spPr>
        <p:txBody>
          <a:bodyPr wrap="none" rtlCol="0">
            <a:spAutoFit/>
          </a:bodyPr>
          <a:lstStyle/>
          <a:p>
            <a:r>
              <a:rPr lang="en-IN" b="1" dirty="0"/>
              <a:t>ORR</a:t>
            </a:r>
            <a:endParaRPr lang="en-IN" dirty="0"/>
          </a:p>
        </p:txBody>
      </p:sp>
      <p:sp>
        <p:nvSpPr>
          <p:cNvPr id="68" name="TextBox 67"/>
          <p:cNvSpPr txBox="1"/>
          <p:nvPr/>
        </p:nvSpPr>
        <p:spPr>
          <a:xfrm>
            <a:off x="6171633" y="1097334"/>
            <a:ext cx="519886" cy="369332"/>
          </a:xfrm>
          <a:prstGeom prst="rect">
            <a:avLst/>
          </a:prstGeom>
          <a:noFill/>
        </p:spPr>
        <p:txBody>
          <a:bodyPr wrap="none" rtlCol="0">
            <a:spAutoFit/>
          </a:bodyPr>
          <a:lstStyle/>
          <a:p>
            <a:r>
              <a:rPr lang="en-IN" b="1" dirty="0"/>
              <a:t>PFS</a:t>
            </a:r>
            <a:endParaRPr lang="en-IN" dirty="0"/>
          </a:p>
        </p:txBody>
      </p:sp>
      <p:sp>
        <p:nvSpPr>
          <p:cNvPr id="69" name="TextBox 68"/>
          <p:cNvSpPr txBox="1"/>
          <p:nvPr/>
        </p:nvSpPr>
        <p:spPr>
          <a:xfrm>
            <a:off x="8032484" y="1080232"/>
            <a:ext cx="449162" cy="369332"/>
          </a:xfrm>
          <a:prstGeom prst="rect">
            <a:avLst/>
          </a:prstGeom>
          <a:noFill/>
        </p:spPr>
        <p:txBody>
          <a:bodyPr wrap="none" rtlCol="0">
            <a:spAutoFit/>
          </a:bodyPr>
          <a:lstStyle/>
          <a:p>
            <a:r>
              <a:rPr lang="en-IN" b="1" dirty="0"/>
              <a:t>OS</a:t>
            </a:r>
            <a:endParaRPr lang="en-IN" dirty="0"/>
          </a:p>
        </p:txBody>
      </p:sp>
      <p:sp>
        <p:nvSpPr>
          <p:cNvPr id="11" name="Rectangle 10"/>
          <p:cNvSpPr/>
          <p:nvPr/>
        </p:nvSpPr>
        <p:spPr>
          <a:xfrm>
            <a:off x="2948872" y="1583888"/>
            <a:ext cx="1082348" cy="2169825"/>
          </a:xfrm>
          <a:prstGeom prst="rect">
            <a:avLst/>
          </a:prstGeom>
        </p:spPr>
        <p:txBody>
          <a:bodyPr wrap="none">
            <a:spAutoFit/>
          </a:bodyPr>
          <a:lstStyle/>
          <a:p>
            <a:pPr>
              <a:lnSpc>
                <a:spcPct val="150000"/>
              </a:lnSpc>
            </a:pPr>
            <a:r>
              <a:rPr lang="en-IN" dirty="0" err="1"/>
              <a:t>Crizotinib</a:t>
            </a:r>
            <a:endParaRPr lang="en-IN" dirty="0"/>
          </a:p>
          <a:p>
            <a:pPr>
              <a:lnSpc>
                <a:spcPct val="150000"/>
              </a:lnSpc>
            </a:pPr>
            <a:r>
              <a:rPr lang="en-IN" dirty="0" err="1"/>
              <a:t>Ceritinib</a:t>
            </a:r>
            <a:endParaRPr lang="en-IN" dirty="0"/>
          </a:p>
          <a:p>
            <a:pPr>
              <a:lnSpc>
                <a:spcPct val="150000"/>
              </a:lnSpc>
            </a:pPr>
            <a:r>
              <a:rPr lang="en-IN" dirty="0" err="1"/>
              <a:t>Brigatinib</a:t>
            </a:r>
            <a:endParaRPr lang="en-IN" dirty="0"/>
          </a:p>
          <a:p>
            <a:pPr>
              <a:lnSpc>
                <a:spcPct val="150000"/>
              </a:lnSpc>
            </a:pPr>
            <a:r>
              <a:rPr lang="en-IN" dirty="0" err="1"/>
              <a:t>Alectinib</a:t>
            </a:r>
            <a:endParaRPr lang="en-IN" dirty="0"/>
          </a:p>
          <a:p>
            <a:pPr>
              <a:lnSpc>
                <a:spcPct val="150000"/>
              </a:lnSpc>
            </a:pPr>
            <a:r>
              <a:rPr lang="en-IN" dirty="0" err="1"/>
              <a:t>Lorlatinib</a:t>
            </a:r>
            <a:endParaRPr lang="en-IN" dirty="0"/>
          </a:p>
        </p:txBody>
      </p:sp>
      <p:sp>
        <p:nvSpPr>
          <p:cNvPr id="70" name="Rectangle 69"/>
          <p:cNvSpPr/>
          <p:nvPr/>
        </p:nvSpPr>
        <p:spPr>
          <a:xfrm>
            <a:off x="4902189" y="1558767"/>
            <a:ext cx="875561" cy="2169825"/>
          </a:xfrm>
          <a:prstGeom prst="rect">
            <a:avLst/>
          </a:prstGeom>
        </p:spPr>
        <p:txBody>
          <a:bodyPr wrap="none">
            <a:spAutoFit/>
          </a:bodyPr>
          <a:lstStyle/>
          <a:p>
            <a:pPr>
              <a:lnSpc>
                <a:spcPct val="150000"/>
              </a:lnSpc>
            </a:pPr>
            <a:r>
              <a:rPr lang="en-IN" dirty="0"/>
              <a:t>75.50%</a:t>
            </a:r>
          </a:p>
          <a:p>
            <a:pPr>
              <a:lnSpc>
                <a:spcPct val="150000"/>
              </a:lnSpc>
            </a:pPr>
            <a:r>
              <a:rPr lang="en-IN" dirty="0"/>
              <a:t>72.50%</a:t>
            </a:r>
          </a:p>
          <a:p>
            <a:pPr>
              <a:lnSpc>
                <a:spcPct val="150000"/>
              </a:lnSpc>
            </a:pPr>
            <a:r>
              <a:rPr lang="en-IN" dirty="0"/>
              <a:t>79%</a:t>
            </a:r>
          </a:p>
          <a:p>
            <a:pPr>
              <a:lnSpc>
                <a:spcPct val="150000"/>
              </a:lnSpc>
            </a:pPr>
            <a:r>
              <a:rPr lang="en-IN" dirty="0"/>
              <a:t>82.90%</a:t>
            </a:r>
          </a:p>
          <a:p>
            <a:pPr>
              <a:lnSpc>
                <a:spcPct val="150000"/>
              </a:lnSpc>
            </a:pPr>
            <a:r>
              <a:rPr lang="en-IN" dirty="0"/>
              <a:t>76%</a:t>
            </a:r>
          </a:p>
        </p:txBody>
      </p:sp>
      <p:sp>
        <p:nvSpPr>
          <p:cNvPr id="72" name="Rectangle 71"/>
          <p:cNvSpPr/>
          <p:nvPr/>
        </p:nvSpPr>
        <p:spPr>
          <a:xfrm>
            <a:off x="6164772" y="1558767"/>
            <a:ext cx="952505" cy="2169825"/>
          </a:xfrm>
          <a:prstGeom prst="rect">
            <a:avLst/>
          </a:prstGeom>
        </p:spPr>
        <p:txBody>
          <a:bodyPr wrap="none">
            <a:spAutoFit/>
          </a:bodyPr>
          <a:lstStyle/>
          <a:p>
            <a:pPr>
              <a:lnSpc>
                <a:spcPct val="150000"/>
              </a:lnSpc>
            </a:pPr>
            <a:r>
              <a:rPr lang="en-IN" dirty="0"/>
              <a:t>11 </a:t>
            </a:r>
            <a:r>
              <a:rPr lang="en-IN" dirty="0" err="1"/>
              <a:t>mo</a:t>
            </a:r>
            <a:endParaRPr lang="en-IN" dirty="0"/>
          </a:p>
          <a:p>
            <a:pPr>
              <a:lnSpc>
                <a:spcPct val="150000"/>
              </a:lnSpc>
            </a:pPr>
            <a:r>
              <a:rPr lang="en-IN" dirty="0"/>
              <a:t>16.6 </a:t>
            </a:r>
            <a:r>
              <a:rPr lang="en-IN" dirty="0" err="1"/>
              <a:t>mo</a:t>
            </a:r>
            <a:endParaRPr lang="en-IN" dirty="0"/>
          </a:p>
          <a:p>
            <a:pPr>
              <a:lnSpc>
                <a:spcPct val="150000"/>
              </a:lnSpc>
            </a:pPr>
            <a:r>
              <a:rPr lang="en-IN" dirty="0"/>
              <a:t>24 </a:t>
            </a:r>
            <a:r>
              <a:rPr lang="en-IN" dirty="0" err="1"/>
              <a:t>mo</a:t>
            </a:r>
            <a:endParaRPr lang="en-IN" dirty="0"/>
          </a:p>
          <a:p>
            <a:pPr>
              <a:lnSpc>
                <a:spcPct val="150000"/>
              </a:lnSpc>
            </a:pPr>
            <a:r>
              <a:rPr lang="en-IN" dirty="0"/>
              <a:t>35 </a:t>
            </a:r>
            <a:r>
              <a:rPr lang="en-IN" dirty="0" err="1"/>
              <a:t>mo</a:t>
            </a:r>
            <a:endParaRPr lang="en-IN" dirty="0"/>
          </a:p>
          <a:p>
            <a:pPr>
              <a:lnSpc>
                <a:spcPct val="150000"/>
              </a:lnSpc>
            </a:pPr>
            <a:r>
              <a:rPr lang="en-IN" dirty="0"/>
              <a:t>NA</a:t>
            </a:r>
          </a:p>
        </p:txBody>
      </p:sp>
      <p:sp>
        <p:nvSpPr>
          <p:cNvPr id="74" name="Rectangle 73"/>
          <p:cNvSpPr/>
          <p:nvPr/>
        </p:nvSpPr>
        <p:spPr>
          <a:xfrm>
            <a:off x="8032484" y="1557721"/>
            <a:ext cx="777777" cy="2169825"/>
          </a:xfrm>
          <a:prstGeom prst="rect">
            <a:avLst/>
          </a:prstGeom>
        </p:spPr>
        <p:txBody>
          <a:bodyPr wrap="none">
            <a:spAutoFit/>
          </a:bodyPr>
          <a:lstStyle/>
          <a:p>
            <a:pPr>
              <a:lnSpc>
                <a:spcPct val="150000"/>
              </a:lnSpc>
            </a:pPr>
            <a:r>
              <a:rPr lang="en-IN" dirty="0"/>
              <a:t>57 </a:t>
            </a:r>
            <a:r>
              <a:rPr lang="en-IN" dirty="0" err="1"/>
              <a:t>mo</a:t>
            </a:r>
            <a:endParaRPr lang="en-IN" dirty="0"/>
          </a:p>
          <a:p>
            <a:pPr>
              <a:lnSpc>
                <a:spcPct val="150000"/>
              </a:lnSpc>
            </a:pPr>
            <a:r>
              <a:rPr lang="en-IN" dirty="0"/>
              <a:t>NA</a:t>
            </a:r>
          </a:p>
          <a:p>
            <a:pPr>
              <a:lnSpc>
                <a:spcPct val="150000"/>
              </a:lnSpc>
            </a:pPr>
            <a:r>
              <a:rPr lang="en-IN" dirty="0"/>
              <a:t>NA</a:t>
            </a:r>
          </a:p>
          <a:p>
            <a:pPr>
              <a:lnSpc>
                <a:spcPct val="150000"/>
              </a:lnSpc>
            </a:pPr>
            <a:r>
              <a:rPr lang="en-IN" dirty="0"/>
              <a:t>NA</a:t>
            </a:r>
          </a:p>
          <a:p>
            <a:pPr>
              <a:lnSpc>
                <a:spcPct val="150000"/>
              </a:lnSpc>
            </a:pPr>
            <a:r>
              <a:rPr lang="en-IN" dirty="0"/>
              <a:t>NA</a:t>
            </a:r>
          </a:p>
        </p:txBody>
      </p:sp>
      <p:sp>
        <p:nvSpPr>
          <p:cNvPr id="75" name="Rounded Rectangle 74"/>
          <p:cNvSpPr/>
          <p:nvPr/>
        </p:nvSpPr>
        <p:spPr>
          <a:xfrm>
            <a:off x="1979386" y="3860857"/>
            <a:ext cx="7439178" cy="45169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6" name="Rounded Rectangular Callout 75"/>
          <p:cNvSpPr/>
          <p:nvPr/>
        </p:nvSpPr>
        <p:spPr>
          <a:xfrm rot="16200000">
            <a:off x="1480027" y="4210918"/>
            <a:ext cx="1669611" cy="969485"/>
          </a:xfrm>
          <a:prstGeom prst="wedgeRoundRectCallou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7" name="TextBox 76"/>
          <p:cNvSpPr txBox="1"/>
          <p:nvPr/>
        </p:nvSpPr>
        <p:spPr>
          <a:xfrm>
            <a:off x="1979386" y="4393634"/>
            <a:ext cx="693780" cy="369332"/>
          </a:xfrm>
          <a:prstGeom prst="rect">
            <a:avLst/>
          </a:prstGeom>
          <a:noFill/>
        </p:spPr>
        <p:txBody>
          <a:bodyPr wrap="none" rtlCol="0">
            <a:spAutoFit/>
          </a:bodyPr>
          <a:lstStyle/>
          <a:p>
            <a:r>
              <a:rPr lang="en-IN" b="1" dirty="0">
                <a:solidFill>
                  <a:schemeClr val="bg1"/>
                </a:solidFill>
              </a:rPr>
              <a:t>ROS1</a:t>
            </a:r>
          </a:p>
        </p:txBody>
      </p:sp>
      <p:sp>
        <p:nvSpPr>
          <p:cNvPr id="78" name="TextBox 77"/>
          <p:cNvSpPr txBox="1"/>
          <p:nvPr/>
        </p:nvSpPr>
        <p:spPr>
          <a:xfrm>
            <a:off x="2948872" y="3893910"/>
            <a:ext cx="1804020" cy="369332"/>
          </a:xfrm>
          <a:prstGeom prst="rect">
            <a:avLst/>
          </a:prstGeom>
          <a:noFill/>
        </p:spPr>
        <p:txBody>
          <a:bodyPr wrap="none" rtlCol="0">
            <a:spAutoFit/>
          </a:bodyPr>
          <a:lstStyle/>
          <a:p>
            <a:r>
              <a:rPr lang="en-IN" b="1" dirty="0"/>
              <a:t>Targeted therapy</a:t>
            </a:r>
            <a:endParaRPr lang="en-IN" dirty="0"/>
          </a:p>
        </p:txBody>
      </p:sp>
      <p:sp>
        <p:nvSpPr>
          <p:cNvPr id="79" name="TextBox 78"/>
          <p:cNvSpPr txBox="1"/>
          <p:nvPr/>
        </p:nvSpPr>
        <p:spPr>
          <a:xfrm>
            <a:off x="4961981" y="3898952"/>
            <a:ext cx="599844" cy="369332"/>
          </a:xfrm>
          <a:prstGeom prst="rect">
            <a:avLst/>
          </a:prstGeom>
          <a:noFill/>
        </p:spPr>
        <p:txBody>
          <a:bodyPr wrap="none" rtlCol="0">
            <a:spAutoFit/>
          </a:bodyPr>
          <a:lstStyle/>
          <a:p>
            <a:r>
              <a:rPr lang="en-IN" b="1" dirty="0"/>
              <a:t>ORR</a:t>
            </a:r>
            <a:endParaRPr lang="en-IN" dirty="0"/>
          </a:p>
        </p:txBody>
      </p:sp>
      <p:sp>
        <p:nvSpPr>
          <p:cNvPr id="80" name="TextBox 79"/>
          <p:cNvSpPr txBox="1"/>
          <p:nvPr/>
        </p:nvSpPr>
        <p:spPr>
          <a:xfrm>
            <a:off x="6171633" y="3898953"/>
            <a:ext cx="519886" cy="369332"/>
          </a:xfrm>
          <a:prstGeom prst="rect">
            <a:avLst/>
          </a:prstGeom>
          <a:noFill/>
        </p:spPr>
        <p:txBody>
          <a:bodyPr wrap="none" rtlCol="0">
            <a:spAutoFit/>
          </a:bodyPr>
          <a:lstStyle/>
          <a:p>
            <a:r>
              <a:rPr lang="en-IN" b="1" dirty="0"/>
              <a:t>PFS</a:t>
            </a:r>
            <a:endParaRPr lang="en-IN" dirty="0"/>
          </a:p>
        </p:txBody>
      </p:sp>
      <p:sp>
        <p:nvSpPr>
          <p:cNvPr id="81" name="TextBox 80"/>
          <p:cNvSpPr txBox="1"/>
          <p:nvPr/>
        </p:nvSpPr>
        <p:spPr>
          <a:xfrm>
            <a:off x="8032484" y="3881851"/>
            <a:ext cx="449162" cy="369332"/>
          </a:xfrm>
          <a:prstGeom prst="rect">
            <a:avLst/>
          </a:prstGeom>
          <a:noFill/>
        </p:spPr>
        <p:txBody>
          <a:bodyPr wrap="none" rtlCol="0">
            <a:spAutoFit/>
          </a:bodyPr>
          <a:lstStyle/>
          <a:p>
            <a:r>
              <a:rPr lang="en-IN" b="1" dirty="0"/>
              <a:t>OS</a:t>
            </a:r>
            <a:endParaRPr lang="en-IN" dirty="0"/>
          </a:p>
        </p:txBody>
      </p:sp>
      <p:sp>
        <p:nvSpPr>
          <p:cNvPr id="83" name="Rectangle 82"/>
          <p:cNvSpPr/>
          <p:nvPr/>
        </p:nvSpPr>
        <p:spPr>
          <a:xfrm>
            <a:off x="4902189" y="4360386"/>
            <a:ext cx="888385" cy="1338828"/>
          </a:xfrm>
          <a:prstGeom prst="rect">
            <a:avLst/>
          </a:prstGeom>
        </p:spPr>
        <p:txBody>
          <a:bodyPr wrap="none">
            <a:spAutoFit/>
          </a:bodyPr>
          <a:lstStyle/>
          <a:p>
            <a:pPr>
              <a:lnSpc>
                <a:spcPct val="150000"/>
              </a:lnSpc>
            </a:pPr>
            <a:r>
              <a:rPr lang="en-IN" dirty="0"/>
              <a:t>63-72%</a:t>
            </a:r>
          </a:p>
          <a:p>
            <a:pPr>
              <a:lnSpc>
                <a:spcPct val="150000"/>
              </a:lnSpc>
            </a:pPr>
            <a:r>
              <a:rPr lang="en-IN" dirty="0"/>
              <a:t>62%</a:t>
            </a:r>
          </a:p>
          <a:p>
            <a:pPr>
              <a:lnSpc>
                <a:spcPct val="150000"/>
              </a:lnSpc>
            </a:pPr>
            <a:r>
              <a:rPr lang="en-IN" dirty="0"/>
              <a:t>77%</a:t>
            </a:r>
          </a:p>
        </p:txBody>
      </p:sp>
      <p:sp>
        <p:nvSpPr>
          <p:cNvPr id="84" name="Rectangle 83"/>
          <p:cNvSpPr/>
          <p:nvPr/>
        </p:nvSpPr>
        <p:spPr>
          <a:xfrm>
            <a:off x="6164772" y="4360386"/>
            <a:ext cx="1582484" cy="1338828"/>
          </a:xfrm>
          <a:prstGeom prst="rect">
            <a:avLst/>
          </a:prstGeom>
        </p:spPr>
        <p:txBody>
          <a:bodyPr wrap="none">
            <a:spAutoFit/>
          </a:bodyPr>
          <a:lstStyle/>
          <a:p>
            <a:pPr>
              <a:lnSpc>
                <a:spcPct val="150000"/>
              </a:lnSpc>
            </a:pPr>
            <a:r>
              <a:rPr lang="en-IN" dirty="0"/>
              <a:t>15.9 – 19.2 </a:t>
            </a:r>
            <a:r>
              <a:rPr lang="en-IN" dirty="0" err="1"/>
              <a:t>mo</a:t>
            </a:r>
            <a:endParaRPr lang="en-IN" dirty="0"/>
          </a:p>
          <a:p>
            <a:pPr>
              <a:lnSpc>
                <a:spcPct val="150000"/>
              </a:lnSpc>
            </a:pPr>
            <a:r>
              <a:rPr lang="en-IN" dirty="0"/>
              <a:t>19.3 </a:t>
            </a:r>
            <a:r>
              <a:rPr lang="en-IN" dirty="0" err="1"/>
              <a:t>mo</a:t>
            </a:r>
            <a:endParaRPr lang="en-IN" dirty="0"/>
          </a:p>
          <a:p>
            <a:pPr>
              <a:lnSpc>
                <a:spcPct val="150000"/>
              </a:lnSpc>
            </a:pPr>
            <a:r>
              <a:rPr lang="en-IN" dirty="0"/>
              <a:t>19 </a:t>
            </a:r>
            <a:r>
              <a:rPr lang="en-IN" dirty="0" err="1"/>
              <a:t>mo</a:t>
            </a:r>
            <a:endParaRPr lang="en-IN" dirty="0"/>
          </a:p>
        </p:txBody>
      </p:sp>
      <p:sp>
        <p:nvSpPr>
          <p:cNvPr id="85" name="Rectangle 84"/>
          <p:cNvSpPr/>
          <p:nvPr/>
        </p:nvSpPr>
        <p:spPr>
          <a:xfrm>
            <a:off x="8032484" y="4359340"/>
            <a:ext cx="777777" cy="1338828"/>
          </a:xfrm>
          <a:prstGeom prst="rect">
            <a:avLst/>
          </a:prstGeom>
        </p:spPr>
        <p:txBody>
          <a:bodyPr wrap="none">
            <a:spAutoFit/>
          </a:bodyPr>
          <a:lstStyle/>
          <a:p>
            <a:pPr>
              <a:lnSpc>
                <a:spcPct val="150000"/>
              </a:lnSpc>
            </a:pPr>
            <a:r>
              <a:rPr lang="en-IN" dirty="0"/>
              <a:t>51 </a:t>
            </a:r>
            <a:r>
              <a:rPr lang="en-IN" dirty="0" err="1"/>
              <a:t>mo</a:t>
            </a:r>
            <a:endParaRPr lang="en-IN" dirty="0"/>
          </a:p>
          <a:p>
            <a:pPr>
              <a:lnSpc>
                <a:spcPct val="150000"/>
              </a:lnSpc>
            </a:pPr>
            <a:r>
              <a:rPr lang="en-IN" dirty="0"/>
              <a:t>NA</a:t>
            </a:r>
          </a:p>
          <a:p>
            <a:pPr>
              <a:lnSpc>
                <a:spcPct val="150000"/>
              </a:lnSpc>
            </a:pPr>
            <a:r>
              <a:rPr lang="en-IN" dirty="0"/>
              <a:t>NA</a:t>
            </a:r>
          </a:p>
        </p:txBody>
      </p:sp>
      <p:sp>
        <p:nvSpPr>
          <p:cNvPr id="86" name="Rectangle 85"/>
          <p:cNvSpPr/>
          <p:nvPr/>
        </p:nvSpPr>
        <p:spPr>
          <a:xfrm>
            <a:off x="2978448" y="4296295"/>
            <a:ext cx="1210268" cy="1338828"/>
          </a:xfrm>
          <a:prstGeom prst="rect">
            <a:avLst/>
          </a:prstGeom>
        </p:spPr>
        <p:txBody>
          <a:bodyPr wrap="none">
            <a:spAutoFit/>
          </a:bodyPr>
          <a:lstStyle/>
          <a:p>
            <a:pPr>
              <a:lnSpc>
                <a:spcPct val="150000"/>
              </a:lnSpc>
            </a:pPr>
            <a:r>
              <a:rPr lang="en-IN" dirty="0" err="1"/>
              <a:t>Crizotinib</a:t>
            </a:r>
            <a:endParaRPr lang="en-IN" dirty="0"/>
          </a:p>
          <a:p>
            <a:pPr>
              <a:lnSpc>
                <a:spcPct val="150000"/>
              </a:lnSpc>
            </a:pPr>
            <a:r>
              <a:rPr lang="en-IN" dirty="0" err="1"/>
              <a:t>Lorlatinib</a:t>
            </a:r>
            <a:endParaRPr lang="en-IN" dirty="0"/>
          </a:p>
          <a:p>
            <a:pPr>
              <a:lnSpc>
                <a:spcPct val="150000"/>
              </a:lnSpc>
            </a:pPr>
            <a:r>
              <a:rPr lang="en-IN" dirty="0" err="1"/>
              <a:t>Entrectinib</a:t>
            </a:r>
            <a:endParaRPr lang="en-IN" dirty="0"/>
          </a:p>
        </p:txBody>
      </p:sp>
    </p:spTree>
    <p:extLst>
      <p:ext uri="{BB962C8B-B14F-4D97-AF65-F5344CB8AC3E}">
        <p14:creationId xmlns:p14="http://schemas.microsoft.com/office/powerpoint/2010/main" val="25388811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1958210" y="1046600"/>
            <a:ext cx="7439178" cy="45169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Rectangle 31"/>
          <p:cNvSpPr/>
          <p:nvPr/>
        </p:nvSpPr>
        <p:spPr>
          <a:xfrm>
            <a:off x="0" y="0"/>
            <a:ext cx="12192000" cy="875491"/>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TextBox 32"/>
          <p:cNvSpPr txBox="1"/>
          <p:nvPr/>
        </p:nvSpPr>
        <p:spPr>
          <a:xfrm>
            <a:off x="1007012" y="183747"/>
            <a:ext cx="10282943" cy="461665"/>
          </a:xfrm>
          <a:prstGeom prst="rect">
            <a:avLst/>
          </a:prstGeom>
          <a:noFill/>
        </p:spPr>
        <p:txBody>
          <a:bodyPr wrap="none" rtlCol="0">
            <a:spAutoFit/>
          </a:bodyPr>
          <a:lstStyle/>
          <a:p>
            <a:r>
              <a:rPr lang="en-IN" sz="2400" b="1" dirty="0">
                <a:solidFill>
                  <a:schemeClr val="bg1"/>
                </a:solidFill>
              </a:rPr>
              <a:t>Selected oncogenic drivers and their treatments in non-small cell lung cancer</a:t>
            </a:r>
            <a:r>
              <a:rPr lang="en-IN" sz="2400" b="1" baseline="30000" dirty="0">
                <a:solidFill>
                  <a:schemeClr val="bg1"/>
                </a:solidFill>
              </a:rPr>
              <a:t>1</a:t>
            </a:r>
          </a:p>
        </p:txBody>
      </p:sp>
      <p:sp>
        <p:nvSpPr>
          <p:cNvPr id="18" name="Rectangle 17"/>
          <p:cNvSpPr/>
          <p:nvPr/>
        </p:nvSpPr>
        <p:spPr>
          <a:xfrm>
            <a:off x="515179" y="6076822"/>
            <a:ext cx="11323193" cy="553998"/>
          </a:xfrm>
          <a:prstGeom prst="rect">
            <a:avLst/>
          </a:prstGeom>
        </p:spPr>
        <p:txBody>
          <a:bodyPr wrap="square">
            <a:spAutoFit/>
          </a:bodyPr>
          <a:lstStyle/>
          <a:p>
            <a:r>
              <a:rPr lang="en-IN" sz="1000" dirty="0"/>
              <a:t>ORR: Objective response rate; PFS: Progression-free survival; OS: Overall survival; </a:t>
            </a:r>
            <a:r>
              <a:rPr lang="en-GB" sz="1000" dirty="0"/>
              <a:t>HER2: Human epidermal growth factor 2; BRAF: V-</a:t>
            </a:r>
            <a:r>
              <a:rPr lang="en-GB" sz="1000" dirty="0" err="1"/>
              <a:t>raf</a:t>
            </a:r>
            <a:r>
              <a:rPr lang="en-GB" sz="1000" dirty="0"/>
              <a:t> murine sarcoma viral oncogene homolog B. ; MET: Mesenchymal epithelial transition factor receptor; </a:t>
            </a:r>
            <a:r>
              <a:rPr lang="en-GB" sz="1000" dirty="0" err="1"/>
              <a:t>mo</a:t>
            </a:r>
            <a:r>
              <a:rPr lang="en-GB" sz="1000" dirty="0"/>
              <a:t> : Months; NA: Not </a:t>
            </a:r>
            <a:r>
              <a:rPr lang="en-IN" sz="1000" dirty="0"/>
              <a:t>available</a:t>
            </a:r>
          </a:p>
          <a:p>
            <a:r>
              <a:rPr lang="en-IN" sz="1000" dirty="0"/>
              <a:t>1. </a:t>
            </a:r>
            <a:r>
              <a:rPr lang="en-IN" sz="1000" dirty="0" err="1"/>
              <a:t>Chevallier</a:t>
            </a:r>
            <a:r>
              <a:rPr lang="en-IN" sz="1000" dirty="0"/>
              <a:t> M, </a:t>
            </a:r>
            <a:r>
              <a:rPr lang="en-IN" sz="1000" dirty="0" err="1"/>
              <a:t>Borgeaud</a:t>
            </a:r>
            <a:r>
              <a:rPr lang="en-IN" sz="1000" dirty="0"/>
              <a:t> M, </a:t>
            </a:r>
            <a:r>
              <a:rPr lang="en-IN" sz="1000" dirty="0" err="1"/>
              <a:t>Addeo</a:t>
            </a:r>
            <a:r>
              <a:rPr lang="en-IN" sz="1000" dirty="0"/>
              <a:t> A, </a:t>
            </a:r>
            <a:r>
              <a:rPr lang="en-IN" sz="1000" dirty="0" err="1"/>
              <a:t>Friedlaender</a:t>
            </a:r>
            <a:r>
              <a:rPr lang="en-IN" sz="1000" dirty="0"/>
              <a:t> A. Oncogenic driver mutations in non-small cell lung cancer: Past, present and future. </a:t>
            </a:r>
            <a:r>
              <a:rPr lang="en-IN" sz="1000" i="1" dirty="0"/>
              <a:t>World J </a:t>
            </a:r>
            <a:r>
              <a:rPr lang="en-IN" sz="1000" i="1" dirty="0" err="1"/>
              <a:t>Clin</a:t>
            </a:r>
            <a:r>
              <a:rPr lang="en-IN" sz="1000" i="1" dirty="0"/>
              <a:t> </a:t>
            </a:r>
            <a:r>
              <a:rPr lang="en-IN" sz="1000" i="1" dirty="0" err="1"/>
              <a:t>Oncol</a:t>
            </a:r>
            <a:r>
              <a:rPr lang="en-IN" sz="1000" dirty="0"/>
              <a:t> 2021; 12(4): 217-237</a:t>
            </a:r>
          </a:p>
        </p:txBody>
      </p:sp>
      <p:sp>
        <p:nvSpPr>
          <p:cNvPr id="6" name="Rounded Rectangular Callout 5"/>
          <p:cNvSpPr/>
          <p:nvPr/>
        </p:nvSpPr>
        <p:spPr>
          <a:xfrm rot="16200000">
            <a:off x="1208495" y="1647018"/>
            <a:ext cx="2170323" cy="969485"/>
          </a:xfrm>
          <a:prstGeom prst="wedgeRoundRectCallou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p:cNvSpPr txBox="1"/>
          <p:nvPr/>
        </p:nvSpPr>
        <p:spPr>
          <a:xfrm>
            <a:off x="1958210" y="1579377"/>
            <a:ext cx="612668" cy="369332"/>
          </a:xfrm>
          <a:prstGeom prst="rect">
            <a:avLst/>
          </a:prstGeom>
          <a:noFill/>
        </p:spPr>
        <p:txBody>
          <a:bodyPr wrap="none" rtlCol="0">
            <a:spAutoFit/>
          </a:bodyPr>
          <a:lstStyle/>
          <a:p>
            <a:r>
              <a:rPr lang="en-IN" b="1" dirty="0">
                <a:solidFill>
                  <a:schemeClr val="bg1"/>
                </a:solidFill>
              </a:rPr>
              <a:t>MET</a:t>
            </a:r>
          </a:p>
        </p:txBody>
      </p:sp>
      <p:sp>
        <p:nvSpPr>
          <p:cNvPr id="10" name="TextBox 9"/>
          <p:cNvSpPr txBox="1"/>
          <p:nvPr/>
        </p:nvSpPr>
        <p:spPr>
          <a:xfrm>
            <a:off x="2927696" y="1079653"/>
            <a:ext cx="1804020" cy="369332"/>
          </a:xfrm>
          <a:prstGeom prst="rect">
            <a:avLst/>
          </a:prstGeom>
          <a:noFill/>
        </p:spPr>
        <p:txBody>
          <a:bodyPr wrap="none" rtlCol="0">
            <a:spAutoFit/>
          </a:bodyPr>
          <a:lstStyle/>
          <a:p>
            <a:r>
              <a:rPr lang="en-IN" b="1" dirty="0"/>
              <a:t>Targeted therapy</a:t>
            </a:r>
            <a:endParaRPr lang="en-IN" dirty="0"/>
          </a:p>
        </p:txBody>
      </p:sp>
      <p:sp>
        <p:nvSpPr>
          <p:cNvPr id="67" name="TextBox 66"/>
          <p:cNvSpPr txBox="1"/>
          <p:nvPr/>
        </p:nvSpPr>
        <p:spPr>
          <a:xfrm>
            <a:off x="4940805" y="1084695"/>
            <a:ext cx="599844" cy="369332"/>
          </a:xfrm>
          <a:prstGeom prst="rect">
            <a:avLst/>
          </a:prstGeom>
          <a:noFill/>
        </p:spPr>
        <p:txBody>
          <a:bodyPr wrap="none" rtlCol="0">
            <a:spAutoFit/>
          </a:bodyPr>
          <a:lstStyle/>
          <a:p>
            <a:r>
              <a:rPr lang="en-IN" b="1" dirty="0"/>
              <a:t>ORR</a:t>
            </a:r>
            <a:endParaRPr lang="en-IN" dirty="0"/>
          </a:p>
        </p:txBody>
      </p:sp>
      <p:sp>
        <p:nvSpPr>
          <p:cNvPr id="68" name="TextBox 67"/>
          <p:cNvSpPr txBox="1"/>
          <p:nvPr/>
        </p:nvSpPr>
        <p:spPr>
          <a:xfrm>
            <a:off x="6150457" y="1084696"/>
            <a:ext cx="519886" cy="369332"/>
          </a:xfrm>
          <a:prstGeom prst="rect">
            <a:avLst/>
          </a:prstGeom>
          <a:noFill/>
        </p:spPr>
        <p:txBody>
          <a:bodyPr wrap="none" rtlCol="0">
            <a:spAutoFit/>
          </a:bodyPr>
          <a:lstStyle/>
          <a:p>
            <a:r>
              <a:rPr lang="en-IN" b="1" dirty="0"/>
              <a:t>PFS</a:t>
            </a:r>
            <a:endParaRPr lang="en-IN" dirty="0"/>
          </a:p>
        </p:txBody>
      </p:sp>
      <p:sp>
        <p:nvSpPr>
          <p:cNvPr id="69" name="TextBox 68"/>
          <p:cNvSpPr txBox="1"/>
          <p:nvPr/>
        </p:nvSpPr>
        <p:spPr>
          <a:xfrm>
            <a:off x="7647751" y="1067594"/>
            <a:ext cx="449162" cy="369332"/>
          </a:xfrm>
          <a:prstGeom prst="rect">
            <a:avLst/>
          </a:prstGeom>
          <a:noFill/>
        </p:spPr>
        <p:txBody>
          <a:bodyPr wrap="none" rtlCol="0">
            <a:spAutoFit/>
          </a:bodyPr>
          <a:lstStyle/>
          <a:p>
            <a:r>
              <a:rPr lang="en-IN" b="1" dirty="0"/>
              <a:t>OS</a:t>
            </a:r>
            <a:endParaRPr lang="en-IN" dirty="0"/>
          </a:p>
        </p:txBody>
      </p:sp>
      <p:sp>
        <p:nvSpPr>
          <p:cNvPr id="11" name="Rectangle 10"/>
          <p:cNvSpPr/>
          <p:nvPr/>
        </p:nvSpPr>
        <p:spPr>
          <a:xfrm>
            <a:off x="2927696" y="1571250"/>
            <a:ext cx="1281761" cy="1754326"/>
          </a:xfrm>
          <a:prstGeom prst="rect">
            <a:avLst/>
          </a:prstGeom>
        </p:spPr>
        <p:txBody>
          <a:bodyPr wrap="none">
            <a:spAutoFit/>
          </a:bodyPr>
          <a:lstStyle/>
          <a:p>
            <a:pPr>
              <a:lnSpc>
                <a:spcPct val="150000"/>
              </a:lnSpc>
            </a:pPr>
            <a:r>
              <a:rPr lang="en-IN" dirty="0" err="1"/>
              <a:t>Crizotinib</a:t>
            </a:r>
            <a:endParaRPr lang="en-IN" dirty="0"/>
          </a:p>
          <a:p>
            <a:pPr>
              <a:lnSpc>
                <a:spcPct val="150000"/>
              </a:lnSpc>
            </a:pPr>
            <a:r>
              <a:rPr lang="en-IN" dirty="0" err="1"/>
              <a:t>Cabozatinib</a:t>
            </a:r>
            <a:endParaRPr lang="en-IN" dirty="0"/>
          </a:p>
          <a:p>
            <a:pPr>
              <a:lnSpc>
                <a:spcPct val="150000"/>
              </a:lnSpc>
            </a:pPr>
            <a:r>
              <a:rPr lang="en-IN" dirty="0" err="1"/>
              <a:t>Capmatinib</a:t>
            </a:r>
            <a:endParaRPr lang="en-IN" dirty="0"/>
          </a:p>
          <a:p>
            <a:pPr>
              <a:lnSpc>
                <a:spcPct val="150000"/>
              </a:lnSpc>
            </a:pPr>
            <a:r>
              <a:rPr lang="en-IN" dirty="0" err="1"/>
              <a:t>Tepotinib</a:t>
            </a:r>
            <a:endParaRPr lang="en-IN" dirty="0"/>
          </a:p>
        </p:txBody>
      </p:sp>
      <p:sp>
        <p:nvSpPr>
          <p:cNvPr id="70" name="Rectangle 69"/>
          <p:cNvSpPr/>
          <p:nvPr/>
        </p:nvSpPr>
        <p:spPr>
          <a:xfrm>
            <a:off x="4881013" y="1546129"/>
            <a:ext cx="583814" cy="1754326"/>
          </a:xfrm>
          <a:prstGeom prst="rect">
            <a:avLst/>
          </a:prstGeom>
        </p:spPr>
        <p:txBody>
          <a:bodyPr wrap="none">
            <a:spAutoFit/>
          </a:bodyPr>
          <a:lstStyle/>
          <a:p>
            <a:pPr>
              <a:lnSpc>
                <a:spcPct val="150000"/>
              </a:lnSpc>
            </a:pPr>
            <a:r>
              <a:rPr lang="en-IN" dirty="0"/>
              <a:t>32%</a:t>
            </a:r>
          </a:p>
          <a:p>
            <a:pPr>
              <a:lnSpc>
                <a:spcPct val="150000"/>
              </a:lnSpc>
            </a:pPr>
            <a:r>
              <a:rPr lang="en-IN" dirty="0"/>
              <a:t>NA</a:t>
            </a:r>
          </a:p>
          <a:p>
            <a:pPr>
              <a:lnSpc>
                <a:spcPct val="150000"/>
              </a:lnSpc>
            </a:pPr>
            <a:r>
              <a:rPr lang="en-IN" dirty="0"/>
              <a:t>68%</a:t>
            </a:r>
          </a:p>
          <a:p>
            <a:pPr>
              <a:lnSpc>
                <a:spcPct val="150000"/>
              </a:lnSpc>
            </a:pPr>
            <a:r>
              <a:rPr lang="en-IN" dirty="0"/>
              <a:t>46%</a:t>
            </a:r>
          </a:p>
        </p:txBody>
      </p:sp>
      <p:sp>
        <p:nvSpPr>
          <p:cNvPr id="72" name="Rectangle 71"/>
          <p:cNvSpPr/>
          <p:nvPr/>
        </p:nvSpPr>
        <p:spPr>
          <a:xfrm>
            <a:off x="6143596" y="1546129"/>
            <a:ext cx="835485" cy="1754326"/>
          </a:xfrm>
          <a:prstGeom prst="rect">
            <a:avLst/>
          </a:prstGeom>
        </p:spPr>
        <p:txBody>
          <a:bodyPr wrap="none">
            <a:spAutoFit/>
          </a:bodyPr>
          <a:lstStyle/>
          <a:p>
            <a:pPr>
              <a:lnSpc>
                <a:spcPct val="150000"/>
              </a:lnSpc>
            </a:pPr>
            <a:r>
              <a:rPr lang="en-IN" dirty="0"/>
              <a:t>7.3 </a:t>
            </a:r>
            <a:r>
              <a:rPr lang="en-IN" dirty="0" err="1"/>
              <a:t>mo</a:t>
            </a:r>
            <a:endParaRPr lang="en-IN" dirty="0"/>
          </a:p>
          <a:p>
            <a:pPr>
              <a:lnSpc>
                <a:spcPct val="150000"/>
              </a:lnSpc>
            </a:pPr>
            <a:r>
              <a:rPr lang="en-IN" dirty="0"/>
              <a:t>NA</a:t>
            </a:r>
          </a:p>
          <a:p>
            <a:pPr>
              <a:lnSpc>
                <a:spcPct val="150000"/>
              </a:lnSpc>
            </a:pPr>
            <a:r>
              <a:rPr lang="en-IN" dirty="0"/>
              <a:t>9.7 </a:t>
            </a:r>
            <a:r>
              <a:rPr lang="en-IN" dirty="0" err="1"/>
              <a:t>mo</a:t>
            </a:r>
            <a:endParaRPr lang="en-IN" dirty="0"/>
          </a:p>
          <a:p>
            <a:pPr>
              <a:lnSpc>
                <a:spcPct val="150000"/>
              </a:lnSpc>
            </a:pPr>
            <a:r>
              <a:rPr lang="en-IN" dirty="0"/>
              <a:t>NA</a:t>
            </a:r>
          </a:p>
        </p:txBody>
      </p:sp>
      <p:sp>
        <p:nvSpPr>
          <p:cNvPr id="74" name="Rectangle 73"/>
          <p:cNvSpPr/>
          <p:nvPr/>
        </p:nvSpPr>
        <p:spPr>
          <a:xfrm>
            <a:off x="7647751" y="1545083"/>
            <a:ext cx="466794" cy="1754326"/>
          </a:xfrm>
          <a:prstGeom prst="rect">
            <a:avLst/>
          </a:prstGeom>
        </p:spPr>
        <p:txBody>
          <a:bodyPr wrap="none">
            <a:spAutoFit/>
          </a:bodyPr>
          <a:lstStyle/>
          <a:p>
            <a:pPr>
              <a:lnSpc>
                <a:spcPct val="150000"/>
              </a:lnSpc>
            </a:pPr>
            <a:r>
              <a:rPr lang="en-IN" dirty="0"/>
              <a:t>NA</a:t>
            </a:r>
          </a:p>
          <a:p>
            <a:pPr>
              <a:lnSpc>
                <a:spcPct val="150000"/>
              </a:lnSpc>
            </a:pPr>
            <a:r>
              <a:rPr lang="en-IN" dirty="0"/>
              <a:t>NA</a:t>
            </a:r>
          </a:p>
          <a:p>
            <a:pPr>
              <a:lnSpc>
                <a:spcPct val="150000"/>
              </a:lnSpc>
            </a:pPr>
            <a:r>
              <a:rPr lang="en-IN" dirty="0"/>
              <a:t>NA</a:t>
            </a:r>
          </a:p>
          <a:p>
            <a:pPr>
              <a:lnSpc>
                <a:spcPct val="150000"/>
              </a:lnSpc>
            </a:pPr>
            <a:r>
              <a:rPr lang="en-IN" dirty="0"/>
              <a:t>NA</a:t>
            </a:r>
          </a:p>
        </p:txBody>
      </p:sp>
      <p:sp>
        <p:nvSpPr>
          <p:cNvPr id="75" name="Rounded Rectangle 74"/>
          <p:cNvSpPr/>
          <p:nvPr/>
        </p:nvSpPr>
        <p:spPr>
          <a:xfrm>
            <a:off x="1958211" y="3346201"/>
            <a:ext cx="7439178" cy="45169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6" name="Rounded Rectangular Callout 75"/>
          <p:cNvSpPr/>
          <p:nvPr/>
        </p:nvSpPr>
        <p:spPr>
          <a:xfrm rot="16200000">
            <a:off x="1691776" y="3463339"/>
            <a:ext cx="1203764" cy="969485"/>
          </a:xfrm>
          <a:prstGeom prst="wedgeRoundRectCallou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7" name="TextBox 76"/>
          <p:cNvSpPr txBox="1"/>
          <p:nvPr/>
        </p:nvSpPr>
        <p:spPr>
          <a:xfrm>
            <a:off x="1958211" y="3878978"/>
            <a:ext cx="689612" cy="369332"/>
          </a:xfrm>
          <a:prstGeom prst="rect">
            <a:avLst/>
          </a:prstGeom>
          <a:noFill/>
        </p:spPr>
        <p:txBody>
          <a:bodyPr wrap="none" rtlCol="0">
            <a:spAutoFit/>
          </a:bodyPr>
          <a:lstStyle/>
          <a:p>
            <a:r>
              <a:rPr lang="en-IN" b="1" dirty="0">
                <a:solidFill>
                  <a:schemeClr val="bg1"/>
                </a:solidFill>
              </a:rPr>
              <a:t>BRAF</a:t>
            </a:r>
          </a:p>
        </p:txBody>
      </p:sp>
      <p:sp>
        <p:nvSpPr>
          <p:cNvPr id="78" name="TextBox 77"/>
          <p:cNvSpPr txBox="1"/>
          <p:nvPr/>
        </p:nvSpPr>
        <p:spPr>
          <a:xfrm>
            <a:off x="2927697" y="3379254"/>
            <a:ext cx="1804020" cy="369332"/>
          </a:xfrm>
          <a:prstGeom prst="rect">
            <a:avLst/>
          </a:prstGeom>
          <a:noFill/>
        </p:spPr>
        <p:txBody>
          <a:bodyPr wrap="none" rtlCol="0">
            <a:spAutoFit/>
          </a:bodyPr>
          <a:lstStyle/>
          <a:p>
            <a:r>
              <a:rPr lang="en-IN" b="1" dirty="0"/>
              <a:t>Targeted therapy</a:t>
            </a:r>
            <a:endParaRPr lang="en-IN" dirty="0"/>
          </a:p>
        </p:txBody>
      </p:sp>
      <p:sp>
        <p:nvSpPr>
          <p:cNvPr id="79" name="TextBox 78"/>
          <p:cNvSpPr txBox="1"/>
          <p:nvPr/>
        </p:nvSpPr>
        <p:spPr>
          <a:xfrm>
            <a:off x="4940806" y="3384296"/>
            <a:ext cx="599844" cy="369332"/>
          </a:xfrm>
          <a:prstGeom prst="rect">
            <a:avLst/>
          </a:prstGeom>
          <a:noFill/>
        </p:spPr>
        <p:txBody>
          <a:bodyPr wrap="none" rtlCol="0">
            <a:spAutoFit/>
          </a:bodyPr>
          <a:lstStyle/>
          <a:p>
            <a:r>
              <a:rPr lang="en-IN" b="1" dirty="0"/>
              <a:t>ORR</a:t>
            </a:r>
            <a:endParaRPr lang="en-IN" dirty="0"/>
          </a:p>
        </p:txBody>
      </p:sp>
      <p:sp>
        <p:nvSpPr>
          <p:cNvPr id="80" name="TextBox 79"/>
          <p:cNvSpPr txBox="1"/>
          <p:nvPr/>
        </p:nvSpPr>
        <p:spPr>
          <a:xfrm>
            <a:off x="6150458" y="3384297"/>
            <a:ext cx="519886" cy="369332"/>
          </a:xfrm>
          <a:prstGeom prst="rect">
            <a:avLst/>
          </a:prstGeom>
          <a:noFill/>
        </p:spPr>
        <p:txBody>
          <a:bodyPr wrap="none" rtlCol="0">
            <a:spAutoFit/>
          </a:bodyPr>
          <a:lstStyle/>
          <a:p>
            <a:r>
              <a:rPr lang="en-IN" b="1" dirty="0"/>
              <a:t>PFS</a:t>
            </a:r>
            <a:endParaRPr lang="en-IN" dirty="0"/>
          </a:p>
        </p:txBody>
      </p:sp>
      <p:sp>
        <p:nvSpPr>
          <p:cNvPr id="81" name="TextBox 80"/>
          <p:cNvSpPr txBox="1"/>
          <p:nvPr/>
        </p:nvSpPr>
        <p:spPr>
          <a:xfrm>
            <a:off x="7647752" y="3367195"/>
            <a:ext cx="449162" cy="369332"/>
          </a:xfrm>
          <a:prstGeom prst="rect">
            <a:avLst/>
          </a:prstGeom>
          <a:noFill/>
        </p:spPr>
        <p:txBody>
          <a:bodyPr wrap="none" rtlCol="0">
            <a:spAutoFit/>
          </a:bodyPr>
          <a:lstStyle/>
          <a:p>
            <a:r>
              <a:rPr lang="en-IN" b="1" dirty="0"/>
              <a:t>OS</a:t>
            </a:r>
            <a:endParaRPr lang="en-IN" dirty="0"/>
          </a:p>
        </p:txBody>
      </p:sp>
      <p:sp>
        <p:nvSpPr>
          <p:cNvPr id="83" name="Rectangle 82"/>
          <p:cNvSpPr/>
          <p:nvPr/>
        </p:nvSpPr>
        <p:spPr>
          <a:xfrm>
            <a:off x="4881014" y="3845730"/>
            <a:ext cx="583814" cy="464871"/>
          </a:xfrm>
          <a:prstGeom prst="rect">
            <a:avLst/>
          </a:prstGeom>
        </p:spPr>
        <p:txBody>
          <a:bodyPr wrap="none">
            <a:spAutoFit/>
          </a:bodyPr>
          <a:lstStyle/>
          <a:p>
            <a:pPr>
              <a:lnSpc>
                <a:spcPct val="150000"/>
              </a:lnSpc>
            </a:pPr>
            <a:r>
              <a:rPr lang="en-IN" dirty="0"/>
              <a:t>64%</a:t>
            </a:r>
          </a:p>
        </p:txBody>
      </p:sp>
      <p:sp>
        <p:nvSpPr>
          <p:cNvPr id="84" name="Rectangle 83"/>
          <p:cNvSpPr/>
          <p:nvPr/>
        </p:nvSpPr>
        <p:spPr>
          <a:xfrm>
            <a:off x="6143597" y="3845730"/>
            <a:ext cx="952505" cy="464871"/>
          </a:xfrm>
          <a:prstGeom prst="rect">
            <a:avLst/>
          </a:prstGeom>
        </p:spPr>
        <p:txBody>
          <a:bodyPr wrap="none">
            <a:spAutoFit/>
          </a:bodyPr>
          <a:lstStyle/>
          <a:p>
            <a:pPr>
              <a:lnSpc>
                <a:spcPct val="150000"/>
              </a:lnSpc>
            </a:pPr>
            <a:r>
              <a:rPr lang="en-IN" dirty="0"/>
              <a:t>10.9 </a:t>
            </a:r>
            <a:r>
              <a:rPr lang="en-IN" dirty="0" err="1"/>
              <a:t>mo</a:t>
            </a:r>
            <a:endParaRPr lang="en-IN" dirty="0"/>
          </a:p>
        </p:txBody>
      </p:sp>
      <p:sp>
        <p:nvSpPr>
          <p:cNvPr id="85" name="Rectangle 84"/>
          <p:cNvSpPr/>
          <p:nvPr/>
        </p:nvSpPr>
        <p:spPr>
          <a:xfrm>
            <a:off x="7647752" y="3844684"/>
            <a:ext cx="952505" cy="464871"/>
          </a:xfrm>
          <a:prstGeom prst="rect">
            <a:avLst/>
          </a:prstGeom>
        </p:spPr>
        <p:txBody>
          <a:bodyPr wrap="none">
            <a:spAutoFit/>
          </a:bodyPr>
          <a:lstStyle/>
          <a:p>
            <a:pPr>
              <a:lnSpc>
                <a:spcPct val="150000"/>
              </a:lnSpc>
            </a:pPr>
            <a:r>
              <a:rPr lang="en-IN" dirty="0"/>
              <a:t>24.6 </a:t>
            </a:r>
            <a:r>
              <a:rPr lang="en-IN" dirty="0" err="1"/>
              <a:t>mo</a:t>
            </a:r>
            <a:endParaRPr lang="en-IN" dirty="0"/>
          </a:p>
        </p:txBody>
      </p:sp>
      <p:sp>
        <p:nvSpPr>
          <p:cNvPr id="86" name="Rectangle 85"/>
          <p:cNvSpPr/>
          <p:nvPr/>
        </p:nvSpPr>
        <p:spPr>
          <a:xfrm>
            <a:off x="2957272" y="3781639"/>
            <a:ext cx="1774443" cy="923330"/>
          </a:xfrm>
          <a:prstGeom prst="rect">
            <a:avLst/>
          </a:prstGeom>
        </p:spPr>
        <p:txBody>
          <a:bodyPr wrap="square">
            <a:spAutoFit/>
          </a:bodyPr>
          <a:lstStyle/>
          <a:p>
            <a:pPr>
              <a:lnSpc>
                <a:spcPct val="150000"/>
              </a:lnSpc>
            </a:pPr>
            <a:r>
              <a:rPr lang="en-IN" dirty="0" err="1"/>
              <a:t>Dabrafenib</a:t>
            </a:r>
            <a:r>
              <a:rPr lang="en-IN" dirty="0"/>
              <a:t>-</a:t>
            </a:r>
            <a:br>
              <a:rPr lang="en-IN" dirty="0"/>
            </a:br>
            <a:r>
              <a:rPr lang="en-IN" dirty="0" err="1"/>
              <a:t>trametinib</a:t>
            </a:r>
            <a:endParaRPr lang="en-IN" dirty="0"/>
          </a:p>
        </p:txBody>
      </p:sp>
      <p:sp>
        <p:nvSpPr>
          <p:cNvPr id="27" name="Rounded Rectangle 26"/>
          <p:cNvSpPr/>
          <p:nvPr/>
        </p:nvSpPr>
        <p:spPr>
          <a:xfrm>
            <a:off x="1958210" y="4684040"/>
            <a:ext cx="7439178" cy="45169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 name="Rounded Rectangular Callout 27"/>
          <p:cNvSpPr/>
          <p:nvPr/>
        </p:nvSpPr>
        <p:spPr>
          <a:xfrm rot="16200000">
            <a:off x="1666531" y="4815404"/>
            <a:ext cx="1254251" cy="969485"/>
          </a:xfrm>
          <a:prstGeom prst="wedgeRoundRectCallou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TextBox 28"/>
          <p:cNvSpPr txBox="1"/>
          <p:nvPr/>
        </p:nvSpPr>
        <p:spPr>
          <a:xfrm>
            <a:off x="1958210" y="5216817"/>
            <a:ext cx="683200" cy="369332"/>
          </a:xfrm>
          <a:prstGeom prst="rect">
            <a:avLst/>
          </a:prstGeom>
          <a:noFill/>
        </p:spPr>
        <p:txBody>
          <a:bodyPr wrap="none" rtlCol="0">
            <a:spAutoFit/>
          </a:bodyPr>
          <a:lstStyle/>
          <a:p>
            <a:r>
              <a:rPr lang="en-IN" b="1" dirty="0">
                <a:solidFill>
                  <a:schemeClr val="bg1"/>
                </a:solidFill>
              </a:rPr>
              <a:t>HER2</a:t>
            </a:r>
          </a:p>
        </p:txBody>
      </p:sp>
      <p:sp>
        <p:nvSpPr>
          <p:cNvPr id="30" name="TextBox 29"/>
          <p:cNvSpPr txBox="1"/>
          <p:nvPr/>
        </p:nvSpPr>
        <p:spPr>
          <a:xfrm>
            <a:off x="2927696" y="4717093"/>
            <a:ext cx="1804020" cy="369332"/>
          </a:xfrm>
          <a:prstGeom prst="rect">
            <a:avLst/>
          </a:prstGeom>
          <a:noFill/>
        </p:spPr>
        <p:txBody>
          <a:bodyPr wrap="none" rtlCol="0">
            <a:spAutoFit/>
          </a:bodyPr>
          <a:lstStyle/>
          <a:p>
            <a:r>
              <a:rPr lang="en-IN" b="1" dirty="0"/>
              <a:t>Targeted therapy</a:t>
            </a:r>
            <a:endParaRPr lang="en-IN" dirty="0"/>
          </a:p>
        </p:txBody>
      </p:sp>
      <p:sp>
        <p:nvSpPr>
          <p:cNvPr id="31" name="TextBox 30"/>
          <p:cNvSpPr txBox="1"/>
          <p:nvPr/>
        </p:nvSpPr>
        <p:spPr>
          <a:xfrm>
            <a:off x="4940805" y="4722135"/>
            <a:ext cx="599844" cy="369332"/>
          </a:xfrm>
          <a:prstGeom prst="rect">
            <a:avLst/>
          </a:prstGeom>
          <a:noFill/>
        </p:spPr>
        <p:txBody>
          <a:bodyPr wrap="none" rtlCol="0">
            <a:spAutoFit/>
          </a:bodyPr>
          <a:lstStyle/>
          <a:p>
            <a:r>
              <a:rPr lang="en-IN" b="1" dirty="0"/>
              <a:t>ORR</a:t>
            </a:r>
            <a:endParaRPr lang="en-IN" dirty="0"/>
          </a:p>
        </p:txBody>
      </p:sp>
      <p:sp>
        <p:nvSpPr>
          <p:cNvPr id="34" name="TextBox 33"/>
          <p:cNvSpPr txBox="1"/>
          <p:nvPr/>
        </p:nvSpPr>
        <p:spPr>
          <a:xfrm>
            <a:off x="6150457" y="4722136"/>
            <a:ext cx="519886" cy="369332"/>
          </a:xfrm>
          <a:prstGeom prst="rect">
            <a:avLst/>
          </a:prstGeom>
          <a:noFill/>
        </p:spPr>
        <p:txBody>
          <a:bodyPr wrap="none" rtlCol="0">
            <a:spAutoFit/>
          </a:bodyPr>
          <a:lstStyle/>
          <a:p>
            <a:r>
              <a:rPr lang="en-IN" b="1" dirty="0"/>
              <a:t>PFS</a:t>
            </a:r>
            <a:endParaRPr lang="en-IN" dirty="0"/>
          </a:p>
        </p:txBody>
      </p:sp>
      <p:sp>
        <p:nvSpPr>
          <p:cNvPr id="35" name="TextBox 34"/>
          <p:cNvSpPr txBox="1"/>
          <p:nvPr/>
        </p:nvSpPr>
        <p:spPr>
          <a:xfrm>
            <a:off x="7647751" y="4705034"/>
            <a:ext cx="449162" cy="369332"/>
          </a:xfrm>
          <a:prstGeom prst="rect">
            <a:avLst/>
          </a:prstGeom>
          <a:noFill/>
        </p:spPr>
        <p:txBody>
          <a:bodyPr wrap="none" rtlCol="0">
            <a:spAutoFit/>
          </a:bodyPr>
          <a:lstStyle/>
          <a:p>
            <a:r>
              <a:rPr lang="en-IN" b="1" dirty="0"/>
              <a:t>OS</a:t>
            </a:r>
            <a:endParaRPr lang="en-IN" dirty="0"/>
          </a:p>
        </p:txBody>
      </p:sp>
      <p:sp>
        <p:nvSpPr>
          <p:cNvPr id="36" name="Rectangle 35"/>
          <p:cNvSpPr/>
          <p:nvPr/>
        </p:nvSpPr>
        <p:spPr>
          <a:xfrm>
            <a:off x="4908583" y="5124484"/>
            <a:ext cx="583814" cy="464871"/>
          </a:xfrm>
          <a:prstGeom prst="rect">
            <a:avLst/>
          </a:prstGeom>
        </p:spPr>
        <p:txBody>
          <a:bodyPr wrap="none">
            <a:spAutoFit/>
          </a:bodyPr>
          <a:lstStyle/>
          <a:p>
            <a:pPr>
              <a:lnSpc>
                <a:spcPct val="150000"/>
              </a:lnSpc>
            </a:pPr>
            <a:r>
              <a:rPr lang="en-IN" dirty="0"/>
              <a:t>62%</a:t>
            </a:r>
          </a:p>
        </p:txBody>
      </p:sp>
      <p:sp>
        <p:nvSpPr>
          <p:cNvPr id="37" name="Rectangle 36"/>
          <p:cNvSpPr/>
          <p:nvPr/>
        </p:nvSpPr>
        <p:spPr>
          <a:xfrm>
            <a:off x="6176776" y="5136291"/>
            <a:ext cx="777777" cy="464871"/>
          </a:xfrm>
          <a:prstGeom prst="rect">
            <a:avLst/>
          </a:prstGeom>
        </p:spPr>
        <p:txBody>
          <a:bodyPr wrap="none">
            <a:spAutoFit/>
          </a:bodyPr>
          <a:lstStyle/>
          <a:p>
            <a:pPr>
              <a:lnSpc>
                <a:spcPct val="150000"/>
              </a:lnSpc>
            </a:pPr>
            <a:r>
              <a:rPr lang="en-IN" dirty="0"/>
              <a:t>14 </a:t>
            </a:r>
            <a:r>
              <a:rPr lang="en-IN" dirty="0" err="1"/>
              <a:t>mo</a:t>
            </a:r>
            <a:endParaRPr lang="en-IN" dirty="0"/>
          </a:p>
        </p:txBody>
      </p:sp>
      <p:sp>
        <p:nvSpPr>
          <p:cNvPr id="38" name="Rectangle 37"/>
          <p:cNvSpPr/>
          <p:nvPr/>
        </p:nvSpPr>
        <p:spPr>
          <a:xfrm>
            <a:off x="7680931" y="5135245"/>
            <a:ext cx="466794" cy="464871"/>
          </a:xfrm>
          <a:prstGeom prst="rect">
            <a:avLst/>
          </a:prstGeom>
        </p:spPr>
        <p:txBody>
          <a:bodyPr wrap="none">
            <a:spAutoFit/>
          </a:bodyPr>
          <a:lstStyle/>
          <a:p>
            <a:pPr>
              <a:lnSpc>
                <a:spcPct val="150000"/>
              </a:lnSpc>
            </a:pPr>
            <a:r>
              <a:rPr lang="en-IN" dirty="0"/>
              <a:t>NA</a:t>
            </a:r>
          </a:p>
        </p:txBody>
      </p:sp>
      <p:sp>
        <p:nvSpPr>
          <p:cNvPr id="39" name="Rectangle 38"/>
          <p:cNvSpPr/>
          <p:nvPr/>
        </p:nvSpPr>
        <p:spPr>
          <a:xfrm>
            <a:off x="2957272" y="5108461"/>
            <a:ext cx="1453924" cy="880369"/>
          </a:xfrm>
          <a:prstGeom prst="rect">
            <a:avLst/>
          </a:prstGeom>
        </p:spPr>
        <p:txBody>
          <a:bodyPr wrap="none">
            <a:spAutoFit/>
          </a:bodyPr>
          <a:lstStyle/>
          <a:p>
            <a:pPr>
              <a:lnSpc>
                <a:spcPct val="150000"/>
              </a:lnSpc>
            </a:pPr>
            <a:r>
              <a:rPr lang="en-IN" dirty="0" err="1"/>
              <a:t>Trastuzumab</a:t>
            </a:r>
            <a:r>
              <a:rPr lang="en-IN" dirty="0"/>
              <a:t>-</a:t>
            </a:r>
            <a:br>
              <a:rPr lang="en-IN" dirty="0"/>
            </a:br>
            <a:r>
              <a:rPr lang="en-IN" dirty="0" err="1"/>
              <a:t>deruxtecan</a:t>
            </a:r>
            <a:endParaRPr lang="en-IN" dirty="0"/>
          </a:p>
        </p:txBody>
      </p:sp>
    </p:spTree>
    <p:extLst>
      <p:ext uri="{BB962C8B-B14F-4D97-AF65-F5344CB8AC3E}">
        <p14:creationId xmlns:p14="http://schemas.microsoft.com/office/powerpoint/2010/main" val="42321084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1991262" y="1249936"/>
            <a:ext cx="7439178" cy="45169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Rectangle 31"/>
          <p:cNvSpPr/>
          <p:nvPr/>
        </p:nvSpPr>
        <p:spPr>
          <a:xfrm>
            <a:off x="0" y="0"/>
            <a:ext cx="12192000" cy="875491"/>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TextBox 32"/>
          <p:cNvSpPr txBox="1"/>
          <p:nvPr/>
        </p:nvSpPr>
        <p:spPr>
          <a:xfrm>
            <a:off x="1007012" y="183747"/>
            <a:ext cx="10282943" cy="461665"/>
          </a:xfrm>
          <a:prstGeom prst="rect">
            <a:avLst/>
          </a:prstGeom>
          <a:noFill/>
        </p:spPr>
        <p:txBody>
          <a:bodyPr wrap="none" rtlCol="0">
            <a:spAutoFit/>
          </a:bodyPr>
          <a:lstStyle/>
          <a:p>
            <a:r>
              <a:rPr lang="en-IN" sz="2400" b="1" dirty="0">
                <a:solidFill>
                  <a:schemeClr val="bg1"/>
                </a:solidFill>
              </a:rPr>
              <a:t>Selected oncogenic drivers and their treatments in non-small cell lung cancer</a:t>
            </a:r>
            <a:r>
              <a:rPr lang="en-IN" sz="2400" b="1" baseline="30000" dirty="0">
                <a:solidFill>
                  <a:schemeClr val="bg1"/>
                </a:solidFill>
              </a:rPr>
              <a:t>1</a:t>
            </a:r>
          </a:p>
        </p:txBody>
      </p:sp>
      <p:sp>
        <p:nvSpPr>
          <p:cNvPr id="6" name="Rounded Rectangular Callout 5"/>
          <p:cNvSpPr/>
          <p:nvPr/>
        </p:nvSpPr>
        <p:spPr>
          <a:xfrm rot="16200000">
            <a:off x="1615803" y="1476100"/>
            <a:ext cx="1421813" cy="969485"/>
          </a:xfrm>
          <a:prstGeom prst="wedgeRoundRectCallou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p:cNvSpPr txBox="1"/>
          <p:nvPr/>
        </p:nvSpPr>
        <p:spPr>
          <a:xfrm>
            <a:off x="1991262" y="1782713"/>
            <a:ext cx="707245" cy="369332"/>
          </a:xfrm>
          <a:prstGeom prst="rect">
            <a:avLst/>
          </a:prstGeom>
          <a:noFill/>
        </p:spPr>
        <p:txBody>
          <a:bodyPr wrap="none" rtlCol="0">
            <a:spAutoFit/>
          </a:bodyPr>
          <a:lstStyle/>
          <a:p>
            <a:r>
              <a:rPr lang="en-IN" b="1" dirty="0">
                <a:solidFill>
                  <a:schemeClr val="bg1"/>
                </a:solidFill>
              </a:rPr>
              <a:t>NTRK</a:t>
            </a:r>
          </a:p>
        </p:txBody>
      </p:sp>
      <p:sp>
        <p:nvSpPr>
          <p:cNvPr id="10" name="TextBox 9"/>
          <p:cNvSpPr txBox="1"/>
          <p:nvPr/>
        </p:nvSpPr>
        <p:spPr>
          <a:xfrm>
            <a:off x="2960748" y="1282989"/>
            <a:ext cx="1804020" cy="369332"/>
          </a:xfrm>
          <a:prstGeom prst="rect">
            <a:avLst/>
          </a:prstGeom>
          <a:noFill/>
        </p:spPr>
        <p:txBody>
          <a:bodyPr wrap="none" rtlCol="0">
            <a:spAutoFit/>
          </a:bodyPr>
          <a:lstStyle/>
          <a:p>
            <a:r>
              <a:rPr lang="en-IN" b="1" dirty="0"/>
              <a:t>Targeted therapy</a:t>
            </a:r>
            <a:endParaRPr lang="en-IN" dirty="0"/>
          </a:p>
        </p:txBody>
      </p:sp>
      <p:sp>
        <p:nvSpPr>
          <p:cNvPr id="67" name="TextBox 66"/>
          <p:cNvSpPr txBox="1"/>
          <p:nvPr/>
        </p:nvSpPr>
        <p:spPr>
          <a:xfrm>
            <a:off x="4973857" y="1288031"/>
            <a:ext cx="599844" cy="369332"/>
          </a:xfrm>
          <a:prstGeom prst="rect">
            <a:avLst/>
          </a:prstGeom>
          <a:noFill/>
        </p:spPr>
        <p:txBody>
          <a:bodyPr wrap="none" rtlCol="0">
            <a:spAutoFit/>
          </a:bodyPr>
          <a:lstStyle/>
          <a:p>
            <a:r>
              <a:rPr lang="en-IN" b="1" dirty="0"/>
              <a:t>ORR</a:t>
            </a:r>
            <a:endParaRPr lang="en-IN" dirty="0"/>
          </a:p>
        </p:txBody>
      </p:sp>
      <p:sp>
        <p:nvSpPr>
          <p:cNvPr id="68" name="TextBox 67"/>
          <p:cNvSpPr txBox="1"/>
          <p:nvPr/>
        </p:nvSpPr>
        <p:spPr>
          <a:xfrm>
            <a:off x="6183509" y="1288032"/>
            <a:ext cx="519886" cy="369332"/>
          </a:xfrm>
          <a:prstGeom prst="rect">
            <a:avLst/>
          </a:prstGeom>
          <a:noFill/>
        </p:spPr>
        <p:txBody>
          <a:bodyPr wrap="none" rtlCol="0">
            <a:spAutoFit/>
          </a:bodyPr>
          <a:lstStyle/>
          <a:p>
            <a:r>
              <a:rPr lang="en-IN" b="1" dirty="0"/>
              <a:t>PFS</a:t>
            </a:r>
            <a:endParaRPr lang="en-IN" dirty="0"/>
          </a:p>
        </p:txBody>
      </p:sp>
      <p:sp>
        <p:nvSpPr>
          <p:cNvPr id="69" name="TextBox 68"/>
          <p:cNvSpPr txBox="1"/>
          <p:nvPr/>
        </p:nvSpPr>
        <p:spPr>
          <a:xfrm>
            <a:off x="7680803" y="1270930"/>
            <a:ext cx="449162" cy="369332"/>
          </a:xfrm>
          <a:prstGeom prst="rect">
            <a:avLst/>
          </a:prstGeom>
          <a:noFill/>
        </p:spPr>
        <p:txBody>
          <a:bodyPr wrap="none" rtlCol="0">
            <a:spAutoFit/>
          </a:bodyPr>
          <a:lstStyle/>
          <a:p>
            <a:r>
              <a:rPr lang="en-IN" b="1" dirty="0"/>
              <a:t>OS</a:t>
            </a:r>
            <a:endParaRPr lang="en-IN" dirty="0"/>
          </a:p>
        </p:txBody>
      </p:sp>
      <p:sp>
        <p:nvSpPr>
          <p:cNvPr id="11" name="Rectangle 10"/>
          <p:cNvSpPr/>
          <p:nvPr/>
        </p:nvSpPr>
        <p:spPr>
          <a:xfrm>
            <a:off x="2960748" y="1774586"/>
            <a:ext cx="1384995" cy="880369"/>
          </a:xfrm>
          <a:prstGeom prst="rect">
            <a:avLst/>
          </a:prstGeom>
        </p:spPr>
        <p:txBody>
          <a:bodyPr wrap="none">
            <a:spAutoFit/>
          </a:bodyPr>
          <a:lstStyle/>
          <a:p>
            <a:pPr>
              <a:lnSpc>
                <a:spcPct val="150000"/>
              </a:lnSpc>
            </a:pPr>
            <a:r>
              <a:rPr lang="en-IN" dirty="0" err="1"/>
              <a:t>Entrectinib</a:t>
            </a:r>
            <a:endParaRPr lang="en-IN" dirty="0"/>
          </a:p>
          <a:p>
            <a:pPr>
              <a:lnSpc>
                <a:spcPct val="150000"/>
              </a:lnSpc>
            </a:pPr>
            <a:r>
              <a:rPr lang="en-IN" dirty="0" err="1"/>
              <a:t>Larotrectinib</a:t>
            </a:r>
            <a:endParaRPr lang="en-IN" dirty="0"/>
          </a:p>
        </p:txBody>
      </p:sp>
      <p:sp>
        <p:nvSpPr>
          <p:cNvPr id="70" name="Rectangle 69"/>
          <p:cNvSpPr/>
          <p:nvPr/>
        </p:nvSpPr>
        <p:spPr>
          <a:xfrm>
            <a:off x="4914065" y="1749465"/>
            <a:ext cx="583814" cy="923330"/>
          </a:xfrm>
          <a:prstGeom prst="rect">
            <a:avLst/>
          </a:prstGeom>
        </p:spPr>
        <p:txBody>
          <a:bodyPr wrap="none">
            <a:spAutoFit/>
          </a:bodyPr>
          <a:lstStyle/>
          <a:p>
            <a:pPr>
              <a:lnSpc>
                <a:spcPct val="150000"/>
              </a:lnSpc>
            </a:pPr>
            <a:r>
              <a:rPr lang="en-IN" dirty="0"/>
              <a:t>70%</a:t>
            </a:r>
          </a:p>
          <a:p>
            <a:pPr>
              <a:lnSpc>
                <a:spcPct val="150000"/>
              </a:lnSpc>
            </a:pPr>
            <a:r>
              <a:rPr lang="en-IN" dirty="0"/>
              <a:t>75%</a:t>
            </a:r>
          </a:p>
        </p:txBody>
      </p:sp>
      <p:sp>
        <p:nvSpPr>
          <p:cNvPr id="72" name="Rectangle 71"/>
          <p:cNvSpPr/>
          <p:nvPr/>
        </p:nvSpPr>
        <p:spPr>
          <a:xfrm>
            <a:off x="6176648" y="1749465"/>
            <a:ext cx="466794" cy="923330"/>
          </a:xfrm>
          <a:prstGeom prst="rect">
            <a:avLst/>
          </a:prstGeom>
        </p:spPr>
        <p:txBody>
          <a:bodyPr wrap="none">
            <a:spAutoFit/>
          </a:bodyPr>
          <a:lstStyle/>
          <a:p>
            <a:pPr>
              <a:lnSpc>
                <a:spcPct val="150000"/>
              </a:lnSpc>
            </a:pPr>
            <a:r>
              <a:rPr lang="en-IN" dirty="0"/>
              <a:t>NA</a:t>
            </a:r>
          </a:p>
          <a:p>
            <a:pPr>
              <a:lnSpc>
                <a:spcPct val="150000"/>
              </a:lnSpc>
            </a:pPr>
            <a:r>
              <a:rPr lang="en-IN" dirty="0"/>
              <a:t>NA</a:t>
            </a:r>
          </a:p>
        </p:txBody>
      </p:sp>
      <p:sp>
        <p:nvSpPr>
          <p:cNvPr id="74" name="Rectangle 73"/>
          <p:cNvSpPr/>
          <p:nvPr/>
        </p:nvSpPr>
        <p:spPr>
          <a:xfrm>
            <a:off x="7680803" y="1748419"/>
            <a:ext cx="466794" cy="923330"/>
          </a:xfrm>
          <a:prstGeom prst="rect">
            <a:avLst/>
          </a:prstGeom>
        </p:spPr>
        <p:txBody>
          <a:bodyPr wrap="none">
            <a:spAutoFit/>
          </a:bodyPr>
          <a:lstStyle/>
          <a:p>
            <a:pPr>
              <a:lnSpc>
                <a:spcPct val="150000"/>
              </a:lnSpc>
            </a:pPr>
            <a:r>
              <a:rPr lang="en-IN" dirty="0"/>
              <a:t>NA</a:t>
            </a:r>
          </a:p>
          <a:p>
            <a:pPr>
              <a:lnSpc>
                <a:spcPct val="150000"/>
              </a:lnSpc>
            </a:pPr>
            <a:r>
              <a:rPr lang="en-IN" dirty="0"/>
              <a:t>NA</a:t>
            </a:r>
          </a:p>
        </p:txBody>
      </p:sp>
      <p:sp>
        <p:nvSpPr>
          <p:cNvPr id="75" name="Rounded Rectangle 74"/>
          <p:cNvSpPr/>
          <p:nvPr/>
        </p:nvSpPr>
        <p:spPr>
          <a:xfrm>
            <a:off x="2012913" y="2777813"/>
            <a:ext cx="7439178" cy="45169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6" name="Rounded Rectangular Callout 75"/>
          <p:cNvSpPr/>
          <p:nvPr/>
        </p:nvSpPr>
        <p:spPr>
          <a:xfrm rot="16200000">
            <a:off x="1726687" y="2914741"/>
            <a:ext cx="1243345" cy="969485"/>
          </a:xfrm>
          <a:prstGeom prst="wedgeRoundRectCallou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7" name="TextBox 76"/>
          <p:cNvSpPr txBox="1"/>
          <p:nvPr/>
        </p:nvSpPr>
        <p:spPr>
          <a:xfrm>
            <a:off x="2012913" y="3310590"/>
            <a:ext cx="540533" cy="369332"/>
          </a:xfrm>
          <a:prstGeom prst="rect">
            <a:avLst/>
          </a:prstGeom>
          <a:noFill/>
        </p:spPr>
        <p:txBody>
          <a:bodyPr wrap="none" rtlCol="0">
            <a:spAutoFit/>
          </a:bodyPr>
          <a:lstStyle/>
          <a:p>
            <a:r>
              <a:rPr lang="en-IN" b="1" dirty="0">
                <a:solidFill>
                  <a:schemeClr val="bg1"/>
                </a:solidFill>
              </a:rPr>
              <a:t>RET</a:t>
            </a:r>
          </a:p>
        </p:txBody>
      </p:sp>
      <p:sp>
        <p:nvSpPr>
          <p:cNvPr id="78" name="TextBox 77"/>
          <p:cNvSpPr txBox="1"/>
          <p:nvPr/>
        </p:nvSpPr>
        <p:spPr>
          <a:xfrm>
            <a:off x="2982399" y="2810866"/>
            <a:ext cx="1804020" cy="369332"/>
          </a:xfrm>
          <a:prstGeom prst="rect">
            <a:avLst/>
          </a:prstGeom>
          <a:noFill/>
        </p:spPr>
        <p:txBody>
          <a:bodyPr wrap="none" rtlCol="0">
            <a:spAutoFit/>
          </a:bodyPr>
          <a:lstStyle/>
          <a:p>
            <a:r>
              <a:rPr lang="en-IN" b="1" dirty="0"/>
              <a:t>Targeted therapy</a:t>
            </a:r>
            <a:endParaRPr lang="en-IN" dirty="0"/>
          </a:p>
        </p:txBody>
      </p:sp>
      <p:sp>
        <p:nvSpPr>
          <p:cNvPr id="79" name="TextBox 78"/>
          <p:cNvSpPr txBox="1"/>
          <p:nvPr/>
        </p:nvSpPr>
        <p:spPr>
          <a:xfrm>
            <a:off x="4995508" y="2815908"/>
            <a:ext cx="599844" cy="369332"/>
          </a:xfrm>
          <a:prstGeom prst="rect">
            <a:avLst/>
          </a:prstGeom>
          <a:noFill/>
        </p:spPr>
        <p:txBody>
          <a:bodyPr wrap="none" rtlCol="0">
            <a:spAutoFit/>
          </a:bodyPr>
          <a:lstStyle/>
          <a:p>
            <a:r>
              <a:rPr lang="en-IN" b="1" dirty="0"/>
              <a:t>ORR</a:t>
            </a:r>
            <a:endParaRPr lang="en-IN" dirty="0"/>
          </a:p>
        </p:txBody>
      </p:sp>
      <p:sp>
        <p:nvSpPr>
          <p:cNvPr id="80" name="TextBox 79"/>
          <p:cNvSpPr txBox="1"/>
          <p:nvPr/>
        </p:nvSpPr>
        <p:spPr>
          <a:xfrm>
            <a:off x="6205160" y="2815909"/>
            <a:ext cx="519886" cy="369332"/>
          </a:xfrm>
          <a:prstGeom prst="rect">
            <a:avLst/>
          </a:prstGeom>
          <a:noFill/>
        </p:spPr>
        <p:txBody>
          <a:bodyPr wrap="none" rtlCol="0">
            <a:spAutoFit/>
          </a:bodyPr>
          <a:lstStyle/>
          <a:p>
            <a:r>
              <a:rPr lang="en-IN" b="1" dirty="0"/>
              <a:t>PFS</a:t>
            </a:r>
            <a:endParaRPr lang="en-IN" dirty="0"/>
          </a:p>
        </p:txBody>
      </p:sp>
      <p:sp>
        <p:nvSpPr>
          <p:cNvPr id="81" name="TextBox 80"/>
          <p:cNvSpPr txBox="1"/>
          <p:nvPr/>
        </p:nvSpPr>
        <p:spPr>
          <a:xfrm>
            <a:off x="7702454" y="2798807"/>
            <a:ext cx="449162" cy="369332"/>
          </a:xfrm>
          <a:prstGeom prst="rect">
            <a:avLst/>
          </a:prstGeom>
          <a:noFill/>
        </p:spPr>
        <p:txBody>
          <a:bodyPr wrap="none" rtlCol="0">
            <a:spAutoFit/>
          </a:bodyPr>
          <a:lstStyle/>
          <a:p>
            <a:r>
              <a:rPr lang="en-IN" b="1" dirty="0"/>
              <a:t>OS</a:t>
            </a:r>
            <a:endParaRPr lang="en-IN" dirty="0"/>
          </a:p>
        </p:txBody>
      </p:sp>
      <p:sp>
        <p:nvSpPr>
          <p:cNvPr id="83" name="Rectangle 82"/>
          <p:cNvSpPr/>
          <p:nvPr/>
        </p:nvSpPr>
        <p:spPr>
          <a:xfrm>
            <a:off x="4935716" y="3277342"/>
            <a:ext cx="583814" cy="923330"/>
          </a:xfrm>
          <a:prstGeom prst="rect">
            <a:avLst/>
          </a:prstGeom>
        </p:spPr>
        <p:txBody>
          <a:bodyPr wrap="none">
            <a:spAutoFit/>
          </a:bodyPr>
          <a:lstStyle/>
          <a:p>
            <a:pPr>
              <a:lnSpc>
                <a:spcPct val="150000"/>
              </a:lnSpc>
            </a:pPr>
            <a:r>
              <a:rPr lang="en-IN" dirty="0"/>
              <a:t>85%</a:t>
            </a:r>
          </a:p>
          <a:p>
            <a:pPr>
              <a:lnSpc>
                <a:spcPct val="150000"/>
              </a:lnSpc>
            </a:pPr>
            <a:r>
              <a:rPr lang="en-IN" dirty="0"/>
              <a:t>70%</a:t>
            </a:r>
          </a:p>
        </p:txBody>
      </p:sp>
      <p:sp>
        <p:nvSpPr>
          <p:cNvPr id="84" name="Rectangle 83"/>
          <p:cNvSpPr/>
          <p:nvPr/>
        </p:nvSpPr>
        <p:spPr>
          <a:xfrm>
            <a:off x="6198299" y="3277342"/>
            <a:ext cx="466794" cy="923330"/>
          </a:xfrm>
          <a:prstGeom prst="rect">
            <a:avLst/>
          </a:prstGeom>
        </p:spPr>
        <p:txBody>
          <a:bodyPr wrap="none">
            <a:spAutoFit/>
          </a:bodyPr>
          <a:lstStyle/>
          <a:p>
            <a:pPr>
              <a:lnSpc>
                <a:spcPct val="150000"/>
              </a:lnSpc>
            </a:pPr>
            <a:r>
              <a:rPr lang="en-IN" dirty="0"/>
              <a:t>NA</a:t>
            </a:r>
          </a:p>
          <a:p>
            <a:pPr>
              <a:lnSpc>
                <a:spcPct val="150000"/>
              </a:lnSpc>
            </a:pPr>
            <a:r>
              <a:rPr lang="en-IN" dirty="0"/>
              <a:t>NA</a:t>
            </a:r>
          </a:p>
        </p:txBody>
      </p:sp>
      <p:sp>
        <p:nvSpPr>
          <p:cNvPr id="85" name="Rectangle 84"/>
          <p:cNvSpPr/>
          <p:nvPr/>
        </p:nvSpPr>
        <p:spPr>
          <a:xfrm>
            <a:off x="7702454" y="3276296"/>
            <a:ext cx="466794" cy="923330"/>
          </a:xfrm>
          <a:prstGeom prst="rect">
            <a:avLst/>
          </a:prstGeom>
        </p:spPr>
        <p:txBody>
          <a:bodyPr wrap="none">
            <a:spAutoFit/>
          </a:bodyPr>
          <a:lstStyle/>
          <a:p>
            <a:pPr>
              <a:lnSpc>
                <a:spcPct val="150000"/>
              </a:lnSpc>
            </a:pPr>
            <a:r>
              <a:rPr lang="en-IN" dirty="0"/>
              <a:t>NA</a:t>
            </a:r>
          </a:p>
          <a:p>
            <a:pPr>
              <a:lnSpc>
                <a:spcPct val="150000"/>
              </a:lnSpc>
            </a:pPr>
            <a:r>
              <a:rPr lang="en-IN" dirty="0"/>
              <a:t>NA</a:t>
            </a:r>
          </a:p>
        </p:txBody>
      </p:sp>
      <p:sp>
        <p:nvSpPr>
          <p:cNvPr id="86" name="Rectangle 85"/>
          <p:cNvSpPr/>
          <p:nvPr/>
        </p:nvSpPr>
        <p:spPr>
          <a:xfrm>
            <a:off x="3011975" y="3213251"/>
            <a:ext cx="1403526" cy="923330"/>
          </a:xfrm>
          <a:prstGeom prst="rect">
            <a:avLst/>
          </a:prstGeom>
        </p:spPr>
        <p:txBody>
          <a:bodyPr wrap="none">
            <a:spAutoFit/>
          </a:bodyPr>
          <a:lstStyle/>
          <a:p>
            <a:pPr>
              <a:lnSpc>
                <a:spcPct val="150000"/>
              </a:lnSpc>
            </a:pPr>
            <a:r>
              <a:rPr lang="en-IN" dirty="0" err="1"/>
              <a:t>Selpercatinib</a:t>
            </a:r>
            <a:endParaRPr lang="en-IN" dirty="0"/>
          </a:p>
          <a:p>
            <a:pPr>
              <a:lnSpc>
                <a:spcPct val="150000"/>
              </a:lnSpc>
            </a:pPr>
            <a:r>
              <a:rPr lang="en-IN" dirty="0" err="1"/>
              <a:t>Pralsetinib</a:t>
            </a:r>
            <a:endParaRPr lang="en-IN" dirty="0"/>
          </a:p>
        </p:txBody>
      </p:sp>
      <p:sp>
        <p:nvSpPr>
          <p:cNvPr id="27" name="Rounded Rectangle 26"/>
          <p:cNvSpPr/>
          <p:nvPr/>
        </p:nvSpPr>
        <p:spPr>
          <a:xfrm>
            <a:off x="1991263" y="4144015"/>
            <a:ext cx="7439178" cy="45169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 name="Rounded Rectangular Callout 27"/>
          <p:cNvSpPr/>
          <p:nvPr/>
        </p:nvSpPr>
        <p:spPr>
          <a:xfrm rot="16200000">
            <a:off x="1699584" y="4286396"/>
            <a:ext cx="1254251" cy="969485"/>
          </a:xfrm>
          <a:prstGeom prst="wedgeRoundRectCallou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TextBox 28"/>
          <p:cNvSpPr txBox="1"/>
          <p:nvPr/>
        </p:nvSpPr>
        <p:spPr>
          <a:xfrm>
            <a:off x="1991263" y="4676792"/>
            <a:ext cx="689612" cy="369332"/>
          </a:xfrm>
          <a:prstGeom prst="rect">
            <a:avLst/>
          </a:prstGeom>
          <a:noFill/>
        </p:spPr>
        <p:txBody>
          <a:bodyPr wrap="none" rtlCol="0">
            <a:spAutoFit/>
          </a:bodyPr>
          <a:lstStyle/>
          <a:p>
            <a:r>
              <a:rPr lang="en-IN" b="1" dirty="0">
                <a:solidFill>
                  <a:schemeClr val="bg1"/>
                </a:solidFill>
              </a:rPr>
              <a:t>KRAS</a:t>
            </a:r>
          </a:p>
        </p:txBody>
      </p:sp>
      <p:sp>
        <p:nvSpPr>
          <p:cNvPr id="30" name="TextBox 29"/>
          <p:cNvSpPr txBox="1"/>
          <p:nvPr/>
        </p:nvSpPr>
        <p:spPr>
          <a:xfrm>
            <a:off x="2960749" y="4177068"/>
            <a:ext cx="1804020" cy="369332"/>
          </a:xfrm>
          <a:prstGeom prst="rect">
            <a:avLst/>
          </a:prstGeom>
          <a:noFill/>
        </p:spPr>
        <p:txBody>
          <a:bodyPr wrap="none" rtlCol="0">
            <a:spAutoFit/>
          </a:bodyPr>
          <a:lstStyle/>
          <a:p>
            <a:r>
              <a:rPr lang="en-IN" b="1" dirty="0"/>
              <a:t>Targeted therapy</a:t>
            </a:r>
            <a:endParaRPr lang="en-IN" dirty="0"/>
          </a:p>
        </p:txBody>
      </p:sp>
      <p:sp>
        <p:nvSpPr>
          <p:cNvPr id="31" name="TextBox 30"/>
          <p:cNvSpPr txBox="1"/>
          <p:nvPr/>
        </p:nvSpPr>
        <p:spPr>
          <a:xfrm>
            <a:off x="4973858" y="4182110"/>
            <a:ext cx="599844" cy="369332"/>
          </a:xfrm>
          <a:prstGeom prst="rect">
            <a:avLst/>
          </a:prstGeom>
          <a:noFill/>
        </p:spPr>
        <p:txBody>
          <a:bodyPr wrap="none" rtlCol="0">
            <a:spAutoFit/>
          </a:bodyPr>
          <a:lstStyle/>
          <a:p>
            <a:r>
              <a:rPr lang="en-IN" b="1" dirty="0"/>
              <a:t>ORR</a:t>
            </a:r>
            <a:endParaRPr lang="en-IN" dirty="0"/>
          </a:p>
        </p:txBody>
      </p:sp>
      <p:sp>
        <p:nvSpPr>
          <p:cNvPr id="34" name="TextBox 33"/>
          <p:cNvSpPr txBox="1"/>
          <p:nvPr/>
        </p:nvSpPr>
        <p:spPr>
          <a:xfrm>
            <a:off x="6183510" y="4182111"/>
            <a:ext cx="519886" cy="369332"/>
          </a:xfrm>
          <a:prstGeom prst="rect">
            <a:avLst/>
          </a:prstGeom>
          <a:noFill/>
        </p:spPr>
        <p:txBody>
          <a:bodyPr wrap="none" rtlCol="0">
            <a:spAutoFit/>
          </a:bodyPr>
          <a:lstStyle/>
          <a:p>
            <a:r>
              <a:rPr lang="en-IN" b="1" dirty="0"/>
              <a:t>PFS</a:t>
            </a:r>
            <a:endParaRPr lang="en-IN" dirty="0"/>
          </a:p>
        </p:txBody>
      </p:sp>
      <p:sp>
        <p:nvSpPr>
          <p:cNvPr id="35" name="TextBox 34"/>
          <p:cNvSpPr txBox="1"/>
          <p:nvPr/>
        </p:nvSpPr>
        <p:spPr>
          <a:xfrm>
            <a:off x="7680804" y="4165009"/>
            <a:ext cx="449162" cy="369332"/>
          </a:xfrm>
          <a:prstGeom prst="rect">
            <a:avLst/>
          </a:prstGeom>
          <a:noFill/>
        </p:spPr>
        <p:txBody>
          <a:bodyPr wrap="none" rtlCol="0">
            <a:spAutoFit/>
          </a:bodyPr>
          <a:lstStyle/>
          <a:p>
            <a:r>
              <a:rPr lang="en-IN" b="1" dirty="0"/>
              <a:t>OS</a:t>
            </a:r>
            <a:endParaRPr lang="en-IN" dirty="0"/>
          </a:p>
        </p:txBody>
      </p:sp>
      <p:sp>
        <p:nvSpPr>
          <p:cNvPr id="36" name="Rectangle 35"/>
          <p:cNvSpPr/>
          <p:nvPr/>
        </p:nvSpPr>
        <p:spPr>
          <a:xfrm>
            <a:off x="4941636" y="4584459"/>
            <a:ext cx="875561" cy="923330"/>
          </a:xfrm>
          <a:prstGeom prst="rect">
            <a:avLst/>
          </a:prstGeom>
        </p:spPr>
        <p:txBody>
          <a:bodyPr wrap="none">
            <a:spAutoFit/>
          </a:bodyPr>
          <a:lstStyle/>
          <a:p>
            <a:pPr>
              <a:lnSpc>
                <a:spcPct val="150000"/>
              </a:lnSpc>
            </a:pPr>
            <a:r>
              <a:rPr lang="en-IN" dirty="0"/>
              <a:t>32.20%</a:t>
            </a:r>
          </a:p>
          <a:p>
            <a:pPr>
              <a:lnSpc>
                <a:spcPct val="150000"/>
              </a:lnSpc>
            </a:pPr>
            <a:r>
              <a:rPr lang="en-IN" dirty="0"/>
              <a:t>45%</a:t>
            </a:r>
          </a:p>
        </p:txBody>
      </p:sp>
      <p:sp>
        <p:nvSpPr>
          <p:cNvPr id="37" name="Rectangle 36"/>
          <p:cNvSpPr/>
          <p:nvPr/>
        </p:nvSpPr>
        <p:spPr>
          <a:xfrm>
            <a:off x="6209829" y="4596266"/>
            <a:ext cx="952505" cy="923330"/>
          </a:xfrm>
          <a:prstGeom prst="rect">
            <a:avLst/>
          </a:prstGeom>
        </p:spPr>
        <p:txBody>
          <a:bodyPr wrap="none">
            <a:spAutoFit/>
          </a:bodyPr>
          <a:lstStyle/>
          <a:p>
            <a:pPr>
              <a:lnSpc>
                <a:spcPct val="150000"/>
              </a:lnSpc>
            </a:pPr>
            <a:r>
              <a:rPr lang="en-IN" dirty="0"/>
              <a:t>10.2 </a:t>
            </a:r>
            <a:r>
              <a:rPr lang="en-IN" dirty="0" err="1"/>
              <a:t>mo</a:t>
            </a:r>
            <a:endParaRPr lang="en-IN" dirty="0"/>
          </a:p>
          <a:p>
            <a:pPr>
              <a:lnSpc>
                <a:spcPct val="150000"/>
              </a:lnSpc>
            </a:pPr>
            <a:r>
              <a:rPr lang="en-IN" dirty="0"/>
              <a:t>NA</a:t>
            </a:r>
          </a:p>
        </p:txBody>
      </p:sp>
      <p:sp>
        <p:nvSpPr>
          <p:cNvPr id="38" name="Rectangle 37"/>
          <p:cNvSpPr/>
          <p:nvPr/>
        </p:nvSpPr>
        <p:spPr>
          <a:xfrm>
            <a:off x="7713984" y="4595220"/>
            <a:ext cx="466794" cy="923330"/>
          </a:xfrm>
          <a:prstGeom prst="rect">
            <a:avLst/>
          </a:prstGeom>
        </p:spPr>
        <p:txBody>
          <a:bodyPr wrap="none">
            <a:spAutoFit/>
          </a:bodyPr>
          <a:lstStyle/>
          <a:p>
            <a:pPr>
              <a:lnSpc>
                <a:spcPct val="150000"/>
              </a:lnSpc>
            </a:pPr>
            <a:r>
              <a:rPr lang="en-IN" dirty="0"/>
              <a:t>NA</a:t>
            </a:r>
          </a:p>
          <a:p>
            <a:pPr>
              <a:lnSpc>
                <a:spcPct val="150000"/>
              </a:lnSpc>
            </a:pPr>
            <a:r>
              <a:rPr lang="en-IN" dirty="0"/>
              <a:t>NA</a:t>
            </a:r>
          </a:p>
        </p:txBody>
      </p:sp>
      <p:sp>
        <p:nvSpPr>
          <p:cNvPr id="39" name="Rectangle 38"/>
          <p:cNvSpPr/>
          <p:nvPr/>
        </p:nvSpPr>
        <p:spPr>
          <a:xfrm>
            <a:off x="2990325" y="4579453"/>
            <a:ext cx="1109663" cy="923330"/>
          </a:xfrm>
          <a:prstGeom prst="rect">
            <a:avLst/>
          </a:prstGeom>
        </p:spPr>
        <p:txBody>
          <a:bodyPr wrap="none">
            <a:spAutoFit/>
          </a:bodyPr>
          <a:lstStyle/>
          <a:p>
            <a:pPr>
              <a:lnSpc>
                <a:spcPct val="150000"/>
              </a:lnSpc>
            </a:pPr>
            <a:r>
              <a:rPr lang="en-IN" dirty="0" err="1"/>
              <a:t>Sotorasib</a:t>
            </a:r>
            <a:endParaRPr lang="en-IN" dirty="0"/>
          </a:p>
          <a:p>
            <a:pPr>
              <a:lnSpc>
                <a:spcPct val="150000"/>
              </a:lnSpc>
            </a:pPr>
            <a:r>
              <a:rPr lang="en-IN" dirty="0" err="1"/>
              <a:t>Adagrasib</a:t>
            </a:r>
            <a:endParaRPr lang="en-IN" dirty="0"/>
          </a:p>
        </p:txBody>
      </p:sp>
      <p:sp>
        <p:nvSpPr>
          <p:cNvPr id="2" name="TextBox 1"/>
          <p:cNvSpPr txBox="1"/>
          <p:nvPr/>
        </p:nvSpPr>
        <p:spPr>
          <a:xfrm>
            <a:off x="497905" y="5940271"/>
            <a:ext cx="10994834" cy="707886"/>
          </a:xfrm>
          <a:prstGeom prst="rect">
            <a:avLst/>
          </a:prstGeom>
          <a:noFill/>
        </p:spPr>
        <p:txBody>
          <a:bodyPr wrap="square" rtlCol="0">
            <a:spAutoFit/>
          </a:bodyPr>
          <a:lstStyle/>
          <a:p>
            <a:r>
              <a:rPr lang="en-IN" sz="1000" dirty="0"/>
              <a:t>ORR: Objective response rate; PFS: Progression-free survival; OS: Overall survival; NTRK: Neurotrophic receptor tyrosine kinase; RET: Rearranged during transfection; KRAS: Kirsten rat sarcoma; NA: Not available.; </a:t>
            </a:r>
            <a:r>
              <a:rPr lang="en-IN" sz="1000" dirty="0" err="1"/>
              <a:t>mo:Months</a:t>
            </a:r>
            <a:endParaRPr lang="en-IN" sz="1000" dirty="0"/>
          </a:p>
          <a:p>
            <a:r>
              <a:rPr lang="en-IN" sz="1000" dirty="0"/>
              <a:t>1. </a:t>
            </a:r>
            <a:r>
              <a:rPr lang="en-IN" sz="1000" dirty="0" err="1"/>
              <a:t>Chevallier</a:t>
            </a:r>
            <a:r>
              <a:rPr lang="en-IN" sz="1000" dirty="0"/>
              <a:t> M, </a:t>
            </a:r>
            <a:r>
              <a:rPr lang="en-IN" sz="1000" dirty="0" err="1"/>
              <a:t>Borgeaud</a:t>
            </a:r>
            <a:r>
              <a:rPr lang="en-IN" sz="1000" dirty="0"/>
              <a:t> M, </a:t>
            </a:r>
            <a:r>
              <a:rPr lang="en-IN" sz="1000" dirty="0" err="1"/>
              <a:t>Addeo</a:t>
            </a:r>
            <a:r>
              <a:rPr lang="en-IN" sz="1000" dirty="0"/>
              <a:t> A, </a:t>
            </a:r>
            <a:r>
              <a:rPr lang="en-IN" sz="1000" dirty="0" err="1"/>
              <a:t>Friedlaender</a:t>
            </a:r>
            <a:r>
              <a:rPr lang="en-IN" sz="1000" dirty="0"/>
              <a:t> A. Oncogenic driver mutations in non-small cell lung cancer: Past, present and future. </a:t>
            </a:r>
            <a:r>
              <a:rPr lang="en-IN" sz="1000" i="1" dirty="0"/>
              <a:t>World J </a:t>
            </a:r>
            <a:r>
              <a:rPr lang="en-IN" sz="1000" i="1" dirty="0" err="1"/>
              <a:t>Clin</a:t>
            </a:r>
            <a:r>
              <a:rPr lang="en-IN" sz="1000" i="1" dirty="0"/>
              <a:t> </a:t>
            </a:r>
            <a:r>
              <a:rPr lang="en-IN" sz="1000" i="1" dirty="0" err="1"/>
              <a:t>Oncol</a:t>
            </a:r>
            <a:r>
              <a:rPr lang="en-IN" sz="1000" dirty="0"/>
              <a:t> 2021; 12(4): 217-237</a:t>
            </a:r>
          </a:p>
          <a:p>
            <a:endParaRPr lang="en-IN" sz="1000" dirty="0"/>
          </a:p>
        </p:txBody>
      </p:sp>
    </p:spTree>
    <p:extLst>
      <p:ext uri="{BB962C8B-B14F-4D97-AF65-F5344CB8AC3E}">
        <p14:creationId xmlns:p14="http://schemas.microsoft.com/office/powerpoint/2010/main" val="15906474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extBox 66"/>
          <p:cNvSpPr txBox="1"/>
          <p:nvPr/>
        </p:nvSpPr>
        <p:spPr>
          <a:xfrm>
            <a:off x="432071" y="1820871"/>
            <a:ext cx="3110254" cy="2031325"/>
          </a:xfrm>
          <a:prstGeom prst="rect">
            <a:avLst/>
          </a:prstGeom>
          <a:noFill/>
        </p:spPr>
        <p:txBody>
          <a:bodyPr wrap="square" rtlCol="0">
            <a:spAutoFit/>
          </a:bodyPr>
          <a:lstStyle/>
          <a:p>
            <a:pPr algn="ctr"/>
            <a:r>
              <a:rPr lang="en-US" dirty="0"/>
              <a:t>Since 2018, </a:t>
            </a:r>
            <a:r>
              <a:rPr lang="en-US" b="1" dirty="0">
                <a:solidFill>
                  <a:srgbClr val="0070C0"/>
                </a:solidFill>
              </a:rPr>
              <a:t>ASCO</a:t>
            </a:r>
            <a:r>
              <a:rPr lang="en-US" dirty="0"/>
              <a:t> has recommended routine mutation testing for driver genes including </a:t>
            </a:r>
            <a:r>
              <a:rPr lang="en-US" b="1" dirty="0">
                <a:solidFill>
                  <a:srgbClr val="0070C0"/>
                </a:solidFill>
              </a:rPr>
              <a:t>EGFR, ALK, ROS1 and BRAF</a:t>
            </a:r>
            <a:r>
              <a:rPr lang="en-US" dirty="0"/>
              <a:t> in clinical practice for patients </a:t>
            </a:r>
            <a:r>
              <a:rPr lang="en-US" b="1" dirty="0">
                <a:solidFill>
                  <a:srgbClr val="0070C0"/>
                </a:solidFill>
              </a:rPr>
              <a:t>with metastatic NSCLC.</a:t>
            </a:r>
            <a:r>
              <a:rPr lang="en-US" b="1" baseline="30000" dirty="0">
                <a:solidFill>
                  <a:srgbClr val="0070C0"/>
                </a:solidFill>
              </a:rPr>
              <a:t>1</a:t>
            </a:r>
            <a:endParaRPr lang="en-GB" b="1" baseline="30000" dirty="0">
              <a:solidFill>
                <a:srgbClr val="0070C0"/>
              </a:solidFill>
            </a:endParaRPr>
          </a:p>
        </p:txBody>
      </p:sp>
      <p:sp>
        <p:nvSpPr>
          <p:cNvPr id="68" name="Rounded Rectangle 67"/>
          <p:cNvSpPr/>
          <p:nvPr/>
        </p:nvSpPr>
        <p:spPr>
          <a:xfrm>
            <a:off x="492688" y="4553087"/>
            <a:ext cx="11096862" cy="830997"/>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9" name="TextBox 68"/>
          <p:cNvSpPr txBox="1"/>
          <p:nvPr/>
        </p:nvSpPr>
        <p:spPr>
          <a:xfrm>
            <a:off x="538323" y="4647796"/>
            <a:ext cx="10902036" cy="646331"/>
          </a:xfrm>
          <a:prstGeom prst="rect">
            <a:avLst/>
          </a:prstGeom>
          <a:noFill/>
        </p:spPr>
        <p:txBody>
          <a:bodyPr wrap="square" rtlCol="0">
            <a:spAutoFit/>
          </a:bodyPr>
          <a:lstStyle/>
          <a:p>
            <a:r>
              <a:rPr lang="en-US" b="1" dirty="0">
                <a:solidFill>
                  <a:schemeClr val="bg1"/>
                </a:solidFill>
              </a:rPr>
              <a:t>Understanding into the biological mechanisms underlying these oncogenic driver mutations, the clinical relevance of these driver mutations will allow for further advancement into targeted therapeutics in lung cancer.</a:t>
            </a:r>
            <a:r>
              <a:rPr lang="en-US" b="1" baseline="30000" dirty="0">
                <a:solidFill>
                  <a:schemeClr val="bg1"/>
                </a:solidFill>
              </a:rPr>
              <a:t>2</a:t>
            </a:r>
            <a:endParaRPr lang="en-IN" b="1" baseline="30000" dirty="0">
              <a:solidFill>
                <a:schemeClr val="bg1"/>
              </a:solidFill>
            </a:endParaRPr>
          </a:p>
        </p:txBody>
      </p:sp>
      <p:sp>
        <p:nvSpPr>
          <p:cNvPr id="76" name="Oval 75">
            <a:extLst>
              <a:ext uri="{FF2B5EF4-FFF2-40B4-BE49-F238E27FC236}">
                <a16:creationId xmlns:a16="http://schemas.microsoft.com/office/drawing/2014/main" id="{0A0E7F7A-7B5F-904A-04A4-DE7EE719992F}"/>
              </a:ext>
            </a:extLst>
          </p:cNvPr>
          <p:cNvSpPr/>
          <p:nvPr/>
        </p:nvSpPr>
        <p:spPr>
          <a:xfrm>
            <a:off x="142003" y="1017368"/>
            <a:ext cx="309323" cy="309323"/>
          </a:xfrm>
          <a:prstGeom prst="ellipse">
            <a:avLst/>
          </a:prstGeom>
          <a:solidFill>
            <a:srgbClr val="E4EC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7" name="Oval 76">
            <a:extLst>
              <a:ext uri="{FF2B5EF4-FFF2-40B4-BE49-F238E27FC236}">
                <a16:creationId xmlns:a16="http://schemas.microsoft.com/office/drawing/2014/main" id="{38360661-E4C1-F995-EE8D-6F19603C28DB}"/>
              </a:ext>
            </a:extLst>
          </p:cNvPr>
          <p:cNvSpPr/>
          <p:nvPr/>
        </p:nvSpPr>
        <p:spPr>
          <a:xfrm>
            <a:off x="514912" y="1092632"/>
            <a:ext cx="188815" cy="188815"/>
          </a:xfrm>
          <a:prstGeom prst="ellipse">
            <a:avLst/>
          </a:prstGeom>
          <a:solidFill>
            <a:srgbClr val="E4EC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8" name="Rectangle 77">
            <a:extLst>
              <a:ext uri="{FF2B5EF4-FFF2-40B4-BE49-F238E27FC236}">
                <a16:creationId xmlns:a16="http://schemas.microsoft.com/office/drawing/2014/main" id="{5EA78C56-F90A-6A5B-1FAE-72CF331BF35F}"/>
              </a:ext>
            </a:extLst>
          </p:cNvPr>
          <p:cNvSpPr/>
          <p:nvPr/>
        </p:nvSpPr>
        <p:spPr>
          <a:xfrm>
            <a:off x="498410" y="5595745"/>
            <a:ext cx="11091140" cy="830997"/>
          </a:xfrm>
          <a:prstGeom prst="rect">
            <a:avLst/>
          </a:prstGeom>
        </p:spPr>
        <p:txBody>
          <a:bodyPr wrap="square">
            <a:spAutoFit/>
          </a:bodyPr>
          <a:lstStyle/>
          <a:p>
            <a:pPr>
              <a:lnSpc>
                <a:spcPct val="120000"/>
              </a:lnSpc>
            </a:pPr>
            <a:r>
              <a:rPr lang="en-IN" sz="1000" dirty="0">
                <a:solidFill>
                  <a:srgbClr val="202124"/>
                </a:solidFill>
                <a:ea typeface="Roboto" panose="02000000000000000000" pitchFamily="2" charset="0"/>
              </a:rPr>
              <a:t>ASCO: American Society of Clinical Oncology; EGFR: epidermal growth factor receptor; ALK: anaplastic lymphoma kinase; ROS1: receptor tyrosine kinase; BRAF: B-</a:t>
            </a:r>
            <a:r>
              <a:rPr lang="en-IN" sz="1000" dirty="0" err="1">
                <a:solidFill>
                  <a:srgbClr val="202124"/>
                </a:solidFill>
                <a:ea typeface="Roboto" panose="02000000000000000000" pitchFamily="2" charset="0"/>
              </a:rPr>
              <a:t>raf</a:t>
            </a:r>
            <a:r>
              <a:rPr lang="en-IN" sz="1000" dirty="0">
                <a:solidFill>
                  <a:srgbClr val="202124"/>
                </a:solidFill>
                <a:ea typeface="Roboto" panose="02000000000000000000" pitchFamily="2" charset="0"/>
              </a:rPr>
              <a:t> proto-oncogene; NSCLC: Non-Small Cell Lung Cancer; NGS: Next generation sequencing</a:t>
            </a:r>
          </a:p>
          <a:p>
            <a:pPr>
              <a:lnSpc>
                <a:spcPct val="120000"/>
              </a:lnSpc>
            </a:pPr>
            <a:r>
              <a:rPr lang="en-IN" sz="1000" dirty="0">
                <a:solidFill>
                  <a:srgbClr val="202124"/>
                </a:solidFill>
                <a:ea typeface="Roboto" panose="02000000000000000000" pitchFamily="2" charset="0"/>
              </a:rPr>
              <a:t>1.Chevallier </a:t>
            </a:r>
            <a:r>
              <a:rPr lang="en-IN" sz="1000" b="0" i="0" dirty="0">
                <a:solidFill>
                  <a:srgbClr val="202124"/>
                </a:solidFill>
                <a:effectLst/>
                <a:ea typeface="Roboto" panose="02000000000000000000" pitchFamily="2" charset="0"/>
              </a:rPr>
              <a:t>M, Borgeaud M, </a:t>
            </a:r>
            <a:r>
              <a:rPr lang="en-IN" sz="1000" b="0" i="0" dirty="0" err="1">
                <a:solidFill>
                  <a:srgbClr val="202124"/>
                </a:solidFill>
                <a:effectLst/>
                <a:ea typeface="Roboto" panose="02000000000000000000" pitchFamily="2" charset="0"/>
              </a:rPr>
              <a:t>Addeo</a:t>
            </a:r>
            <a:r>
              <a:rPr lang="en-IN" sz="1000" b="0" i="0" dirty="0">
                <a:solidFill>
                  <a:srgbClr val="202124"/>
                </a:solidFill>
                <a:effectLst/>
                <a:ea typeface="Roboto" panose="02000000000000000000" pitchFamily="2" charset="0"/>
              </a:rPr>
              <a:t> A, </a:t>
            </a:r>
            <a:r>
              <a:rPr lang="en-IN" sz="1000" b="0" i="0" dirty="0" err="1">
                <a:solidFill>
                  <a:srgbClr val="202124"/>
                </a:solidFill>
                <a:effectLst/>
                <a:ea typeface="Roboto" panose="02000000000000000000" pitchFamily="2" charset="0"/>
              </a:rPr>
              <a:t>Friedlaender</a:t>
            </a:r>
            <a:r>
              <a:rPr lang="en-IN" sz="1000" b="0" i="0" dirty="0">
                <a:solidFill>
                  <a:srgbClr val="202124"/>
                </a:solidFill>
                <a:effectLst/>
                <a:ea typeface="Roboto" panose="02000000000000000000" pitchFamily="2" charset="0"/>
              </a:rPr>
              <a:t> A. Oncogenic driver mutations in non-small cell lung cancer: Past, present and future. World J Clin Oncol 2021; 12(4): 217-237 </a:t>
            </a:r>
            <a:r>
              <a:rPr lang="en-IN" sz="1000" dirty="0">
                <a:solidFill>
                  <a:srgbClr val="202124"/>
                </a:solidFill>
                <a:ea typeface="Roboto" panose="02000000000000000000" pitchFamily="2" charset="0"/>
              </a:rPr>
              <a:t>2. </a:t>
            </a:r>
            <a:r>
              <a:rPr lang="en-GB" sz="1000" dirty="0" err="1">
                <a:solidFill>
                  <a:srgbClr val="202124"/>
                </a:solidFill>
                <a:ea typeface="Roboto" panose="02000000000000000000" pitchFamily="2" charset="0"/>
              </a:rPr>
              <a:t>Ewalt</a:t>
            </a:r>
            <a:r>
              <a:rPr lang="en-GB" sz="1000" dirty="0">
                <a:solidFill>
                  <a:srgbClr val="202124"/>
                </a:solidFill>
                <a:ea typeface="Roboto" panose="02000000000000000000" pitchFamily="2" charset="0"/>
              </a:rPr>
              <a:t> MD, West H, </a:t>
            </a:r>
            <a:r>
              <a:rPr lang="en-GB" sz="1000" dirty="0" err="1">
                <a:solidFill>
                  <a:srgbClr val="202124"/>
                </a:solidFill>
                <a:ea typeface="Roboto" panose="02000000000000000000" pitchFamily="2" charset="0"/>
              </a:rPr>
              <a:t>Aisner</a:t>
            </a:r>
            <a:r>
              <a:rPr lang="en-GB" sz="1000" dirty="0">
                <a:solidFill>
                  <a:srgbClr val="202124"/>
                </a:solidFill>
                <a:ea typeface="Roboto" panose="02000000000000000000" pitchFamily="2" charset="0"/>
              </a:rPr>
              <a:t> DL. Next Generation Sequencing—Testing Multiple Genetic Markers at Once. JAMA </a:t>
            </a:r>
            <a:r>
              <a:rPr lang="en-GB" sz="1000" dirty="0" err="1">
                <a:solidFill>
                  <a:srgbClr val="202124"/>
                </a:solidFill>
                <a:ea typeface="Roboto" panose="02000000000000000000" pitchFamily="2" charset="0"/>
              </a:rPr>
              <a:t>Oncol</a:t>
            </a:r>
            <a:r>
              <a:rPr lang="en-GB" sz="1000" dirty="0">
                <a:solidFill>
                  <a:srgbClr val="202124"/>
                </a:solidFill>
                <a:ea typeface="Roboto" panose="02000000000000000000" pitchFamily="2" charset="0"/>
              </a:rPr>
              <a:t>. 2019;5(7):1076. doi:10.1001/jamaoncol.2019.0453</a:t>
            </a:r>
            <a:endParaRPr lang="en-US" sz="1000" dirty="0">
              <a:solidFill>
                <a:srgbClr val="202124"/>
              </a:solidFill>
              <a:ea typeface="Roboto" panose="02000000000000000000" pitchFamily="2" charset="0"/>
            </a:endParaRPr>
          </a:p>
        </p:txBody>
      </p:sp>
      <p:sp>
        <p:nvSpPr>
          <p:cNvPr id="14" name="Oval 13">
            <a:extLst>
              <a:ext uri="{FF2B5EF4-FFF2-40B4-BE49-F238E27FC236}">
                <a16:creationId xmlns:a16="http://schemas.microsoft.com/office/drawing/2014/main" id="{0A0E7F7A-7B5F-904A-04A4-DE7EE719992F}"/>
              </a:ext>
            </a:extLst>
          </p:cNvPr>
          <p:cNvSpPr/>
          <p:nvPr/>
        </p:nvSpPr>
        <p:spPr>
          <a:xfrm>
            <a:off x="142003" y="1860450"/>
            <a:ext cx="309323" cy="309323"/>
          </a:xfrm>
          <a:prstGeom prst="ellipse">
            <a:avLst/>
          </a:prstGeom>
          <a:solidFill>
            <a:srgbClr val="E4EC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Oval 14">
            <a:extLst>
              <a:ext uri="{FF2B5EF4-FFF2-40B4-BE49-F238E27FC236}">
                <a16:creationId xmlns:a16="http://schemas.microsoft.com/office/drawing/2014/main" id="{38360661-E4C1-F995-EE8D-6F19603C28DB}"/>
              </a:ext>
            </a:extLst>
          </p:cNvPr>
          <p:cNvSpPr/>
          <p:nvPr/>
        </p:nvSpPr>
        <p:spPr>
          <a:xfrm>
            <a:off x="514912" y="1935714"/>
            <a:ext cx="188815" cy="188815"/>
          </a:xfrm>
          <a:prstGeom prst="ellipse">
            <a:avLst/>
          </a:prstGeom>
          <a:solidFill>
            <a:srgbClr val="E4EC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Oval 16">
            <a:extLst>
              <a:ext uri="{FF2B5EF4-FFF2-40B4-BE49-F238E27FC236}">
                <a16:creationId xmlns:a16="http://schemas.microsoft.com/office/drawing/2014/main" id="{0A0E7F7A-7B5F-904A-04A4-DE7EE719992F}"/>
              </a:ext>
            </a:extLst>
          </p:cNvPr>
          <p:cNvSpPr/>
          <p:nvPr/>
        </p:nvSpPr>
        <p:spPr>
          <a:xfrm>
            <a:off x="162684" y="2738527"/>
            <a:ext cx="309323" cy="309323"/>
          </a:xfrm>
          <a:prstGeom prst="ellipse">
            <a:avLst/>
          </a:prstGeom>
          <a:solidFill>
            <a:srgbClr val="E4EC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Oval 17">
            <a:extLst>
              <a:ext uri="{FF2B5EF4-FFF2-40B4-BE49-F238E27FC236}">
                <a16:creationId xmlns:a16="http://schemas.microsoft.com/office/drawing/2014/main" id="{38360661-E4C1-F995-EE8D-6F19603C28DB}"/>
              </a:ext>
            </a:extLst>
          </p:cNvPr>
          <p:cNvSpPr/>
          <p:nvPr/>
        </p:nvSpPr>
        <p:spPr>
          <a:xfrm>
            <a:off x="535593" y="2813791"/>
            <a:ext cx="188815" cy="188815"/>
          </a:xfrm>
          <a:prstGeom prst="ellipse">
            <a:avLst/>
          </a:prstGeom>
          <a:solidFill>
            <a:srgbClr val="E4EC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Oval 19">
            <a:extLst>
              <a:ext uri="{FF2B5EF4-FFF2-40B4-BE49-F238E27FC236}">
                <a16:creationId xmlns:a16="http://schemas.microsoft.com/office/drawing/2014/main" id="{0A0E7F7A-7B5F-904A-04A4-DE7EE719992F}"/>
              </a:ext>
            </a:extLst>
          </p:cNvPr>
          <p:cNvSpPr/>
          <p:nvPr/>
        </p:nvSpPr>
        <p:spPr>
          <a:xfrm>
            <a:off x="183365" y="3616604"/>
            <a:ext cx="309323" cy="309323"/>
          </a:xfrm>
          <a:prstGeom prst="ellipse">
            <a:avLst/>
          </a:prstGeom>
          <a:solidFill>
            <a:srgbClr val="E4EC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Oval 20">
            <a:extLst>
              <a:ext uri="{FF2B5EF4-FFF2-40B4-BE49-F238E27FC236}">
                <a16:creationId xmlns:a16="http://schemas.microsoft.com/office/drawing/2014/main" id="{38360661-E4C1-F995-EE8D-6F19603C28DB}"/>
              </a:ext>
            </a:extLst>
          </p:cNvPr>
          <p:cNvSpPr/>
          <p:nvPr/>
        </p:nvSpPr>
        <p:spPr>
          <a:xfrm>
            <a:off x="556274" y="3691868"/>
            <a:ext cx="188815" cy="188815"/>
          </a:xfrm>
          <a:prstGeom prst="ellipse">
            <a:avLst/>
          </a:prstGeom>
          <a:solidFill>
            <a:srgbClr val="E4EC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63490" y="884737"/>
            <a:ext cx="647416" cy="638265"/>
          </a:xfrm>
          <a:prstGeom prst="rect">
            <a:avLst/>
          </a:prstGeom>
        </p:spPr>
      </p:pic>
      <p:sp>
        <p:nvSpPr>
          <p:cNvPr id="3" name="Oval 2"/>
          <p:cNvSpPr/>
          <p:nvPr/>
        </p:nvSpPr>
        <p:spPr>
          <a:xfrm>
            <a:off x="1421945" y="686951"/>
            <a:ext cx="1030551" cy="1030551"/>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TextBox 22"/>
          <p:cNvSpPr txBox="1"/>
          <p:nvPr/>
        </p:nvSpPr>
        <p:spPr>
          <a:xfrm>
            <a:off x="3605911" y="1824070"/>
            <a:ext cx="2266080" cy="2031325"/>
          </a:xfrm>
          <a:prstGeom prst="rect">
            <a:avLst/>
          </a:prstGeom>
          <a:noFill/>
        </p:spPr>
        <p:txBody>
          <a:bodyPr wrap="square" rtlCol="0">
            <a:spAutoFit/>
          </a:bodyPr>
          <a:lstStyle/>
          <a:p>
            <a:pPr algn="ctr"/>
            <a:r>
              <a:rPr lang="en-GB" b="1" dirty="0">
                <a:solidFill>
                  <a:srgbClr val="0070C0"/>
                </a:solidFill>
              </a:rPr>
              <a:t>NGS</a:t>
            </a:r>
            <a:r>
              <a:rPr lang="en-GB" dirty="0"/>
              <a:t> has the potential and benefit of providing all the </a:t>
            </a:r>
            <a:r>
              <a:rPr lang="en-GB" b="1" dirty="0">
                <a:solidFill>
                  <a:srgbClr val="0070C0"/>
                </a:solidFill>
              </a:rPr>
              <a:t>relevant biomarkers in a single test </a:t>
            </a:r>
            <a:r>
              <a:rPr lang="en-GB" dirty="0"/>
              <a:t>thus saving valuable time and biopsy tissue</a:t>
            </a:r>
            <a:r>
              <a:rPr lang="en-GB" baseline="30000" dirty="0"/>
              <a:t>2</a:t>
            </a:r>
            <a:endParaRPr lang="en-GB" b="1" baseline="30000" dirty="0"/>
          </a:p>
        </p:txBody>
      </p:sp>
      <p:sp>
        <p:nvSpPr>
          <p:cNvPr id="24" name="Oval 23"/>
          <p:cNvSpPr/>
          <p:nvPr/>
        </p:nvSpPr>
        <p:spPr>
          <a:xfrm>
            <a:off x="4160588" y="690150"/>
            <a:ext cx="1030551" cy="1030551"/>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05979" y="884737"/>
            <a:ext cx="739767" cy="729311"/>
          </a:xfrm>
          <a:prstGeom prst="rect">
            <a:avLst/>
          </a:prstGeom>
        </p:spPr>
      </p:pic>
      <p:sp>
        <p:nvSpPr>
          <p:cNvPr id="26" name="TextBox 25"/>
          <p:cNvSpPr txBox="1"/>
          <p:nvPr/>
        </p:nvSpPr>
        <p:spPr>
          <a:xfrm>
            <a:off x="6148971" y="1796428"/>
            <a:ext cx="2266080" cy="2308324"/>
          </a:xfrm>
          <a:prstGeom prst="rect">
            <a:avLst/>
          </a:prstGeom>
          <a:noFill/>
        </p:spPr>
        <p:txBody>
          <a:bodyPr wrap="square" rtlCol="0">
            <a:spAutoFit/>
          </a:bodyPr>
          <a:lstStyle/>
          <a:p>
            <a:pPr algn="ctr"/>
            <a:r>
              <a:rPr lang="en-US" dirty="0"/>
              <a:t>Barring a therapeutic emergency, </a:t>
            </a:r>
            <a:r>
              <a:rPr lang="en-US" b="1" dirty="0">
                <a:solidFill>
                  <a:srgbClr val="0070C0"/>
                </a:solidFill>
              </a:rPr>
              <a:t>no patient should be started on systemic therapy before a comprehensive molecular analysis</a:t>
            </a:r>
            <a:r>
              <a:rPr lang="en-US" dirty="0">
                <a:solidFill>
                  <a:srgbClr val="0070C0"/>
                </a:solidFill>
              </a:rPr>
              <a:t> </a:t>
            </a:r>
            <a:r>
              <a:rPr lang="en-US" dirty="0"/>
              <a:t>has been completed.</a:t>
            </a:r>
            <a:r>
              <a:rPr lang="en-US" baseline="30000" dirty="0"/>
              <a:t>1</a:t>
            </a:r>
            <a:endParaRPr lang="en-GB" b="1" baseline="30000" dirty="0"/>
          </a:p>
        </p:txBody>
      </p:sp>
      <p:sp>
        <p:nvSpPr>
          <p:cNvPr id="27" name="Oval 26"/>
          <p:cNvSpPr/>
          <p:nvPr/>
        </p:nvSpPr>
        <p:spPr>
          <a:xfrm>
            <a:off x="6703648" y="662508"/>
            <a:ext cx="1030551" cy="1030551"/>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9231" y="809255"/>
            <a:ext cx="727520" cy="717237"/>
          </a:xfrm>
          <a:prstGeom prst="rect">
            <a:avLst/>
          </a:prstGeom>
        </p:spPr>
      </p:pic>
      <p:sp>
        <p:nvSpPr>
          <p:cNvPr id="29" name="TextBox 28"/>
          <p:cNvSpPr txBox="1"/>
          <p:nvPr/>
        </p:nvSpPr>
        <p:spPr>
          <a:xfrm>
            <a:off x="8610633" y="1796428"/>
            <a:ext cx="2665239" cy="2308324"/>
          </a:xfrm>
          <a:prstGeom prst="rect">
            <a:avLst/>
          </a:prstGeom>
          <a:noFill/>
        </p:spPr>
        <p:txBody>
          <a:bodyPr wrap="square" rtlCol="0">
            <a:spAutoFit/>
          </a:bodyPr>
          <a:lstStyle/>
          <a:p>
            <a:pPr algn="ctr"/>
            <a:r>
              <a:rPr lang="en-US" dirty="0"/>
              <a:t>In the 20</a:t>
            </a:r>
            <a:r>
              <a:rPr lang="en-US" baseline="30000" dirty="0"/>
              <a:t>th </a:t>
            </a:r>
            <a:r>
              <a:rPr lang="en-US" dirty="0"/>
              <a:t>century, every gene matters, and it would be unethical to deny patients </a:t>
            </a:r>
            <a:r>
              <a:rPr lang="en-US" b="1" dirty="0">
                <a:solidFill>
                  <a:srgbClr val="0070C0"/>
                </a:solidFill>
              </a:rPr>
              <a:t>access to proven targeted therapies </a:t>
            </a:r>
            <a:r>
              <a:rPr lang="en-US" dirty="0"/>
              <a:t>given the efficacy and </a:t>
            </a:r>
            <a:r>
              <a:rPr lang="en-US" dirty="0" err="1"/>
              <a:t>favourable</a:t>
            </a:r>
            <a:r>
              <a:rPr lang="en-US" dirty="0"/>
              <a:t> toxicity profile of such drugs.</a:t>
            </a:r>
            <a:r>
              <a:rPr lang="en-US" baseline="30000" dirty="0"/>
              <a:t>1</a:t>
            </a:r>
            <a:endParaRPr lang="en-GB" b="1" baseline="30000" dirty="0"/>
          </a:p>
        </p:txBody>
      </p:sp>
      <p:sp>
        <p:nvSpPr>
          <p:cNvPr id="30" name="Oval 29"/>
          <p:cNvSpPr/>
          <p:nvPr/>
        </p:nvSpPr>
        <p:spPr>
          <a:xfrm>
            <a:off x="9442291" y="659018"/>
            <a:ext cx="1030551" cy="1030551"/>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7" name="Straight Connector 6"/>
          <p:cNvCxnSpPr/>
          <p:nvPr/>
        </p:nvCxnSpPr>
        <p:spPr>
          <a:xfrm>
            <a:off x="3448280" y="659018"/>
            <a:ext cx="0" cy="3615527"/>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991340" y="659018"/>
            <a:ext cx="0" cy="3615527"/>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8606961" y="659018"/>
            <a:ext cx="0" cy="3615527"/>
          </a:xfrm>
          <a:prstGeom prst="line">
            <a:avLst/>
          </a:prstGeom>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39273" y="769604"/>
            <a:ext cx="807957" cy="796537"/>
          </a:xfrm>
          <a:prstGeom prst="rect">
            <a:avLst/>
          </a:prstGeom>
        </p:spPr>
      </p:pic>
    </p:spTree>
    <p:extLst>
      <p:ext uri="{BB962C8B-B14F-4D97-AF65-F5344CB8AC3E}">
        <p14:creationId xmlns:p14="http://schemas.microsoft.com/office/powerpoint/2010/main" val="32051260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472818" y="646266"/>
            <a:ext cx="11413864" cy="5262979"/>
          </a:xfrm>
          <a:prstGeom prst="rect">
            <a:avLst/>
          </a:prstGeom>
          <a:noFill/>
        </p:spPr>
        <p:txBody>
          <a:bodyPr wrap="square" rtlCol="0">
            <a:spAutoFit/>
          </a:bodyPr>
          <a:lstStyle/>
          <a:p>
            <a:r>
              <a:rPr lang="en-US" sz="1050" dirty="0" err="1"/>
              <a:t>Ramaswamy</a:t>
            </a:r>
            <a:r>
              <a:rPr lang="en-US" sz="1050" dirty="0"/>
              <a:t>, </a:t>
            </a:r>
            <a:r>
              <a:rPr lang="en-US" sz="1050" dirty="0" err="1"/>
              <a:t>Anuradha</a:t>
            </a:r>
            <a:r>
              <a:rPr lang="en-US" sz="1050" dirty="0"/>
              <a:t>. “Lung Cancer Screening: Review and 2021 Update.” Current pulmonology reports vol. 11,1 (2022): 15-28. doi:10.1007/s13665-021-00283-1</a:t>
            </a:r>
          </a:p>
          <a:p>
            <a:endParaRPr lang="en-US" sz="1050" dirty="0"/>
          </a:p>
          <a:p>
            <a:r>
              <a:rPr lang="en-US" sz="1050" dirty="0" err="1"/>
              <a:t>Parang</a:t>
            </a:r>
            <a:r>
              <a:rPr lang="en-US" sz="1050" dirty="0"/>
              <a:t> S, </a:t>
            </a:r>
            <a:r>
              <a:rPr lang="en-US" sz="1050" dirty="0" err="1"/>
              <a:t>Bhavin</a:t>
            </a:r>
            <a:r>
              <a:rPr lang="en-US" sz="1050" dirty="0"/>
              <a:t> J. LDCT Screening in Smokers in India-A Pilot, Proof-of-Concept Study. Indian J </a:t>
            </a:r>
            <a:r>
              <a:rPr lang="en-US" sz="1050" dirty="0" err="1"/>
              <a:t>Radiol</a:t>
            </a:r>
            <a:r>
              <a:rPr lang="en-US" sz="1050" dirty="0"/>
              <a:t> Imaging. 2021 Apr;31(2):318-322. </a:t>
            </a:r>
            <a:r>
              <a:rPr lang="en-US" sz="1050" dirty="0" err="1"/>
              <a:t>doi</a:t>
            </a:r>
            <a:r>
              <a:rPr lang="en-US" sz="1050" dirty="0"/>
              <a:t>: 10.1055/s-0041-1734227. </a:t>
            </a:r>
            <a:r>
              <a:rPr lang="en-US" sz="1050" dirty="0" err="1"/>
              <a:t>Epub</a:t>
            </a:r>
            <a:r>
              <a:rPr lang="en-US" sz="1050" dirty="0"/>
              <a:t> 2021 Jul 28. PMID: 34556914; PMCID: PMC8448241.</a:t>
            </a:r>
          </a:p>
          <a:p>
            <a:endParaRPr lang="en-US" sz="1050" dirty="0"/>
          </a:p>
          <a:p>
            <a:r>
              <a:rPr lang="en-US" sz="1050" dirty="0"/>
              <a:t>Shankar A, Saini D, Dubey A, Roy S, </a:t>
            </a:r>
            <a:r>
              <a:rPr lang="en-US" sz="1050" dirty="0" err="1"/>
              <a:t>Bharati</a:t>
            </a:r>
            <a:r>
              <a:rPr lang="en-US" sz="1050" dirty="0"/>
              <a:t> SJ, Singh N, Khanna M, Prasad CP, Singh M, Kumar S, </a:t>
            </a:r>
            <a:r>
              <a:rPr lang="en-US" sz="1050" dirty="0" err="1"/>
              <a:t>Sirohi</a:t>
            </a:r>
            <a:r>
              <a:rPr lang="en-US" sz="1050" dirty="0"/>
              <a:t> B, Seth T, </a:t>
            </a:r>
            <a:r>
              <a:rPr lang="en-US" sz="1050" dirty="0" err="1"/>
              <a:t>Rinki</a:t>
            </a:r>
            <a:r>
              <a:rPr lang="en-US" sz="1050" dirty="0"/>
              <a:t> M, Mohan A, </a:t>
            </a:r>
            <a:r>
              <a:rPr lang="en-US" sz="1050" dirty="0" err="1"/>
              <a:t>Guleria</a:t>
            </a:r>
            <a:r>
              <a:rPr lang="en-US" sz="1050" dirty="0"/>
              <a:t> R, </a:t>
            </a:r>
            <a:r>
              <a:rPr lang="en-US" sz="1050" dirty="0" err="1"/>
              <a:t>Rath</a:t>
            </a:r>
            <a:r>
              <a:rPr lang="en-US" sz="1050" dirty="0"/>
              <a:t> GK. Feasibility of lung cancer screening in developing countries: challenges, opportunities and way forward. </a:t>
            </a:r>
            <a:r>
              <a:rPr lang="en-US" sz="1050" dirty="0" err="1"/>
              <a:t>Transl</a:t>
            </a:r>
            <a:r>
              <a:rPr lang="en-US" sz="1050" dirty="0"/>
              <a:t> Lung Cancer Res 2019;8(</a:t>
            </a:r>
            <a:r>
              <a:rPr lang="en-US" sz="1050" dirty="0" err="1"/>
              <a:t>Suppl</a:t>
            </a:r>
            <a:r>
              <a:rPr lang="en-US" sz="1050" dirty="0"/>
              <a:t> 1):S106-S121. </a:t>
            </a:r>
            <a:r>
              <a:rPr lang="en-US" sz="1050" dirty="0" err="1"/>
              <a:t>doi</a:t>
            </a:r>
            <a:r>
              <a:rPr lang="en-US" sz="1050" dirty="0"/>
              <a:t>: 10.21037/tlcr.2019.03.03</a:t>
            </a:r>
          </a:p>
          <a:p>
            <a:endParaRPr lang="en-US" sz="1050" dirty="0"/>
          </a:p>
          <a:p>
            <a:r>
              <a:rPr lang="en-US" sz="1050" dirty="0" err="1"/>
              <a:t>Mazzone</a:t>
            </a:r>
            <a:r>
              <a:rPr lang="en-US" sz="1050" dirty="0"/>
              <a:t>, Peter J et al. “Screening for Lung Cancer: CHEST Guideline and Expert Panel Report.” Chest vol. 160,5 (2021): e427-e494. doi:10.1016/j.chest.2021.06.063</a:t>
            </a:r>
          </a:p>
          <a:p>
            <a:endParaRPr lang="en-US" sz="1050" dirty="0"/>
          </a:p>
          <a:p>
            <a:r>
              <a:rPr lang="en-US" sz="1050" dirty="0" err="1"/>
              <a:t>Detterbeck</a:t>
            </a:r>
            <a:r>
              <a:rPr lang="en-US" sz="1050" dirty="0"/>
              <a:t> FC, </a:t>
            </a:r>
            <a:r>
              <a:rPr lang="en-US" sz="1050" dirty="0" err="1"/>
              <a:t>Mazzone</a:t>
            </a:r>
            <a:r>
              <a:rPr lang="en-US" sz="1050" dirty="0"/>
              <a:t> PJ, </a:t>
            </a:r>
            <a:r>
              <a:rPr lang="en-US" sz="1050" dirty="0" err="1"/>
              <a:t>Naidich</a:t>
            </a:r>
            <a:r>
              <a:rPr lang="en-US" sz="1050" dirty="0"/>
              <a:t> DP, Bach PB. Screening for lung cancer: Diagnosis and management of lung cancer, 3rd </a:t>
            </a:r>
            <a:r>
              <a:rPr lang="en-US" sz="1050" dirty="0" err="1"/>
              <a:t>ed</a:t>
            </a:r>
            <a:r>
              <a:rPr lang="en-US" sz="1050" dirty="0"/>
              <a:t>: American College of Chest Physicians evidence-based clinical practice guidelines. Chest. 2013 May;143(5 </a:t>
            </a:r>
            <a:r>
              <a:rPr lang="en-US" sz="1050" dirty="0" err="1"/>
              <a:t>Suppl</a:t>
            </a:r>
            <a:r>
              <a:rPr lang="en-US" sz="1050" dirty="0"/>
              <a:t>):e78S-e92S. </a:t>
            </a:r>
            <a:r>
              <a:rPr lang="en-US" sz="1050" dirty="0" err="1"/>
              <a:t>doi</a:t>
            </a:r>
            <a:r>
              <a:rPr lang="en-US" sz="1050" dirty="0"/>
              <a:t>: 10.1378/chest.12-2350. PMID: 23649455; PMCID: PMC3749713.</a:t>
            </a:r>
          </a:p>
          <a:p>
            <a:endParaRPr lang="en-US" sz="1050" dirty="0"/>
          </a:p>
          <a:p>
            <a:r>
              <a:rPr lang="en-US" sz="1050" dirty="0"/>
              <a:t>Bradley SH, Kennedy MPT, Neal RD. </a:t>
            </a:r>
            <a:r>
              <a:rPr lang="en-US" sz="1050" dirty="0" err="1"/>
              <a:t>Recognising</a:t>
            </a:r>
            <a:r>
              <a:rPr lang="en-US" sz="1050" dirty="0"/>
              <a:t> Lung Cancer in Primary Care. </a:t>
            </a:r>
            <a:r>
              <a:rPr lang="en-US" sz="1050" dirty="0" err="1"/>
              <a:t>Adv</a:t>
            </a:r>
            <a:r>
              <a:rPr lang="en-US" sz="1050" dirty="0"/>
              <a:t> </a:t>
            </a:r>
            <a:r>
              <a:rPr lang="en-US" sz="1050" dirty="0" err="1"/>
              <a:t>Ther</a:t>
            </a:r>
            <a:r>
              <a:rPr lang="en-US" sz="1050" dirty="0"/>
              <a:t>. 2019 Jan;36(1):19-30. </a:t>
            </a:r>
            <a:r>
              <a:rPr lang="en-US" sz="1050" dirty="0" err="1"/>
              <a:t>doi</a:t>
            </a:r>
            <a:r>
              <a:rPr lang="en-US" sz="1050" dirty="0"/>
              <a:t>: 10.1007/s12325-018-0843-5. </a:t>
            </a:r>
            <a:r>
              <a:rPr lang="en-US" sz="1050" dirty="0" err="1"/>
              <a:t>Epub</a:t>
            </a:r>
            <a:r>
              <a:rPr lang="en-US" sz="1050" dirty="0"/>
              <a:t> 2018 Nov 29. Erratum in: </a:t>
            </a:r>
            <a:r>
              <a:rPr lang="en-US" sz="1050" dirty="0" err="1"/>
              <a:t>Adv</a:t>
            </a:r>
            <a:r>
              <a:rPr lang="en-US" sz="1050" dirty="0"/>
              <a:t> </a:t>
            </a:r>
            <a:r>
              <a:rPr lang="en-US" sz="1050" dirty="0" err="1"/>
              <a:t>Ther</a:t>
            </a:r>
            <a:r>
              <a:rPr lang="en-US" sz="1050" dirty="0"/>
              <a:t>. 2020 Apr;37(4):1701. PMID: 30499068; PMCID: PMC6318240.</a:t>
            </a:r>
          </a:p>
          <a:p>
            <a:endParaRPr lang="en-US" sz="1050" dirty="0"/>
          </a:p>
          <a:p>
            <a:r>
              <a:rPr lang="en-US" sz="1050" dirty="0" err="1"/>
              <a:t>UpToDate</a:t>
            </a:r>
            <a:r>
              <a:rPr lang="en-US" sz="1050" dirty="0"/>
              <a:t>. Clinical manifestations of Lung Cancer. https://www.uptodate.com/contents/clinical-manifestations-of-lung-cancer. Access Date: Nov 6, 2023</a:t>
            </a:r>
          </a:p>
          <a:p>
            <a:endParaRPr lang="en-US" sz="1050" dirty="0"/>
          </a:p>
          <a:p>
            <a:r>
              <a:rPr lang="en-US" sz="1050" dirty="0"/>
              <a:t>Cohen R, Mena D, Carbajal-Mendoza R, Matos N, </a:t>
            </a:r>
            <a:r>
              <a:rPr lang="en-US" sz="1050" dirty="0" err="1"/>
              <a:t>Karki</a:t>
            </a:r>
            <a:r>
              <a:rPr lang="en-US" sz="1050" dirty="0"/>
              <a:t> N. Superior vena cava syndrome: A medical emergency? </a:t>
            </a:r>
            <a:r>
              <a:rPr lang="en-US" sz="1050" dirty="0" err="1"/>
              <a:t>Int</a:t>
            </a:r>
            <a:r>
              <a:rPr lang="en-US" sz="1050" dirty="0"/>
              <a:t> J </a:t>
            </a:r>
            <a:r>
              <a:rPr lang="en-US" sz="1050" dirty="0" err="1"/>
              <a:t>Angiol</a:t>
            </a:r>
            <a:r>
              <a:rPr lang="en-US" sz="1050" dirty="0"/>
              <a:t>. 2008 Spring;17(1):43-6. </a:t>
            </a:r>
            <a:r>
              <a:rPr lang="en-US" sz="1050" dirty="0" err="1"/>
              <a:t>doi</a:t>
            </a:r>
            <a:r>
              <a:rPr lang="en-US" sz="1050" dirty="0"/>
              <a:t>: 10.1055/s-0031-1278280. PMID: 22477372; PMCID: PMC2728369.</a:t>
            </a:r>
          </a:p>
          <a:p>
            <a:endParaRPr lang="en-US" sz="1050" dirty="0"/>
          </a:p>
          <a:p>
            <a:r>
              <a:rPr lang="en-US" sz="1050" dirty="0"/>
              <a:t>Luo SY, Lam DC. Oncogenic driver mutations in lung cancer. </a:t>
            </a:r>
            <a:r>
              <a:rPr lang="en-US" sz="1050" dirty="0" err="1"/>
              <a:t>Transl</a:t>
            </a:r>
            <a:r>
              <a:rPr lang="en-US" sz="1050" dirty="0"/>
              <a:t> </a:t>
            </a:r>
            <a:r>
              <a:rPr lang="en-US" sz="1050" dirty="0" err="1"/>
              <a:t>Respir</a:t>
            </a:r>
            <a:r>
              <a:rPr lang="en-US" sz="1050" dirty="0"/>
              <a:t> Med. 2013 Dec;1(1):6. </a:t>
            </a:r>
            <a:r>
              <a:rPr lang="en-US" sz="1050" dirty="0" err="1"/>
              <a:t>doi</a:t>
            </a:r>
            <a:r>
              <a:rPr lang="en-US" sz="1050" dirty="0"/>
              <a:t>: 10.1186/2213-0802-1-6. </a:t>
            </a:r>
            <a:r>
              <a:rPr lang="en-US" sz="1050" dirty="0" err="1"/>
              <a:t>Epub</a:t>
            </a:r>
            <a:r>
              <a:rPr lang="en-US" sz="1050" dirty="0"/>
              <a:t> 2013 Mar 8. PMID: 27234388; PMCID: PMC6733434. </a:t>
            </a:r>
          </a:p>
          <a:p>
            <a:endParaRPr lang="en-US" sz="1050" dirty="0"/>
          </a:p>
          <a:p>
            <a:r>
              <a:rPr lang="en-US" sz="1050" dirty="0" err="1"/>
              <a:t>Chevallier</a:t>
            </a:r>
            <a:r>
              <a:rPr lang="en-US" sz="1050" dirty="0"/>
              <a:t> M, </a:t>
            </a:r>
            <a:r>
              <a:rPr lang="en-US" sz="1050" dirty="0" err="1"/>
              <a:t>Borgeaud</a:t>
            </a:r>
            <a:r>
              <a:rPr lang="en-US" sz="1050" dirty="0"/>
              <a:t> M, </a:t>
            </a:r>
            <a:r>
              <a:rPr lang="en-US" sz="1050" dirty="0" err="1"/>
              <a:t>Addeo</a:t>
            </a:r>
            <a:r>
              <a:rPr lang="en-US" sz="1050" dirty="0"/>
              <a:t> A, </a:t>
            </a:r>
            <a:r>
              <a:rPr lang="en-US" sz="1050" dirty="0" err="1"/>
              <a:t>Friedlaender</a:t>
            </a:r>
            <a:r>
              <a:rPr lang="en-US" sz="1050" dirty="0"/>
              <a:t> A. Oncogenic driver mutations in non-small cell lung cancer: Past, present and future. World J </a:t>
            </a:r>
            <a:r>
              <a:rPr lang="en-US" sz="1050" dirty="0" err="1"/>
              <a:t>Clin</a:t>
            </a:r>
            <a:r>
              <a:rPr lang="en-US" sz="1050" dirty="0"/>
              <a:t> </a:t>
            </a:r>
            <a:r>
              <a:rPr lang="en-US" sz="1050" dirty="0" err="1"/>
              <a:t>Oncol</a:t>
            </a:r>
            <a:r>
              <a:rPr lang="en-US" sz="1050" dirty="0"/>
              <a:t> 2021; 12(4): 217-237 </a:t>
            </a:r>
          </a:p>
          <a:p>
            <a:endParaRPr lang="en-US" sz="1050" dirty="0"/>
          </a:p>
          <a:p>
            <a:r>
              <a:rPr lang="en-US" sz="1050" dirty="0"/>
              <a:t>Noronha V, </a:t>
            </a:r>
            <a:r>
              <a:rPr lang="en-US" sz="1050" dirty="0" err="1"/>
              <a:t>Pinninti</a:t>
            </a:r>
            <a:r>
              <a:rPr lang="en-US" sz="1050" dirty="0"/>
              <a:t> R, </a:t>
            </a:r>
            <a:r>
              <a:rPr lang="en-US" sz="1050" dirty="0" err="1"/>
              <a:t>Patil</a:t>
            </a:r>
            <a:r>
              <a:rPr lang="en-US" sz="1050" dirty="0"/>
              <a:t> VM, Joshi A, </a:t>
            </a:r>
            <a:r>
              <a:rPr lang="en-US" sz="1050" dirty="0" err="1"/>
              <a:t>Prabhash</a:t>
            </a:r>
            <a:r>
              <a:rPr lang="en-US" sz="1050" dirty="0"/>
              <a:t> K. Lung cancer in the Indian subcontinent. South Asian J Cancer. 2016 Jul-Sep;5(3):95-103. </a:t>
            </a:r>
            <a:r>
              <a:rPr lang="en-US" sz="1050" dirty="0" err="1"/>
              <a:t>doi</a:t>
            </a:r>
            <a:r>
              <a:rPr lang="en-US" sz="1050" dirty="0"/>
              <a:t>: 10.4103/2278-330X.187571. PMID: 27606290; PMCID: PMC4991146. </a:t>
            </a:r>
          </a:p>
          <a:p>
            <a:endParaRPr lang="en-US" sz="1050" dirty="0"/>
          </a:p>
          <a:p>
            <a:r>
              <a:rPr lang="en-US" sz="1050" dirty="0" err="1"/>
              <a:t>Tarigopula</a:t>
            </a:r>
            <a:r>
              <a:rPr lang="en-US" sz="1050" dirty="0"/>
              <a:t>, Anil et al. “EGFR mutations and ROS1 and ALK rearrangements in a large series of non-small cell lung cancer in South India.” Cancer reports (Hoboken, N.J.) vol. 3,6 (2020): e1288. doi:10.1002/cnr2.1288</a:t>
            </a:r>
          </a:p>
          <a:p>
            <a:endParaRPr lang="en-US" sz="1050" dirty="0"/>
          </a:p>
          <a:p>
            <a:r>
              <a:rPr lang="en-GB" sz="1050" dirty="0" err="1">
                <a:solidFill>
                  <a:srgbClr val="202124"/>
                </a:solidFill>
                <a:ea typeface="Roboto" panose="02000000000000000000" pitchFamily="2" charset="0"/>
              </a:rPr>
              <a:t>Ewalt</a:t>
            </a:r>
            <a:r>
              <a:rPr lang="en-GB" sz="1050" dirty="0">
                <a:solidFill>
                  <a:srgbClr val="202124"/>
                </a:solidFill>
                <a:ea typeface="Roboto" panose="02000000000000000000" pitchFamily="2" charset="0"/>
              </a:rPr>
              <a:t> MD, West H, </a:t>
            </a:r>
            <a:r>
              <a:rPr lang="en-GB" sz="1050" dirty="0" err="1">
                <a:solidFill>
                  <a:srgbClr val="202124"/>
                </a:solidFill>
                <a:ea typeface="Roboto" panose="02000000000000000000" pitchFamily="2" charset="0"/>
              </a:rPr>
              <a:t>Aisner</a:t>
            </a:r>
            <a:r>
              <a:rPr lang="en-GB" sz="1050" dirty="0">
                <a:solidFill>
                  <a:srgbClr val="202124"/>
                </a:solidFill>
                <a:ea typeface="Roboto" panose="02000000000000000000" pitchFamily="2" charset="0"/>
              </a:rPr>
              <a:t> DL. Next Generation Sequencing—Testing Multiple Genetic Markers at Once. JAMA </a:t>
            </a:r>
            <a:r>
              <a:rPr lang="en-GB" sz="1050" dirty="0" err="1">
                <a:solidFill>
                  <a:srgbClr val="202124"/>
                </a:solidFill>
                <a:ea typeface="Roboto" panose="02000000000000000000" pitchFamily="2" charset="0"/>
              </a:rPr>
              <a:t>Oncol</a:t>
            </a:r>
            <a:r>
              <a:rPr lang="en-GB" sz="1050" dirty="0">
                <a:solidFill>
                  <a:srgbClr val="202124"/>
                </a:solidFill>
                <a:ea typeface="Roboto" panose="02000000000000000000" pitchFamily="2" charset="0"/>
              </a:rPr>
              <a:t>. 2019;5(7):1076. doi:10.1001/jamaoncol.2019.0453</a:t>
            </a:r>
            <a:endParaRPr lang="en-US" sz="1050" dirty="0"/>
          </a:p>
        </p:txBody>
      </p:sp>
      <p:sp>
        <p:nvSpPr>
          <p:cNvPr id="13" name="TextBox 12"/>
          <p:cNvSpPr txBox="1"/>
          <p:nvPr/>
        </p:nvSpPr>
        <p:spPr>
          <a:xfrm>
            <a:off x="472818" y="139778"/>
            <a:ext cx="1347998" cy="369332"/>
          </a:xfrm>
          <a:prstGeom prst="rect">
            <a:avLst/>
          </a:prstGeom>
          <a:noFill/>
        </p:spPr>
        <p:txBody>
          <a:bodyPr wrap="none" rtlCol="0">
            <a:spAutoFit/>
          </a:bodyPr>
          <a:lstStyle/>
          <a:p>
            <a:r>
              <a:rPr lang="en-IN" b="1" dirty="0"/>
              <a:t>References :</a:t>
            </a:r>
          </a:p>
        </p:txBody>
      </p:sp>
      <p:sp>
        <p:nvSpPr>
          <p:cNvPr id="2" name="TextBox 1">
            <a:extLst>
              <a:ext uri="{FF2B5EF4-FFF2-40B4-BE49-F238E27FC236}">
                <a16:creationId xmlns:a16="http://schemas.microsoft.com/office/drawing/2014/main" id="{C23695A7-800C-DB8E-E404-B10CEB9A0F80}"/>
              </a:ext>
            </a:extLst>
          </p:cNvPr>
          <p:cNvSpPr txBox="1"/>
          <p:nvPr/>
        </p:nvSpPr>
        <p:spPr>
          <a:xfrm>
            <a:off x="9176619" y="6019260"/>
            <a:ext cx="2205786" cy="369332"/>
          </a:xfrm>
          <a:prstGeom prst="rect">
            <a:avLst/>
          </a:prstGeom>
          <a:noFill/>
        </p:spPr>
        <p:txBody>
          <a:bodyPr wrap="square" rtlCol="0">
            <a:spAutoFit/>
          </a:bodyPr>
          <a:lstStyle/>
          <a:p>
            <a:r>
              <a:rPr lang="en-US" sz="900" b="1" dirty="0"/>
              <a:t>GCMA - </a:t>
            </a:r>
            <a:r>
              <a:rPr lang="en-US" sz="900" b="1" i="0" dirty="0">
                <a:solidFill>
                  <a:srgbClr val="303030"/>
                </a:solidFill>
                <a:effectLst/>
              </a:rPr>
              <a:t>PP-UNP-IND-0252  5</a:t>
            </a:r>
            <a:r>
              <a:rPr lang="en-US" sz="900" b="1" i="0" baseline="30000" dirty="0">
                <a:solidFill>
                  <a:srgbClr val="303030"/>
                </a:solidFill>
                <a:effectLst/>
              </a:rPr>
              <a:t>th</a:t>
            </a:r>
            <a:r>
              <a:rPr lang="en-US" sz="900" b="1" i="0" dirty="0">
                <a:solidFill>
                  <a:srgbClr val="303030"/>
                </a:solidFill>
                <a:effectLst/>
              </a:rPr>
              <a:t> Jan 2024</a:t>
            </a:r>
          </a:p>
          <a:p>
            <a:endParaRPr lang="en-US" sz="900" b="1" dirty="0"/>
          </a:p>
        </p:txBody>
      </p:sp>
      <p:sp>
        <p:nvSpPr>
          <p:cNvPr id="3" name="Rectangle 2">
            <a:extLst>
              <a:ext uri="{FF2B5EF4-FFF2-40B4-BE49-F238E27FC236}">
                <a16:creationId xmlns:a16="http://schemas.microsoft.com/office/drawing/2014/main" id="{53388136-5DFD-AC34-68C8-5EA6AAF64CBE}"/>
              </a:ext>
            </a:extLst>
          </p:cNvPr>
          <p:cNvSpPr/>
          <p:nvPr/>
        </p:nvSpPr>
        <p:spPr>
          <a:xfrm>
            <a:off x="9038877" y="6211734"/>
            <a:ext cx="2481270" cy="461665"/>
          </a:xfrm>
          <a:prstGeom prst="rect">
            <a:avLst/>
          </a:prstGeom>
        </p:spPr>
        <p:txBody>
          <a:bodyPr wrap="square">
            <a:spAutoFit/>
          </a:bodyPr>
          <a:lstStyle/>
          <a:p>
            <a:pPr algn="ctr" defTabSz="914377">
              <a:defRPr/>
            </a:pPr>
            <a:r>
              <a:rPr lang="en-US" sz="800" kern="1200" dirty="0">
                <a:ea typeface="SimSun" panose="02010600030101010101" pitchFamily="2" charset="-122"/>
                <a:cs typeface="Arial" panose="020B0604020202020204" pitchFamily="34" charset="0"/>
              </a:rPr>
              <a:t>Pfizer Products India Pvt Ltd, The Capital, B Wing 1802, 18th Floor, Plot No. C-70, G Block, Bandra Kurla Complex, Bandra (East), Mumbai 400051, India</a:t>
            </a:r>
          </a:p>
        </p:txBody>
      </p:sp>
      <p:sp>
        <p:nvSpPr>
          <p:cNvPr id="4" name="Rectangle 3">
            <a:extLst>
              <a:ext uri="{FF2B5EF4-FFF2-40B4-BE49-F238E27FC236}">
                <a16:creationId xmlns:a16="http://schemas.microsoft.com/office/drawing/2014/main" id="{53B2139C-8C4E-1FFD-6D78-912333E2A4AB}"/>
              </a:ext>
            </a:extLst>
          </p:cNvPr>
          <p:cNvSpPr/>
          <p:nvPr/>
        </p:nvSpPr>
        <p:spPr>
          <a:xfrm>
            <a:off x="472818" y="6019260"/>
            <a:ext cx="2468706" cy="507831"/>
          </a:xfrm>
          <a:prstGeom prst="rect">
            <a:avLst/>
          </a:prstGeom>
        </p:spPr>
        <p:txBody>
          <a:bodyPr wrap="square">
            <a:spAutoFit/>
          </a:bodyPr>
          <a:lstStyle/>
          <a:p>
            <a:pPr defTabSz="914377">
              <a:defRPr/>
            </a:pPr>
            <a:r>
              <a:rPr lang="en-US" sz="800" kern="1200" dirty="0">
                <a:ea typeface="SimSun" panose="02010600030101010101" pitchFamily="2" charset="-122"/>
                <a:cs typeface="Arial" panose="020B0604020202020204" pitchFamily="34" charset="0"/>
              </a:rPr>
              <a:t>For the use only of Registered Medical Practitioners or a Hospital or a Laboratory </a:t>
            </a:r>
          </a:p>
          <a:p>
            <a:pPr defTabSz="914377">
              <a:defRPr/>
            </a:pPr>
            <a:endParaRPr lang="en-US" sz="1100" dirty="0">
              <a:solidFill>
                <a:prstClr val="black"/>
              </a:solidFill>
              <a:cs typeface="Arial" charset="0"/>
            </a:endParaRPr>
          </a:p>
        </p:txBody>
      </p:sp>
      <p:pic>
        <p:nvPicPr>
          <p:cNvPr id="5" name="Picture 4">
            <a:extLst>
              <a:ext uri="{FF2B5EF4-FFF2-40B4-BE49-F238E27FC236}">
                <a16:creationId xmlns:a16="http://schemas.microsoft.com/office/drawing/2014/main" id="{9FC15F48-04E9-6B10-62F6-44329559726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42566" y="6388592"/>
            <a:ext cx="587119" cy="280602"/>
          </a:xfrm>
          <a:prstGeom prst="rect">
            <a:avLst/>
          </a:prstGeom>
        </p:spPr>
      </p:pic>
    </p:spTree>
    <p:extLst>
      <p:ext uri="{BB962C8B-B14F-4D97-AF65-F5344CB8AC3E}">
        <p14:creationId xmlns:p14="http://schemas.microsoft.com/office/powerpoint/2010/main" val="31379477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2633</TotalTime>
  <Words>5885</Words>
  <Application>Microsoft Office PowerPoint</Application>
  <PresentationFormat>Widescreen</PresentationFormat>
  <Paragraphs>557</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Kukadia, Mihir</cp:lastModifiedBy>
  <cp:revision>661</cp:revision>
  <dcterms:created xsi:type="dcterms:W3CDTF">2023-09-28T11:36:27Z</dcterms:created>
  <dcterms:modified xsi:type="dcterms:W3CDTF">2024-01-30T04:38:35Z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8f72598-90ab-4748-9618-88402b5e95d2_Enabled">
    <vt:lpwstr>true</vt:lpwstr>
  </property>
  <property fmtid="{D5CDD505-2E9C-101B-9397-08002B2CF9AE}" pid="3" name="MSIP_Label_68f72598-90ab-4748-9618-88402b5e95d2_SetDate">
    <vt:lpwstr>2024-01-25T04:55:06Z</vt:lpwstr>
  </property>
  <property fmtid="{D5CDD505-2E9C-101B-9397-08002B2CF9AE}" pid="4" name="MSIP_Label_68f72598-90ab-4748-9618-88402b5e95d2_Method">
    <vt:lpwstr>Privileged</vt:lpwstr>
  </property>
  <property fmtid="{D5CDD505-2E9C-101B-9397-08002B2CF9AE}" pid="5" name="MSIP_Label_68f72598-90ab-4748-9618-88402b5e95d2_Name">
    <vt:lpwstr>68f72598-90ab-4748-9618-88402b5e95d2</vt:lpwstr>
  </property>
  <property fmtid="{D5CDD505-2E9C-101B-9397-08002B2CF9AE}" pid="6" name="MSIP_Label_68f72598-90ab-4748-9618-88402b5e95d2_SiteId">
    <vt:lpwstr>7a916015-20ae-4ad1-9170-eefd915e9272</vt:lpwstr>
  </property>
  <property fmtid="{D5CDD505-2E9C-101B-9397-08002B2CF9AE}" pid="7" name="MSIP_Label_68f72598-90ab-4748-9618-88402b5e95d2_ActionId">
    <vt:lpwstr>ca4b6b6f-7ca5-48f9-951b-c12ca4852568</vt:lpwstr>
  </property>
  <property fmtid="{D5CDD505-2E9C-101B-9397-08002B2CF9AE}" pid="8" name="MSIP_Label_68f72598-90ab-4748-9618-88402b5e95d2_ContentBits">
    <vt:lpwstr>0</vt:lpwstr>
  </property>
</Properties>
</file>