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26"/>
  </p:notesMasterIdLst>
  <p:sldIdLst>
    <p:sldId id="307" r:id="rId2"/>
    <p:sldId id="330" r:id="rId3"/>
    <p:sldId id="331" r:id="rId4"/>
    <p:sldId id="309" r:id="rId5"/>
    <p:sldId id="310" r:id="rId6"/>
    <p:sldId id="332" r:id="rId7"/>
    <p:sldId id="333" r:id="rId8"/>
    <p:sldId id="258" r:id="rId9"/>
    <p:sldId id="312" r:id="rId10"/>
    <p:sldId id="313" r:id="rId11"/>
    <p:sldId id="314" r:id="rId12"/>
    <p:sldId id="315" r:id="rId13"/>
    <p:sldId id="316" r:id="rId14"/>
    <p:sldId id="317" r:id="rId15"/>
    <p:sldId id="318" r:id="rId16"/>
    <p:sldId id="319" r:id="rId17"/>
    <p:sldId id="320" r:id="rId18"/>
    <p:sldId id="321" r:id="rId19"/>
    <p:sldId id="324" r:id="rId20"/>
    <p:sldId id="325" r:id="rId21"/>
    <p:sldId id="326" r:id="rId22"/>
    <p:sldId id="327" r:id="rId23"/>
    <p:sldId id="322" r:id="rId24"/>
    <p:sldId id="328" r:id="rId25"/>
  </p:sldIdLst>
  <p:sldSz cx="9144000" cy="5143500" type="screen16x9"/>
  <p:notesSz cx="6858000" cy="9144000"/>
  <p:embeddedFontLst>
    <p:embeddedFont>
      <p:font typeface="Albert Sans" panose="020B0604020202020204" charset="0"/>
      <p:regular r:id="rId27"/>
      <p:bold r:id="rId28"/>
      <p:italic r:id="rId29"/>
      <p:boldItalic r:id="rId30"/>
    </p:embeddedFont>
    <p:embeddedFont>
      <p:font typeface="Arial Light" charset="0"/>
      <p:regular r:id="rId31"/>
      <p: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28B"/>
    <a:srgbClr val="D6538C"/>
    <a:srgbClr val="FAECF2"/>
    <a:srgbClr val="F1C5D8"/>
    <a:srgbClr val="484760"/>
    <a:srgbClr val="1F1E3C"/>
    <a:srgbClr val="EAEAED"/>
    <a:srgbClr val="ECAEC9"/>
    <a:srgbClr val="E17FA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D5F623-C325-455F-ADB4-62201AC26C81}" v="15" dt="2023-11-03T10:46:19.132"/>
  </p1510:revLst>
</p1510:revInfo>
</file>

<file path=ppt/tableStyles.xml><?xml version="1.0" encoding="utf-8"?>
<a:tblStyleLst xmlns:a="http://schemas.openxmlformats.org/drawingml/2006/main" def="{70F2679B-EC52-4C7E-B08C-D4521414F3B1}">
  <a:tblStyle styleId="{70F2679B-EC52-4C7E-B08C-D4521414F3B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7DA771F-45D5-4DCF-8B5F-AD25B55FDEF4}"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5925803-1AFF-4059-BCCB-3C93228A1CBA}"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781" autoAdjust="0"/>
  </p:normalViewPr>
  <p:slideViewPr>
    <p:cSldViewPr snapToGrid="0">
      <p:cViewPr varScale="1">
        <p:scale>
          <a:sx n="88" d="100"/>
          <a:sy n="88" d="100"/>
        </p:scale>
        <p:origin x="660" y="64"/>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kadia, Mihir" userId="c1366018-6fb9-431b-a7f3-bf33090fefcd" providerId="ADAL" clId="{9BD5F623-C325-455F-ADB4-62201AC26C81}"/>
    <pc:docChg chg="undo redo custSel mod addSld delSld modSld">
      <pc:chgData name="Kukadia, Mihir" userId="c1366018-6fb9-431b-a7f3-bf33090fefcd" providerId="ADAL" clId="{9BD5F623-C325-455F-ADB4-62201AC26C81}" dt="2023-11-06T05:50:01.402" v="333" actId="20577"/>
      <pc:docMkLst>
        <pc:docMk/>
      </pc:docMkLst>
      <pc:sldChg chg="modSp mod">
        <pc:chgData name="Kukadia, Mihir" userId="c1366018-6fb9-431b-a7f3-bf33090fefcd" providerId="ADAL" clId="{9BD5F623-C325-455F-ADB4-62201AC26C81}" dt="2023-11-06T05:49:25.687" v="331" actId="20577"/>
        <pc:sldMkLst>
          <pc:docMk/>
          <pc:sldMk cId="3482931140" sldId="258"/>
        </pc:sldMkLst>
        <pc:spChg chg="mod">
          <ac:chgData name="Kukadia, Mihir" userId="c1366018-6fb9-431b-a7f3-bf33090fefcd" providerId="ADAL" clId="{9BD5F623-C325-455F-ADB4-62201AC26C81}" dt="2023-11-06T05:49:25.687" v="331" actId="20577"/>
          <ac:spMkLst>
            <pc:docMk/>
            <pc:sldMk cId="3482931140" sldId="258"/>
            <ac:spMk id="38" creationId="{4F58372D-910B-B64A-6D62-47C98B3618EB}"/>
          </ac:spMkLst>
        </pc:spChg>
        <pc:spChg chg="mod">
          <ac:chgData name="Kukadia, Mihir" userId="c1366018-6fb9-431b-a7f3-bf33090fefcd" providerId="ADAL" clId="{9BD5F623-C325-455F-ADB4-62201AC26C81}" dt="2023-11-06T05:49:20.245" v="326" actId="20577"/>
          <ac:spMkLst>
            <pc:docMk/>
            <pc:sldMk cId="3482931140" sldId="258"/>
            <ac:spMk id="40" creationId="{877C3E2D-FCE3-964D-6E2E-F422CC25B3C9}"/>
          </ac:spMkLst>
        </pc:spChg>
        <pc:spChg chg="mod">
          <ac:chgData name="Kukadia, Mihir" userId="c1366018-6fb9-431b-a7f3-bf33090fefcd" providerId="ADAL" clId="{9BD5F623-C325-455F-ADB4-62201AC26C81}" dt="2023-11-06T05:49:14.017" v="321" actId="1076"/>
          <ac:spMkLst>
            <pc:docMk/>
            <pc:sldMk cId="3482931140" sldId="258"/>
            <ac:spMk id="42" creationId="{3A410003-65D9-A514-A286-CB37F3FC9F9C}"/>
          </ac:spMkLst>
        </pc:spChg>
        <pc:spChg chg="mod">
          <ac:chgData name="Kukadia, Mihir" userId="c1366018-6fb9-431b-a7f3-bf33090fefcd" providerId="ADAL" clId="{9BD5F623-C325-455F-ADB4-62201AC26C81}" dt="2023-11-06T05:48:56.667" v="308" actId="20577"/>
          <ac:spMkLst>
            <pc:docMk/>
            <pc:sldMk cId="3482931140" sldId="258"/>
            <ac:spMk id="45" creationId="{DB7A0A64-CA49-CBF0-AF92-EBD098FC598B}"/>
          </ac:spMkLst>
        </pc:spChg>
      </pc:sldChg>
      <pc:sldChg chg="addSp delSp modSp mod">
        <pc:chgData name="Kukadia, Mihir" userId="c1366018-6fb9-431b-a7f3-bf33090fefcd" providerId="ADAL" clId="{9BD5F623-C325-455F-ADB4-62201AC26C81}" dt="2023-11-02T06:13:35.245" v="106" actId="20577"/>
        <pc:sldMkLst>
          <pc:docMk/>
          <pc:sldMk cId="524699748" sldId="307"/>
        </pc:sldMkLst>
        <pc:spChg chg="add del mod">
          <ac:chgData name="Kukadia, Mihir" userId="c1366018-6fb9-431b-a7f3-bf33090fefcd" providerId="ADAL" clId="{9BD5F623-C325-455F-ADB4-62201AC26C81}" dt="2023-11-02T06:07:02.761" v="11" actId="478"/>
          <ac:spMkLst>
            <pc:docMk/>
            <pc:sldMk cId="524699748" sldId="307"/>
            <ac:spMk id="5" creationId="{AD7AC613-B812-C1B4-5F56-D5BB32C8745D}"/>
          </ac:spMkLst>
        </pc:spChg>
        <pc:spChg chg="add mod">
          <ac:chgData name="Kukadia, Mihir" userId="c1366018-6fb9-431b-a7f3-bf33090fefcd" providerId="ADAL" clId="{9BD5F623-C325-455F-ADB4-62201AC26C81}" dt="2023-11-02T06:07:55.536" v="49" actId="20577"/>
          <ac:spMkLst>
            <pc:docMk/>
            <pc:sldMk cId="524699748" sldId="307"/>
            <ac:spMk id="6" creationId="{BF68855E-B468-0885-0E74-B4E0A8DC3CBD}"/>
          </ac:spMkLst>
        </pc:spChg>
        <pc:spChg chg="mod">
          <ac:chgData name="Kukadia, Mihir" userId="c1366018-6fb9-431b-a7f3-bf33090fefcd" providerId="ADAL" clId="{9BD5F623-C325-455F-ADB4-62201AC26C81}" dt="2023-11-02T06:13:35.245" v="106" actId="20577"/>
          <ac:spMkLst>
            <pc:docMk/>
            <pc:sldMk cId="524699748" sldId="307"/>
            <ac:spMk id="12" creationId="{00000000-0000-0000-0000-000000000000}"/>
          </ac:spMkLst>
        </pc:spChg>
        <pc:spChg chg="del">
          <ac:chgData name="Kukadia, Mihir" userId="c1366018-6fb9-431b-a7f3-bf33090fefcd" providerId="ADAL" clId="{9BD5F623-C325-455F-ADB4-62201AC26C81}" dt="2023-11-02T06:06:54.150" v="10" actId="478"/>
          <ac:spMkLst>
            <pc:docMk/>
            <pc:sldMk cId="524699748" sldId="307"/>
            <ac:spMk id="199" creationId="{00000000-0000-0000-0000-000000000000}"/>
          </ac:spMkLst>
        </pc:spChg>
        <pc:spChg chg="mod">
          <ac:chgData name="Kukadia, Mihir" userId="c1366018-6fb9-431b-a7f3-bf33090fefcd" providerId="ADAL" clId="{9BD5F623-C325-455F-ADB4-62201AC26C81}" dt="2023-11-02T06:09:06.089" v="83" actId="1076"/>
          <ac:spMkLst>
            <pc:docMk/>
            <pc:sldMk cId="524699748" sldId="307"/>
            <ac:spMk id="200" creationId="{00000000-0000-0000-0000-000000000000}"/>
          </ac:spMkLst>
        </pc:spChg>
      </pc:sldChg>
      <pc:sldChg chg="addSp modSp mod">
        <pc:chgData name="Kukadia, Mihir" userId="c1366018-6fb9-431b-a7f3-bf33090fefcd" providerId="ADAL" clId="{9BD5F623-C325-455F-ADB4-62201AC26C81}" dt="2023-11-03T10:49:09.050" v="280" actId="1076"/>
        <pc:sldMkLst>
          <pc:docMk/>
          <pc:sldMk cId="4127142795" sldId="328"/>
        </pc:sldMkLst>
        <pc:spChg chg="mod">
          <ac:chgData name="Kukadia, Mihir" userId="c1366018-6fb9-431b-a7f3-bf33090fefcd" providerId="ADAL" clId="{9BD5F623-C325-455F-ADB4-62201AC26C81}" dt="2023-11-03T10:46:53.553" v="268" actId="1076"/>
          <ac:spMkLst>
            <pc:docMk/>
            <pc:sldMk cId="4127142795" sldId="328"/>
            <ac:spMk id="2" creationId="{00000000-0000-0000-0000-000000000000}"/>
          </ac:spMkLst>
        </pc:spChg>
        <pc:spChg chg="add mod">
          <ac:chgData name="Kukadia, Mihir" userId="c1366018-6fb9-431b-a7f3-bf33090fefcd" providerId="ADAL" clId="{9BD5F623-C325-455F-ADB4-62201AC26C81}" dt="2023-11-03T10:49:03.410" v="279" actId="1076"/>
          <ac:spMkLst>
            <pc:docMk/>
            <pc:sldMk cId="4127142795" sldId="328"/>
            <ac:spMk id="3" creationId="{FCB41FEF-A1EE-4DA4-331E-D4315DD8BC13}"/>
          </ac:spMkLst>
        </pc:spChg>
        <pc:spChg chg="add mod">
          <ac:chgData name="Kukadia, Mihir" userId="c1366018-6fb9-431b-a7f3-bf33090fefcd" providerId="ADAL" clId="{9BD5F623-C325-455F-ADB4-62201AC26C81}" dt="2023-11-03T10:49:09.050" v="280" actId="1076"/>
          <ac:spMkLst>
            <pc:docMk/>
            <pc:sldMk cId="4127142795" sldId="328"/>
            <ac:spMk id="4" creationId="{10B7DC5C-CEC8-086A-4463-0964CF7D722C}"/>
          </ac:spMkLst>
        </pc:spChg>
        <pc:spChg chg="add mod">
          <ac:chgData name="Kukadia, Mihir" userId="c1366018-6fb9-431b-a7f3-bf33090fefcd" providerId="ADAL" clId="{9BD5F623-C325-455F-ADB4-62201AC26C81}" dt="2023-11-03T10:47:39.613" v="275" actId="1076"/>
          <ac:spMkLst>
            <pc:docMk/>
            <pc:sldMk cId="4127142795" sldId="328"/>
            <ac:spMk id="6" creationId="{503035B7-6DFE-4356-348E-8F35169CDACB}"/>
          </ac:spMkLst>
        </pc:spChg>
        <pc:spChg chg="add mod">
          <ac:chgData name="Kukadia, Mihir" userId="c1366018-6fb9-431b-a7f3-bf33090fefcd" providerId="ADAL" clId="{9BD5F623-C325-455F-ADB4-62201AC26C81}" dt="2023-11-03T10:47:55.958" v="276" actId="1076"/>
          <ac:spMkLst>
            <pc:docMk/>
            <pc:sldMk cId="4127142795" sldId="328"/>
            <ac:spMk id="7" creationId="{4C967A7E-7296-D2E8-86AB-BB32B5FF30ED}"/>
          </ac:spMkLst>
        </pc:spChg>
        <pc:picChg chg="add mod">
          <ac:chgData name="Kukadia, Mihir" userId="c1366018-6fb9-431b-a7f3-bf33090fefcd" providerId="ADAL" clId="{9BD5F623-C325-455F-ADB4-62201AC26C81}" dt="2023-11-03T10:47:31.692" v="273" actId="1076"/>
          <ac:picMkLst>
            <pc:docMk/>
            <pc:sldMk cId="4127142795" sldId="328"/>
            <ac:picMk id="5" creationId="{836B245F-7F19-DD96-6496-8909DAD524A9}"/>
          </ac:picMkLst>
        </pc:picChg>
      </pc:sldChg>
      <pc:sldChg chg="addSp delSp modSp del mod">
        <pc:chgData name="Kukadia, Mihir" userId="c1366018-6fb9-431b-a7f3-bf33090fefcd" providerId="ADAL" clId="{9BD5F623-C325-455F-ADB4-62201AC26C81}" dt="2023-11-03T10:48:02.683" v="277" actId="47"/>
        <pc:sldMkLst>
          <pc:docMk/>
          <pc:sldMk cId="2901194265" sldId="329"/>
        </pc:sldMkLst>
        <pc:spChg chg="add mod">
          <ac:chgData name="Kukadia, Mihir" userId="c1366018-6fb9-431b-a7f3-bf33090fefcd" providerId="ADAL" clId="{9BD5F623-C325-455F-ADB4-62201AC26C81}" dt="2023-11-02T06:15:46.623" v="142" actId="1076"/>
          <ac:spMkLst>
            <pc:docMk/>
            <pc:sldMk cId="2901194265" sldId="329"/>
            <ac:spMk id="2" creationId="{FDE37A68-06FF-A382-9F2B-807FD8F9A4B9}"/>
          </ac:spMkLst>
        </pc:spChg>
        <pc:spChg chg="del">
          <ac:chgData name="Kukadia, Mihir" userId="c1366018-6fb9-431b-a7f3-bf33090fefcd" providerId="ADAL" clId="{9BD5F623-C325-455F-ADB4-62201AC26C81}" dt="2023-11-02T06:14:19.038" v="115" actId="478"/>
          <ac:spMkLst>
            <pc:docMk/>
            <pc:sldMk cId="2901194265" sldId="329"/>
            <ac:spMk id="10" creationId="{706A0F93-0B6A-D75F-7AB8-6B5B01364AB8}"/>
          </ac:spMkLst>
        </pc:spChg>
        <pc:grpChg chg="mod">
          <ac:chgData name="Kukadia, Mihir" userId="c1366018-6fb9-431b-a7f3-bf33090fefcd" providerId="ADAL" clId="{9BD5F623-C325-455F-ADB4-62201AC26C81}" dt="2023-11-02T06:14:11.889" v="114" actId="1076"/>
          <ac:grpSpMkLst>
            <pc:docMk/>
            <pc:sldMk cId="2901194265" sldId="329"/>
            <ac:grpSpMk id="11" creationId="{00000000-0000-0000-0000-000000000000}"/>
          </ac:grpSpMkLst>
        </pc:grpChg>
        <pc:picChg chg="add mod">
          <ac:chgData name="Kukadia, Mihir" userId="c1366018-6fb9-431b-a7f3-bf33090fefcd" providerId="ADAL" clId="{9BD5F623-C325-455F-ADB4-62201AC26C81}" dt="2023-11-02T06:15:23.040" v="138" actId="1076"/>
          <ac:picMkLst>
            <pc:docMk/>
            <pc:sldMk cId="2901194265" sldId="329"/>
            <ac:picMk id="3" creationId="{AE81931D-5C41-080A-2F15-EC1DB96D4ACC}"/>
          </ac:picMkLst>
        </pc:picChg>
        <pc:picChg chg="del">
          <ac:chgData name="Kukadia, Mihir" userId="c1366018-6fb9-431b-a7f3-bf33090fefcd" providerId="ADAL" clId="{9BD5F623-C325-455F-ADB4-62201AC26C81}" dt="2023-11-02T06:15:12.411" v="136" actId="478"/>
          <ac:picMkLst>
            <pc:docMk/>
            <pc:sldMk cId="2901194265" sldId="329"/>
            <ac:picMk id="7" creationId="{8F9FF17C-3A9B-47DC-9C89-1D5182CB3803}"/>
          </ac:picMkLst>
        </pc:picChg>
      </pc:sldChg>
      <pc:sldChg chg="addSp modSp mod">
        <pc:chgData name="Kukadia, Mihir" userId="c1366018-6fb9-431b-a7f3-bf33090fefcd" providerId="ADAL" clId="{9BD5F623-C325-455F-ADB4-62201AC26C81}" dt="2023-11-03T10:33:06.724" v="170" actId="313"/>
        <pc:sldMkLst>
          <pc:docMk/>
          <pc:sldMk cId="4234311202" sldId="330"/>
        </pc:sldMkLst>
        <pc:spChg chg="add mod">
          <ac:chgData name="Kukadia, Mihir" userId="c1366018-6fb9-431b-a7f3-bf33090fefcd" providerId="ADAL" clId="{9BD5F623-C325-455F-ADB4-62201AC26C81}" dt="2023-11-03T10:33:06.724" v="170" actId="313"/>
          <ac:spMkLst>
            <pc:docMk/>
            <pc:sldMk cId="4234311202" sldId="330"/>
            <ac:spMk id="2" creationId="{AEBEA934-50FB-179A-992F-423CC45447A5}"/>
          </ac:spMkLst>
        </pc:spChg>
      </pc:sldChg>
      <pc:sldChg chg="addSp modSp">
        <pc:chgData name="Kukadia, Mihir" userId="c1366018-6fb9-431b-a7f3-bf33090fefcd" providerId="ADAL" clId="{9BD5F623-C325-455F-ADB4-62201AC26C81}" dt="2023-11-03T10:33:28.783" v="171"/>
        <pc:sldMkLst>
          <pc:docMk/>
          <pc:sldMk cId="3513324395" sldId="331"/>
        </pc:sldMkLst>
        <pc:spChg chg="add mod">
          <ac:chgData name="Kukadia, Mihir" userId="c1366018-6fb9-431b-a7f3-bf33090fefcd" providerId="ADAL" clId="{9BD5F623-C325-455F-ADB4-62201AC26C81}" dt="2023-11-03T10:33:28.783" v="171"/>
          <ac:spMkLst>
            <pc:docMk/>
            <pc:sldMk cId="3513324395" sldId="331"/>
            <ac:spMk id="2" creationId="{21E1A01E-AED7-E8DB-0BC6-8947294E3976}"/>
          </ac:spMkLst>
        </pc:spChg>
      </pc:sldChg>
      <pc:sldChg chg="modSp mod">
        <pc:chgData name="Kukadia, Mihir" userId="c1366018-6fb9-431b-a7f3-bf33090fefcd" providerId="ADAL" clId="{9BD5F623-C325-455F-ADB4-62201AC26C81}" dt="2023-11-06T05:50:01.402" v="333" actId="20577"/>
        <pc:sldMkLst>
          <pc:docMk/>
          <pc:sldMk cId="1479375501" sldId="333"/>
        </pc:sldMkLst>
        <pc:spChg chg="mod">
          <ac:chgData name="Kukadia, Mihir" userId="c1366018-6fb9-431b-a7f3-bf33090fefcd" providerId="ADAL" clId="{9BD5F623-C325-455F-ADB4-62201AC26C81}" dt="2023-11-06T05:50:01.402" v="333" actId="20577"/>
          <ac:spMkLst>
            <pc:docMk/>
            <pc:sldMk cId="1479375501" sldId="333"/>
            <ac:spMk id="7" creationId="{9819A57B-EFFE-8A87-6FE7-911B17940D3D}"/>
          </ac:spMkLst>
        </pc:spChg>
        <pc:spChg chg="mod">
          <ac:chgData name="Kukadia, Mihir" userId="c1366018-6fb9-431b-a7f3-bf33090fefcd" providerId="ADAL" clId="{9BD5F623-C325-455F-ADB4-62201AC26C81}" dt="2023-11-06T05:48:22.219" v="283" actId="20577"/>
          <ac:spMkLst>
            <pc:docMk/>
            <pc:sldMk cId="1479375501" sldId="333"/>
            <ac:spMk id="8" creationId="{5A447D58-215B-0B1D-C7E7-2200C7AF6E65}"/>
          </ac:spMkLst>
        </pc:spChg>
        <pc:spChg chg="mod">
          <ac:chgData name="Kukadia, Mihir" userId="c1366018-6fb9-431b-a7f3-bf33090fefcd" providerId="ADAL" clId="{9BD5F623-C325-455F-ADB4-62201AC26C81}" dt="2023-11-06T05:48:29.037" v="286" actId="20577"/>
          <ac:spMkLst>
            <pc:docMk/>
            <pc:sldMk cId="1479375501" sldId="333"/>
            <ac:spMk id="12" creationId="{6FCC3A00-5A71-B2E8-8F2A-12F04A205FF2}"/>
          </ac:spMkLst>
        </pc:spChg>
        <pc:spChg chg="mod">
          <ac:chgData name="Kukadia, Mihir" userId="c1366018-6fb9-431b-a7f3-bf33090fefcd" providerId="ADAL" clId="{9BD5F623-C325-455F-ADB4-62201AC26C81}" dt="2023-11-06T05:48:33.903" v="293" actId="20577"/>
          <ac:spMkLst>
            <pc:docMk/>
            <pc:sldMk cId="1479375501" sldId="333"/>
            <ac:spMk id="22" creationId="{2AEFCDDC-E53F-6CEC-75D3-21933B4ABCD6}"/>
          </ac:spMkLst>
        </pc:spChg>
        <pc:spChg chg="mod">
          <ac:chgData name="Kukadia, Mihir" userId="c1366018-6fb9-431b-a7f3-bf33090fefcd" providerId="ADAL" clId="{9BD5F623-C325-455F-ADB4-62201AC26C81}" dt="2023-11-06T05:48:43.405" v="304" actId="20577"/>
          <ac:spMkLst>
            <pc:docMk/>
            <pc:sldMk cId="1479375501" sldId="333"/>
            <ac:spMk id="30" creationId="{5FBB9DD3-9604-F46F-23EE-22A3027082FA}"/>
          </ac:spMkLst>
        </pc:spChg>
      </pc:sldChg>
      <pc:sldChg chg="addSp delSp modSp add del mod">
        <pc:chgData name="Kukadia, Mihir" userId="c1366018-6fb9-431b-a7f3-bf33090fefcd" providerId="ADAL" clId="{9BD5F623-C325-455F-ADB4-62201AC26C81}" dt="2023-11-03T10:40:22.923" v="195" actId="47"/>
        <pc:sldMkLst>
          <pc:docMk/>
          <pc:sldMk cId="1974134097" sldId="334"/>
        </pc:sldMkLst>
        <pc:spChg chg="del">
          <ac:chgData name="Kukadia, Mihir" userId="c1366018-6fb9-431b-a7f3-bf33090fefcd" providerId="ADAL" clId="{9BD5F623-C325-455F-ADB4-62201AC26C81}" dt="2023-11-03T10:39:15.619" v="190" actId="478"/>
          <ac:spMkLst>
            <pc:docMk/>
            <pc:sldMk cId="1974134097" sldId="334"/>
            <ac:spMk id="3" creationId="{AB1A17BB-A90C-E97D-5A08-8D17C337FC41}"/>
          </ac:spMkLst>
        </pc:spChg>
        <pc:spChg chg="add mod">
          <ac:chgData name="Kukadia, Mihir" userId="c1366018-6fb9-431b-a7f3-bf33090fefcd" providerId="ADAL" clId="{9BD5F623-C325-455F-ADB4-62201AC26C81}" dt="2023-11-03T10:39:47.954" v="194" actId="404"/>
          <ac:spMkLst>
            <pc:docMk/>
            <pc:sldMk cId="1974134097" sldId="334"/>
            <ac:spMk id="4" creationId="{BDD6E037-CF0C-E57C-2642-9D095452D7D1}"/>
          </ac:spMkLst>
        </pc:spChg>
        <pc:spChg chg="del">
          <ac:chgData name="Kukadia, Mihir" userId="c1366018-6fb9-431b-a7f3-bf33090fefcd" providerId="ADAL" clId="{9BD5F623-C325-455F-ADB4-62201AC26C81}" dt="2023-11-03T10:39:11.142" v="189" actId="478"/>
          <ac:spMkLst>
            <pc:docMk/>
            <pc:sldMk cId="1974134097" sldId="334"/>
            <ac:spMk id="17" creationId="{809C4F3B-1CE8-5119-AF0C-8820E480EBDF}"/>
          </ac:spMkLst>
        </pc:spChg>
      </pc:sldChg>
      <pc:sldChg chg="new del">
        <pc:chgData name="Kukadia, Mihir" userId="c1366018-6fb9-431b-a7f3-bf33090fefcd" providerId="ADAL" clId="{9BD5F623-C325-455F-ADB4-62201AC26C81}" dt="2023-11-03T10:39:03.385" v="187" actId="47"/>
        <pc:sldMkLst>
          <pc:docMk/>
          <pc:sldMk cId="2130338072" sldId="334"/>
        </pc:sldMkLst>
      </pc:sldChg>
      <pc:sldChg chg="addSp delSp new del mod modClrScheme chgLayout">
        <pc:chgData name="Kukadia, Mihir" userId="c1366018-6fb9-431b-a7f3-bf33090fefcd" providerId="ADAL" clId="{9BD5F623-C325-455F-ADB4-62201AC26C81}" dt="2023-11-03T10:38:53.640" v="185" actId="47"/>
        <pc:sldMkLst>
          <pc:docMk/>
          <pc:sldMk cId="2895297707" sldId="334"/>
        </pc:sldMkLst>
        <pc:spChg chg="add del">
          <ac:chgData name="Kukadia, Mihir" userId="c1366018-6fb9-431b-a7f3-bf33090fefcd" providerId="ADAL" clId="{9BD5F623-C325-455F-ADB4-62201AC26C81}" dt="2023-11-03T10:38:49.303" v="184" actId="700"/>
          <ac:spMkLst>
            <pc:docMk/>
            <pc:sldMk cId="2895297707" sldId="334"/>
            <ac:spMk id="2" creationId="{1B535C9A-4978-981E-1E18-12C6DA6246B3}"/>
          </ac:spMkLst>
        </pc:spChg>
      </pc:sldChg>
      <pc:sldChg chg="addSp delSp modSp new del mod modClrScheme chgLayout">
        <pc:chgData name="Kukadia, Mihir" userId="c1366018-6fb9-431b-a7f3-bf33090fefcd" providerId="ADAL" clId="{9BD5F623-C325-455F-ADB4-62201AC26C81}" dt="2023-11-03T10:38:38.712" v="181" actId="47"/>
        <pc:sldMkLst>
          <pc:docMk/>
          <pc:sldMk cId="3010925832" sldId="334"/>
        </pc:sldMkLst>
        <pc:spChg chg="del">
          <ac:chgData name="Kukadia, Mihir" userId="c1366018-6fb9-431b-a7f3-bf33090fefcd" providerId="ADAL" clId="{9BD5F623-C325-455F-ADB4-62201AC26C81}" dt="2023-11-03T10:37:13.915" v="174" actId="700"/>
          <ac:spMkLst>
            <pc:docMk/>
            <pc:sldMk cId="3010925832" sldId="334"/>
            <ac:spMk id="2" creationId="{42489669-BB10-FBBA-01CB-5608A38D6D8A}"/>
          </ac:spMkLst>
        </pc:spChg>
        <pc:spChg chg="add mod">
          <ac:chgData name="Kukadia, Mihir" userId="c1366018-6fb9-431b-a7f3-bf33090fefcd" providerId="ADAL" clId="{9BD5F623-C325-455F-ADB4-62201AC26C81}" dt="2023-11-03T10:37:30.280" v="176" actId="255"/>
          <ac:spMkLst>
            <pc:docMk/>
            <pc:sldMk cId="3010925832" sldId="334"/>
            <ac:spMk id="4" creationId="{955F102A-2AE4-88B7-B362-D298CDC62FFB}"/>
          </ac:spMkLst>
        </pc:spChg>
        <pc:spChg chg="add mod">
          <ac:chgData name="Kukadia, Mihir" userId="c1366018-6fb9-431b-a7f3-bf33090fefcd" providerId="ADAL" clId="{9BD5F623-C325-455F-ADB4-62201AC26C81}" dt="2023-11-03T10:37:54.999" v="179" actId="14100"/>
          <ac:spMkLst>
            <pc:docMk/>
            <pc:sldMk cId="3010925832" sldId="334"/>
            <ac:spMk id="6" creationId="{AC497592-B3F6-0309-3DAE-325573DEA97F}"/>
          </ac:spMkLst>
        </pc:spChg>
        <pc:spChg chg="add">
          <ac:chgData name="Kukadia, Mihir" userId="c1366018-6fb9-431b-a7f3-bf33090fefcd" providerId="ADAL" clId="{9BD5F623-C325-455F-ADB4-62201AC26C81}" dt="2023-11-03T10:38:32.201" v="180" actId="22"/>
          <ac:spMkLst>
            <pc:docMk/>
            <pc:sldMk cId="3010925832" sldId="334"/>
            <ac:spMk id="8" creationId="{1630705C-8FFF-5335-3A2C-CA46CA92ED26}"/>
          </ac:spMkLst>
        </pc:spChg>
      </pc:sldChg>
      <pc:sldChg chg="addSp delSp modSp new del mod modClrScheme chgLayout">
        <pc:chgData name="Kukadia, Mihir" userId="c1366018-6fb9-431b-a7f3-bf33090fefcd" providerId="ADAL" clId="{9BD5F623-C325-455F-ADB4-62201AC26C81}" dt="2023-11-03T10:33:34.706" v="172" actId="47"/>
        <pc:sldMkLst>
          <pc:docMk/>
          <pc:sldMk cId="3889400099" sldId="334"/>
        </pc:sldMkLst>
        <pc:spChg chg="del">
          <ac:chgData name="Kukadia, Mihir" userId="c1366018-6fb9-431b-a7f3-bf33090fefcd" providerId="ADAL" clId="{9BD5F623-C325-455F-ADB4-62201AC26C81}" dt="2023-11-02T05:49:31.956" v="5" actId="478"/>
          <ac:spMkLst>
            <pc:docMk/>
            <pc:sldMk cId="3889400099" sldId="334"/>
            <ac:spMk id="2" creationId="{0F0586B4-4080-5176-D522-FE843D4AD9D9}"/>
          </ac:spMkLst>
        </pc:spChg>
        <pc:spChg chg="add mod">
          <ac:chgData name="Kukadia, Mihir" userId="c1366018-6fb9-431b-a7f3-bf33090fefcd" providerId="ADAL" clId="{9BD5F623-C325-455F-ADB4-62201AC26C81}" dt="2023-11-02T05:49:10.112" v="3" actId="1076"/>
          <ac:spMkLst>
            <pc:docMk/>
            <pc:sldMk cId="3889400099" sldId="334"/>
            <ac:spMk id="3" creationId="{C3B5FE10-E5FF-A887-EA8F-30B2CB532811}"/>
          </ac:spMkLst>
        </pc:spChg>
        <pc:spChg chg="add mod">
          <ac:chgData name="Kukadia, Mihir" userId="c1366018-6fb9-431b-a7f3-bf33090fefcd" providerId="ADAL" clId="{9BD5F623-C325-455F-ADB4-62201AC26C81}" dt="2023-11-02T05:49:49.451" v="7" actId="1076"/>
          <ac:spMkLst>
            <pc:docMk/>
            <pc:sldMk cId="3889400099" sldId="334"/>
            <ac:spMk id="4" creationId="{6E4DF701-778F-1A7B-D627-A04BD9FE0C03}"/>
          </ac:spMkLst>
        </pc:spChg>
        <pc:spChg chg="add del mod">
          <ac:chgData name="Kukadia, Mihir" userId="c1366018-6fb9-431b-a7f3-bf33090fefcd" providerId="ADAL" clId="{9BD5F623-C325-455F-ADB4-62201AC26C81}" dt="2023-11-02T06:13:43.732" v="107" actId="478"/>
          <ac:spMkLst>
            <pc:docMk/>
            <pc:sldMk cId="3889400099" sldId="334"/>
            <ac:spMk id="5" creationId="{D3D94C05-9A6F-978E-5530-B83E38FD7B81}"/>
          </ac:spMkLst>
        </pc:spChg>
        <pc:spChg chg="add mod">
          <ac:chgData name="Kukadia, Mihir" userId="c1366018-6fb9-431b-a7f3-bf33090fefcd" providerId="ADAL" clId="{9BD5F623-C325-455F-ADB4-62201AC26C81}" dt="2023-11-02T05:49:40.178" v="6" actId="1076"/>
          <ac:spMkLst>
            <pc:docMk/>
            <pc:sldMk cId="3889400099" sldId="334"/>
            <ac:spMk id="6" creationId="{07A01876-EBC6-CCEF-D571-F9F662A427EB}"/>
          </ac:spMkLst>
        </pc:spChg>
        <pc:spChg chg="add del mod">
          <ac:chgData name="Kukadia, Mihir" userId="c1366018-6fb9-431b-a7f3-bf33090fefcd" providerId="ADAL" clId="{9BD5F623-C325-455F-ADB4-62201AC26C81}" dt="2023-11-02T06:13:59.373" v="112" actId="207"/>
          <ac:spMkLst>
            <pc:docMk/>
            <pc:sldMk cId="3889400099" sldId="334"/>
            <ac:spMk id="7" creationId="{4A732FC6-8868-7F9F-07CB-354DDF8C47B6}"/>
          </ac:spMkLst>
        </pc:spChg>
        <pc:spChg chg="add del mod ord">
          <ac:chgData name="Kukadia, Mihir" userId="c1366018-6fb9-431b-a7f3-bf33090fefcd" providerId="ADAL" clId="{9BD5F623-C325-455F-ADB4-62201AC26C81}" dt="2023-11-02T06:16:53.037" v="144" actId="700"/>
          <ac:spMkLst>
            <pc:docMk/>
            <pc:sldMk cId="3889400099" sldId="334"/>
            <ac:spMk id="8" creationId="{9173258D-5F41-F4B6-3C75-8E6C9685C1DD}"/>
          </ac:spMkLst>
        </pc:spChg>
      </pc:sldChg>
      <pc:sldMasterChg chg="delSldLayout">
        <pc:chgData name="Kukadia, Mihir" userId="c1366018-6fb9-431b-a7f3-bf33090fefcd" providerId="ADAL" clId="{9BD5F623-C325-455F-ADB4-62201AC26C81}" dt="2023-11-03T10:38:38.712" v="181" actId="47"/>
        <pc:sldMasterMkLst>
          <pc:docMk/>
          <pc:sldMasterMk cId="0" sldId="2147483681"/>
        </pc:sldMasterMkLst>
        <pc:sldLayoutChg chg="del">
          <pc:chgData name="Kukadia, Mihir" userId="c1366018-6fb9-431b-a7f3-bf33090fefcd" providerId="ADAL" clId="{9BD5F623-C325-455F-ADB4-62201AC26C81}" dt="2023-11-03T10:38:38.712" v="181" actId="47"/>
          <pc:sldLayoutMkLst>
            <pc:docMk/>
            <pc:sldMasterMk cId="0" sldId="2147483681"/>
            <pc:sldLayoutMk cId="0" sldId="2147483658"/>
          </pc:sldLayoutMkLst>
        </pc:sldLayoutChg>
        <pc:sldLayoutChg chg="del">
          <pc:chgData name="Kukadia, Mihir" userId="c1366018-6fb9-431b-a7f3-bf33090fefcd" providerId="ADAL" clId="{9BD5F623-C325-455F-ADB4-62201AC26C81}" dt="2023-11-03T10:33:34.706" v="172" actId="47"/>
          <pc:sldLayoutMkLst>
            <pc:docMk/>
            <pc:sldMasterMk cId="0" sldId="2147483681"/>
            <pc:sldLayoutMk cId="0" sldId="214748367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1AA346-CF08-40EA-8877-E62CDC2D4B4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0EB6540-286E-48D6-B614-988B3896A276}">
      <dgm:prSet phldrT="[Text]" custT="1"/>
      <dgm:spPr>
        <a:solidFill>
          <a:srgbClr val="D6538C"/>
        </a:solidFill>
        <a:ln>
          <a:noFill/>
        </a:ln>
      </dgm:spPr>
      <dgm:t>
        <a:bodyPr/>
        <a:lstStyle/>
        <a:p>
          <a:r>
            <a:rPr lang="en-US" sz="1500" b="1" i="0" dirty="0" err="1"/>
            <a:t>Olaparib</a:t>
          </a:r>
          <a:endParaRPr lang="en-US" sz="1500" b="1" i="0" dirty="0"/>
        </a:p>
      </dgm:t>
    </dgm:pt>
    <dgm:pt modelId="{83D44BA3-8121-4386-946C-D9B4FD179A80}" type="parTrans" cxnId="{24578D85-800D-4B29-A633-D570416A4D45}">
      <dgm:prSet/>
      <dgm:spPr/>
      <dgm:t>
        <a:bodyPr/>
        <a:lstStyle/>
        <a:p>
          <a:endParaRPr lang="en-US"/>
        </a:p>
      </dgm:t>
    </dgm:pt>
    <dgm:pt modelId="{8C79AB7C-AA67-4EA4-B2C8-6E5D99B3EC62}" type="sibTrans" cxnId="{24578D85-800D-4B29-A633-D570416A4D45}">
      <dgm:prSet/>
      <dgm:spPr/>
      <dgm:t>
        <a:bodyPr/>
        <a:lstStyle/>
        <a:p>
          <a:endParaRPr lang="en-US"/>
        </a:p>
      </dgm:t>
    </dgm:pt>
    <dgm:pt modelId="{37AAB8EC-2F23-4945-BA81-38C25DBBCFA5}">
      <dgm:prSet phldrT="[Text]" custT="1"/>
      <dgm:spPr>
        <a:solidFill>
          <a:srgbClr val="FAECF2">
            <a:alpha val="90000"/>
          </a:srgbClr>
        </a:solidFill>
      </dgm:spPr>
      <dgm:t>
        <a:bodyPr/>
        <a:lstStyle/>
        <a:p>
          <a:r>
            <a:rPr lang="en-US" sz="1200" b="0" i="0" dirty="0">
              <a:latin typeface="+mj-lt"/>
            </a:rPr>
            <a:t>Oral poly (adenosine </a:t>
          </a:r>
          <a:r>
            <a:rPr lang="en-US" sz="1200" b="0" i="0" dirty="0" err="1">
              <a:latin typeface="+mj-lt"/>
            </a:rPr>
            <a:t>diphosphate</a:t>
          </a:r>
          <a:r>
            <a:rPr lang="en-US" sz="1200" b="0" i="0" dirty="0">
              <a:latin typeface="+mj-lt"/>
            </a:rPr>
            <a:t>–ribose) polymerase inhibitor </a:t>
          </a:r>
          <a:endParaRPr lang="en-US" sz="1200" dirty="0">
            <a:latin typeface="+mj-lt"/>
          </a:endParaRPr>
        </a:p>
      </dgm:t>
    </dgm:pt>
    <dgm:pt modelId="{32B73AEF-8884-4704-BB9A-C75BD6516E2B}" type="parTrans" cxnId="{B214AF0D-58C5-4642-97B5-EB970F154146}">
      <dgm:prSet/>
      <dgm:spPr/>
      <dgm:t>
        <a:bodyPr/>
        <a:lstStyle/>
        <a:p>
          <a:endParaRPr lang="en-US"/>
        </a:p>
      </dgm:t>
    </dgm:pt>
    <dgm:pt modelId="{3D3F1B40-2D8E-4660-AFA2-2B4D1338153E}" type="sibTrans" cxnId="{B214AF0D-58C5-4642-97B5-EB970F154146}">
      <dgm:prSet/>
      <dgm:spPr/>
      <dgm:t>
        <a:bodyPr/>
        <a:lstStyle/>
        <a:p>
          <a:endParaRPr lang="en-US"/>
        </a:p>
      </dgm:t>
    </dgm:pt>
    <dgm:pt modelId="{884D8EC1-7978-4E75-9B1C-67F822F19F00}">
      <dgm:prSet phldrT="[Text]" custT="1"/>
      <dgm:spPr>
        <a:solidFill>
          <a:srgbClr val="FAECF2">
            <a:alpha val="90000"/>
          </a:srgbClr>
        </a:solidFill>
      </dgm:spPr>
      <dgm:t>
        <a:bodyPr/>
        <a:lstStyle/>
        <a:p>
          <a:r>
            <a:rPr lang="en-US" sz="1200" b="0" i="0" dirty="0">
              <a:latin typeface="+mj-lt"/>
            </a:rPr>
            <a:t>Median PFS: 7.0 months vs. 4.2 months in the </a:t>
          </a:r>
          <a:r>
            <a:rPr lang="en-US" sz="1200" b="0" i="0" dirty="0" err="1">
              <a:latin typeface="+mj-lt"/>
            </a:rPr>
            <a:t>olaparib</a:t>
          </a:r>
          <a:r>
            <a:rPr lang="en-US" sz="1200" b="0" i="0" dirty="0">
              <a:latin typeface="+mj-lt"/>
            </a:rPr>
            <a:t> group and standard therapy group respectively</a:t>
          </a:r>
          <a:endParaRPr lang="en-US" sz="1200" dirty="0">
            <a:latin typeface="+mj-lt"/>
          </a:endParaRPr>
        </a:p>
      </dgm:t>
    </dgm:pt>
    <dgm:pt modelId="{ECB72CA4-2325-4AA7-BC90-081318885838}" type="parTrans" cxnId="{B9F70DAC-1947-4F50-BC91-B7A28A9D7A2E}">
      <dgm:prSet/>
      <dgm:spPr/>
      <dgm:t>
        <a:bodyPr/>
        <a:lstStyle/>
        <a:p>
          <a:endParaRPr lang="en-US"/>
        </a:p>
      </dgm:t>
    </dgm:pt>
    <dgm:pt modelId="{F801BC34-EFDB-43D7-9966-9F1950CAC264}" type="sibTrans" cxnId="{B9F70DAC-1947-4F50-BC91-B7A28A9D7A2E}">
      <dgm:prSet/>
      <dgm:spPr/>
      <dgm:t>
        <a:bodyPr/>
        <a:lstStyle/>
        <a:p>
          <a:endParaRPr lang="en-US"/>
        </a:p>
      </dgm:t>
    </dgm:pt>
    <dgm:pt modelId="{3C46A051-46CC-4A05-B8A0-F4BCA2C79A45}">
      <dgm:prSet phldrT="[Text]" custT="1"/>
      <dgm:spPr>
        <a:solidFill>
          <a:srgbClr val="FAECF2">
            <a:alpha val="90000"/>
          </a:srgbClr>
        </a:solidFill>
      </dgm:spPr>
      <dgm:t>
        <a:bodyPr/>
        <a:lstStyle/>
        <a:p>
          <a:r>
            <a:rPr lang="en-US" sz="1200" b="0" i="0" dirty="0">
              <a:latin typeface="+mj-lt"/>
            </a:rPr>
            <a:t>ORR: 59.9% in the </a:t>
          </a:r>
          <a:r>
            <a:rPr lang="en-US" sz="1200" b="0" i="0" dirty="0" err="1">
              <a:latin typeface="+mj-lt"/>
            </a:rPr>
            <a:t>olaparib</a:t>
          </a:r>
          <a:r>
            <a:rPr lang="en-US" sz="1200" b="0" i="0" dirty="0">
              <a:latin typeface="+mj-lt"/>
            </a:rPr>
            <a:t> group and 28.8% in the standard therapy group</a:t>
          </a:r>
          <a:endParaRPr lang="en-US" sz="1200" dirty="0">
            <a:latin typeface="+mj-lt"/>
          </a:endParaRPr>
        </a:p>
      </dgm:t>
    </dgm:pt>
    <dgm:pt modelId="{5228F6CD-C81E-4551-BF7F-F1F59225A4BE}" type="parTrans" cxnId="{E6D001B6-290D-49BA-A95C-4A5546BB74EF}">
      <dgm:prSet/>
      <dgm:spPr/>
      <dgm:t>
        <a:bodyPr/>
        <a:lstStyle/>
        <a:p>
          <a:endParaRPr lang="en-US"/>
        </a:p>
      </dgm:t>
    </dgm:pt>
    <dgm:pt modelId="{556A0B35-FB32-4A39-81DE-64A442EAB8AC}" type="sibTrans" cxnId="{E6D001B6-290D-49BA-A95C-4A5546BB74EF}">
      <dgm:prSet/>
      <dgm:spPr/>
      <dgm:t>
        <a:bodyPr/>
        <a:lstStyle/>
        <a:p>
          <a:endParaRPr lang="en-US"/>
        </a:p>
      </dgm:t>
    </dgm:pt>
    <dgm:pt modelId="{E77E7DF3-9118-4960-9FC7-DE9926BD56F6}">
      <dgm:prSet custT="1"/>
      <dgm:spPr>
        <a:solidFill>
          <a:srgbClr val="D6538C"/>
        </a:solidFill>
        <a:ln>
          <a:noFill/>
        </a:ln>
      </dgm:spPr>
      <dgm:t>
        <a:bodyPr/>
        <a:lstStyle/>
        <a:p>
          <a:r>
            <a:rPr lang="en-US" sz="1500" b="1" i="0" dirty="0" err="1"/>
            <a:t>Iniparib</a:t>
          </a:r>
          <a:endParaRPr lang="en-US" sz="1500" b="1" i="0" dirty="0"/>
        </a:p>
      </dgm:t>
    </dgm:pt>
    <dgm:pt modelId="{AD1B0B07-D535-430D-BEA7-9B5B478D25E0}" type="parTrans" cxnId="{A1ABFD39-3A37-40A9-A4EE-3900E3355181}">
      <dgm:prSet/>
      <dgm:spPr/>
      <dgm:t>
        <a:bodyPr/>
        <a:lstStyle/>
        <a:p>
          <a:endParaRPr lang="en-US"/>
        </a:p>
      </dgm:t>
    </dgm:pt>
    <dgm:pt modelId="{6B028157-630D-4FC1-8C1D-203FC135D66F}" type="sibTrans" cxnId="{A1ABFD39-3A37-40A9-A4EE-3900E3355181}">
      <dgm:prSet/>
      <dgm:spPr/>
      <dgm:t>
        <a:bodyPr/>
        <a:lstStyle/>
        <a:p>
          <a:endParaRPr lang="en-US"/>
        </a:p>
      </dgm:t>
    </dgm:pt>
    <dgm:pt modelId="{B0E6AB96-1865-4DF4-B75D-EC635B2CE9B0}">
      <dgm:prSet custT="1"/>
      <dgm:spPr>
        <a:solidFill>
          <a:srgbClr val="FAECF2">
            <a:alpha val="90000"/>
          </a:srgbClr>
        </a:solidFill>
      </dgm:spPr>
      <dgm:t>
        <a:bodyPr/>
        <a:lstStyle/>
        <a:p>
          <a:r>
            <a:rPr lang="en-US" sz="1200" b="0" i="0" dirty="0">
              <a:latin typeface="+mj-lt"/>
            </a:rPr>
            <a:t>Also known as BSI 201, is a </a:t>
          </a:r>
          <a:r>
            <a:rPr lang="en-US" sz="1200" b="0" i="0" dirty="0" err="1">
              <a:latin typeface="+mj-lt"/>
            </a:rPr>
            <a:t>prodrug</a:t>
          </a:r>
          <a:r>
            <a:rPr lang="en-US" sz="1200" b="0" i="0" dirty="0">
              <a:latin typeface="+mj-lt"/>
            </a:rPr>
            <a:t> with a half-life 4-min</a:t>
          </a:r>
        </a:p>
      </dgm:t>
    </dgm:pt>
    <dgm:pt modelId="{FC095D8D-24CE-4F70-B781-F2578E39AFCE}" type="parTrans" cxnId="{AD84FAFA-F37C-4E81-A622-0960BD342F66}">
      <dgm:prSet/>
      <dgm:spPr/>
      <dgm:t>
        <a:bodyPr/>
        <a:lstStyle/>
        <a:p>
          <a:endParaRPr lang="en-US"/>
        </a:p>
      </dgm:t>
    </dgm:pt>
    <dgm:pt modelId="{1C1C56FA-9E01-4DC9-A4F5-889AB3E360D2}" type="sibTrans" cxnId="{AD84FAFA-F37C-4E81-A622-0960BD342F66}">
      <dgm:prSet/>
      <dgm:spPr/>
      <dgm:t>
        <a:bodyPr/>
        <a:lstStyle/>
        <a:p>
          <a:endParaRPr lang="en-US"/>
        </a:p>
      </dgm:t>
    </dgm:pt>
    <dgm:pt modelId="{ED519FEC-EA83-487A-8FCB-FD2987D58BD5}">
      <dgm:prSet custT="1"/>
      <dgm:spPr>
        <a:solidFill>
          <a:srgbClr val="FAECF2">
            <a:alpha val="90000"/>
          </a:srgbClr>
        </a:solidFill>
      </dgm:spPr>
      <dgm:t>
        <a:bodyPr/>
        <a:lstStyle/>
        <a:p>
          <a:r>
            <a:rPr lang="en-US" sz="1200" b="0" i="0" dirty="0">
              <a:latin typeface="+mj-lt"/>
            </a:rPr>
            <a:t>First dose of 2.8 mg/kg dose caused PARP inhibition in PBMCs by more than 50%</a:t>
          </a:r>
        </a:p>
      </dgm:t>
    </dgm:pt>
    <dgm:pt modelId="{0F4B527E-6F32-4FBC-8F62-3BEC20702102}" type="parTrans" cxnId="{2D2A89BF-7551-4E24-A8AF-C7B5AA6A41F1}">
      <dgm:prSet/>
      <dgm:spPr/>
      <dgm:t>
        <a:bodyPr/>
        <a:lstStyle/>
        <a:p>
          <a:endParaRPr lang="en-US"/>
        </a:p>
      </dgm:t>
    </dgm:pt>
    <dgm:pt modelId="{E7C71983-261F-49A4-83FF-F239C4C43E04}" type="sibTrans" cxnId="{2D2A89BF-7551-4E24-A8AF-C7B5AA6A41F1}">
      <dgm:prSet/>
      <dgm:spPr/>
      <dgm:t>
        <a:bodyPr/>
        <a:lstStyle/>
        <a:p>
          <a:endParaRPr lang="en-US"/>
        </a:p>
      </dgm:t>
    </dgm:pt>
    <dgm:pt modelId="{36B4D198-9F12-4B6F-885F-06366EA7C277}">
      <dgm:prSet custT="1"/>
      <dgm:spPr>
        <a:solidFill>
          <a:srgbClr val="D6538C"/>
        </a:solidFill>
        <a:ln>
          <a:noFill/>
        </a:ln>
      </dgm:spPr>
      <dgm:t>
        <a:bodyPr/>
        <a:lstStyle/>
        <a:p>
          <a:r>
            <a:rPr lang="en-US" sz="1500" b="1" i="0" dirty="0" err="1"/>
            <a:t>Veliparib</a:t>
          </a:r>
          <a:endParaRPr lang="en-US" sz="1500" b="1" i="0" dirty="0"/>
        </a:p>
      </dgm:t>
    </dgm:pt>
    <dgm:pt modelId="{18B8E801-B437-4731-89AB-4F2CC20827A7}" type="parTrans" cxnId="{5AF53A94-34D3-49ED-BA48-A0A3213CEB02}">
      <dgm:prSet/>
      <dgm:spPr/>
      <dgm:t>
        <a:bodyPr/>
        <a:lstStyle/>
        <a:p>
          <a:endParaRPr lang="en-US"/>
        </a:p>
      </dgm:t>
    </dgm:pt>
    <dgm:pt modelId="{C1266249-A368-4CC7-8DEC-47EE07CA117C}" type="sibTrans" cxnId="{5AF53A94-34D3-49ED-BA48-A0A3213CEB02}">
      <dgm:prSet/>
      <dgm:spPr/>
      <dgm:t>
        <a:bodyPr/>
        <a:lstStyle/>
        <a:p>
          <a:endParaRPr lang="en-US"/>
        </a:p>
      </dgm:t>
    </dgm:pt>
    <dgm:pt modelId="{B4327885-54DC-47E4-8263-3DD7733B9CB9}">
      <dgm:prSet custT="1"/>
      <dgm:spPr>
        <a:solidFill>
          <a:srgbClr val="FAECF2">
            <a:alpha val="90000"/>
          </a:srgbClr>
        </a:solidFill>
      </dgm:spPr>
      <dgm:t>
        <a:bodyPr/>
        <a:lstStyle/>
        <a:p>
          <a:r>
            <a:rPr lang="en-US" sz="1200" b="0" i="0" dirty="0">
              <a:latin typeface="+mj-lt"/>
            </a:rPr>
            <a:t>Potentiate the effects of TMZ, platinum agents, cyclophosphamide, and radiation</a:t>
          </a:r>
        </a:p>
      </dgm:t>
    </dgm:pt>
    <dgm:pt modelId="{89240771-0DB5-4539-9695-E9C036802796}" type="parTrans" cxnId="{254A5A7E-7932-4188-B986-6480D53AD69D}">
      <dgm:prSet/>
      <dgm:spPr/>
      <dgm:t>
        <a:bodyPr/>
        <a:lstStyle/>
        <a:p>
          <a:endParaRPr lang="en-US"/>
        </a:p>
      </dgm:t>
    </dgm:pt>
    <dgm:pt modelId="{A023E8DB-B526-41E0-9D38-9D13389577E1}" type="sibTrans" cxnId="{254A5A7E-7932-4188-B986-6480D53AD69D}">
      <dgm:prSet/>
      <dgm:spPr/>
      <dgm:t>
        <a:bodyPr/>
        <a:lstStyle/>
        <a:p>
          <a:endParaRPr lang="en-US"/>
        </a:p>
      </dgm:t>
    </dgm:pt>
    <dgm:pt modelId="{7B37F77F-FA1A-4DB3-9DDB-1B9FC27C8F6B}">
      <dgm:prSet custT="1"/>
      <dgm:spPr>
        <a:solidFill>
          <a:srgbClr val="FAECF2">
            <a:alpha val="90000"/>
          </a:srgbClr>
        </a:solidFill>
      </dgm:spPr>
      <dgm:t>
        <a:bodyPr/>
        <a:lstStyle/>
        <a:p>
          <a:r>
            <a:rPr lang="en-US" sz="1200" b="0" i="0" dirty="0">
              <a:latin typeface="+mj-lt"/>
            </a:rPr>
            <a:t>Statistically significant decreases in PAR were defined as 55% reduction in PBMCs and 95% in tumors</a:t>
          </a:r>
        </a:p>
      </dgm:t>
    </dgm:pt>
    <dgm:pt modelId="{02CBBF80-0AA9-4C9A-9E54-644ED24BF918}" type="parTrans" cxnId="{CDFB8559-4553-49D6-BA2E-E837E8F2376A}">
      <dgm:prSet/>
      <dgm:spPr/>
      <dgm:t>
        <a:bodyPr/>
        <a:lstStyle/>
        <a:p>
          <a:endParaRPr lang="en-US"/>
        </a:p>
      </dgm:t>
    </dgm:pt>
    <dgm:pt modelId="{DFE18207-68F2-4DE2-B273-707EAC7F3D89}" type="sibTrans" cxnId="{CDFB8559-4553-49D6-BA2E-E837E8F2376A}">
      <dgm:prSet/>
      <dgm:spPr/>
      <dgm:t>
        <a:bodyPr/>
        <a:lstStyle/>
        <a:p>
          <a:endParaRPr lang="en-US"/>
        </a:p>
      </dgm:t>
    </dgm:pt>
    <dgm:pt modelId="{181E8932-9792-429C-BBDF-34B0567D793A}">
      <dgm:prSet phldrT="[Text]" custT="1"/>
      <dgm:spPr>
        <a:solidFill>
          <a:srgbClr val="FAECF2">
            <a:alpha val="90000"/>
          </a:srgbClr>
        </a:solidFill>
      </dgm:spPr>
      <dgm:t>
        <a:bodyPr/>
        <a:lstStyle/>
        <a:p>
          <a:endParaRPr lang="en-US" sz="1200" dirty="0">
            <a:latin typeface="+mj-lt"/>
          </a:endParaRPr>
        </a:p>
      </dgm:t>
    </dgm:pt>
    <dgm:pt modelId="{66564C02-E0C7-4C10-8B0B-0B44FFF90A02}" type="parTrans" cxnId="{2DBF5A15-0BA4-486C-8390-A5C1AF823A40}">
      <dgm:prSet/>
      <dgm:spPr/>
      <dgm:t>
        <a:bodyPr/>
        <a:lstStyle/>
        <a:p>
          <a:endParaRPr lang="en-US"/>
        </a:p>
      </dgm:t>
    </dgm:pt>
    <dgm:pt modelId="{C51477D2-C393-471F-8928-5398D93B76B2}" type="sibTrans" cxnId="{2DBF5A15-0BA4-486C-8390-A5C1AF823A40}">
      <dgm:prSet/>
      <dgm:spPr/>
      <dgm:t>
        <a:bodyPr/>
        <a:lstStyle/>
        <a:p>
          <a:endParaRPr lang="en-US"/>
        </a:p>
      </dgm:t>
    </dgm:pt>
    <dgm:pt modelId="{63EC60BC-147E-4627-961D-FBA54FCACFCA}">
      <dgm:prSet phldrT="[Text]" custT="1"/>
      <dgm:spPr>
        <a:solidFill>
          <a:srgbClr val="FAECF2">
            <a:alpha val="90000"/>
          </a:srgbClr>
        </a:solidFill>
      </dgm:spPr>
      <dgm:t>
        <a:bodyPr/>
        <a:lstStyle/>
        <a:p>
          <a:endParaRPr lang="en-US" sz="1200" dirty="0">
            <a:latin typeface="+mj-lt"/>
          </a:endParaRPr>
        </a:p>
      </dgm:t>
    </dgm:pt>
    <dgm:pt modelId="{74C3A6AE-5CAC-423A-B401-B83C18780917}" type="parTrans" cxnId="{E0D344B9-E00B-43B7-9332-C2A9CF7AFB20}">
      <dgm:prSet/>
      <dgm:spPr/>
      <dgm:t>
        <a:bodyPr/>
        <a:lstStyle/>
        <a:p>
          <a:endParaRPr lang="en-US"/>
        </a:p>
      </dgm:t>
    </dgm:pt>
    <dgm:pt modelId="{72ED4402-1E19-457C-88A8-155F94C72ED9}" type="sibTrans" cxnId="{E0D344B9-E00B-43B7-9332-C2A9CF7AFB20}">
      <dgm:prSet/>
      <dgm:spPr/>
      <dgm:t>
        <a:bodyPr/>
        <a:lstStyle/>
        <a:p>
          <a:endParaRPr lang="en-US"/>
        </a:p>
      </dgm:t>
    </dgm:pt>
    <dgm:pt modelId="{82942E92-EDD3-4904-8778-1B7EF4AA8572}">
      <dgm:prSet phldrT="[Text]" custT="1"/>
      <dgm:spPr>
        <a:solidFill>
          <a:srgbClr val="FAECF2">
            <a:alpha val="90000"/>
          </a:srgbClr>
        </a:solidFill>
      </dgm:spPr>
      <dgm:t>
        <a:bodyPr/>
        <a:lstStyle/>
        <a:p>
          <a:endParaRPr lang="en-US" sz="1200" dirty="0">
            <a:latin typeface="Arial Light" pitchFamily="2" charset="0"/>
          </a:endParaRPr>
        </a:p>
      </dgm:t>
    </dgm:pt>
    <dgm:pt modelId="{43BC5B5D-D70F-46E6-B9F9-53B76EBCA09C}" type="parTrans" cxnId="{011CE5DB-E783-4D8F-971D-062C40E70CF5}">
      <dgm:prSet/>
      <dgm:spPr/>
      <dgm:t>
        <a:bodyPr/>
        <a:lstStyle/>
        <a:p>
          <a:endParaRPr lang="en-US"/>
        </a:p>
      </dgm:t>
    </dgm:pt>
    <dgm:pt modelId="{AF645CCE-A47C-4FA7-A85E-EDA5D0BFDE75}" type="sibTrans" cxnId="{011CE5DB-E783-4D8F-971D-062C40E70CF5}">
      <dgm:prSet/>
      <dgm:spPr/>
      <dgm:t>
        <a:bodyPr/>
        <a:lstStyle/>
        <a:p>
          <a:endParaRPr lang="en-US"/>
        </a:p>
      </dgm:t>
    </dgm:pt>
    <dgm:pt modelId="{83834008-B32A-4AC1-A326-E624FC760F30}">
      <dgm:prSet custT="1"/>
      <dgm:spPr>
        <a:solidFill>
          <a:srgbClr val="FAECF2">
            <a:alpha val="90000"/>
          </a:srgbClr>
        </a:solidFill>
      </dgm:spPr>
      <dgm:t>
        <a:bodyPr/>
        <a:lstStyle/>
        <a:p>
          <a:endParaRPr lang="en-US" sz="1200" b="0" i="0" dirty="0">
            <a:latin typeface="+mj-lt"/>
          </a:endParaRPr>
        </a:p>
      </dgm:t>
    </dgm:pt>
    <dgm:pt modelId="{14BE3131-E007-40DF-AC25-26F8FD8E8CAF}" type="parTrans" cxnId="{48E365EB-A29D-4DD6-8AB9-D5A68AA773E5}">
      <dgm:prSet/>
      <dgm:spPr/>
      <dgm:t>
        <a:bodyPr/>
        <a:lstStyle/>
        <a:p>
          <a:endParaRPr lang="en-US"/>
        </a:p>
      </dgm:t>
    </dgm:pt>
    <dgm:pt modelId="{67E8243E-EB19-48F6-8B78-717B66F1254E}" type="sibTrans" cxnId="{48E365EB-A29D-4DD6-8AB9-D5A68AA773E5}">
      <dgm:prSet/>
      <dgm:spPr/>
      <dgm:t>
        <a:bodyPr/>
        <a:lstStyle/>
        <a:p>
          <a:endParaRPr lang="en-US"/>
        </a:p>
      </dgm:t>
    </dgm:pt>
    <dgm:pt modelId="{0D37C5F3-4E24-4902-B415-BF2680FD5C35}">
      <dgm:prSet custT="1"/>
      <dgm:spPr>
        <a:solidFill>
          <a:srgbClr val="FAECF2">
            <a:alpha val="90000"/>
          </a:srgbClr>
        </a:solidFill>
      </dgm:spPr>
      <dgm:t>
        <a:bodyPr/>
        <a:lstStyle/>
        <a:p>
          <a:r>
            <a:rPr lang="en-US" sz="1200" b="0" i="0" dirty="0">
              <a:latin typeface="+mj-lt"/>
            </a:rPr>
            <a:t>Subsequent dosing increased the amount of PARP inhibition to more than 80%. </a:t>
          </a:r>
        </a:p>
      </dgm:t>
    </dgm:pt>
    <dgm:pt modelId="{588ADB16-E30A-44A8-A147-3CB6D07FFC72}" type="parTrans" cxnId="{54D3501D-D561-47A2-A649-4121E867D500}">
      <dgm:prSet/>
      <dgm:spPr/>
      <dgm:t>
        <a:bodyPr/>
        <a:lstStyle/>
        <a:p>
          <a:endParaRPr lang="en-US"/>
        </a:p>
      </dgm:t>
    </dgm:pt>
    <dgm:pt modelId="{57F676EF-D5E2-415F-9950-C9466B9843E7}" type="sibTrans" cxnId="{54D3501D-D561-47A2-A649-4121E867D500}">
      <dgm:prSet/>
      <dgm:spPr/>
      <dgm:t>
        <a:bodyPr/>
        <a:lstStyle/>
        <a:p>
          <a:endParaRPr lang="en-US"/>
        </a:p>
      </dgm:t>
    </dgm:pt>
    <dgm:pt modelId="{18D2F915-8E15-43D6-AE82-D62DDF000ABB}">
      <dgm:prSet custT="1"/>
      <dgm:spPr>
        <a:solidFill>
          <a:srgbClr val="FAECF2">
            <a:alpha val="90000"/>
          </a:srgbClr>
        </a:solidFill>
      </dgm:spPr>
      <dgm:t>
        <a:bodyPr/>
        <a:lstStyle/>
        <a:p>
          <a:endParaRPr lang="en-US" sz="1200" b="0" i="0" dirty="0">
            <a:latin typeface="+mj-lt"/>
          </a:endParaRPr>
        </a:p>
      </dgm:t>
    </dgm:pt>
    <dgm:pt modelId="{944F08AF-DEE8-420A-993E-DBE16EA7BAD1}" type="parTrans" cxnId="{5F7A0CB0-5143-48AE-A543-1A8E0D3A1310}">
      <dgm:prSet/>
      <dgm:spPr/>
      <dgm:t>
        <a:bodyPr/>
        <a:lstStyle/>
        <a:p>
          <a:endParaRPr lang="en-US"/>
        </a:p>
      </dgm:t>
    </dgm:pt>
    <dgm:pt modelId="{BBB8D5BD-03C1-4137-9C2E-39AFF5BE66FA}" type="sibTrans" cxnId="{5F7A0CB0-5143-48AE-A543-1A8E0D3A1310}">
      <dgm:prSet/>
      <dgm:spPr/>
      <dgm:t>
        <a:bodyPr/>
        <a:lstStyle/>
        <a:p>
          <a:endParaRPr lang="en-US"/>
        </a:p>
      </dgm:t>
    </dgm:pt>
    <dgm:pt modelId="{EA766581-5FB6-4B13-8FC5-F9F010C2FB67}">
      <dgm:prSet custT="1"/>
      <dgm:spPr>
        <a:solidFill>
          <a:srgbClr val="FAECF2">
            <a:alpha val="90000"/>
          </a:srgbClr>
        </a:solidFill>
      </dgm:spPr>
      <dgm:t>
        <a:bodyPr/>
        <a:lstStyle/>
        <a:p>
          <a:endParaRPr lang="en-US" sz="1200" b="0" i="0" dirty="0">
            <a:latin typeface="+mj-lt"/>
          </a:endParaRPr>
        </a:p>
      </dgm:t>
    </dgm:pt>
    <dgm:pt modelId="{948530E8-A7CF-4108-BC4E-E34B081A76B8}" type="parTrans" cxnId="{F7414C06-4989-4442-9023-4FDC55F7AA61}">
      <dgm:prSet/>
      <dgm:spPr/>
      <dgm:t>
        <a:bodyPr/>
        <a:lstStyle/>
        <a:p>
          <a:endParaRPr lang="en-US"/>
        </a:p>
      </dgm:t>
    </dgm:pt>
    <dgm:pt modelId="{C5BE3B30-C5F6-4265-9E1F-870816084945}" type="sibTrans" cxnId="{F7414C06-4989-4442-9023-4FDC55F7AA61}">
      <dgm:prSet/>
      <dgm:spPr/>
      <dgm:t>
        <a:bodyPr/>
        <a:lstStyle/>
        <a:p>
          <a:endParaRPr lang="en-US"/>
        </a:p>
      </dgm:t>
    </dgm:pt>
    <dgm:pt modelId="{DBBDD07B-5217-4A20-B4B7-A2AB39969BB3}">
      <dgm:prSet custT="1"/>
      <dgm:spPr>
        <a:solidFill>
          <a:srgbClr val="FAECF2">
            <a:alpha val="90000"/>
          </a:srgbClr>
        </a:solidFill>
      </dgm:spPr>
      <dgm:t>
        <a:bodyPr/>
        <a:lstStyle/>
        <a:p>
          <a:endParaRPr lang="en-US" sz="1200" b="0" i="0" dirty="0">
            <a:latin typeface="Arial Light" pitchFamily="2" charset="0"/>
          </a:endParaRPr>
        </a:p>
      </dgm:t>
    </dgm:pt>
    <dgm:pt modelId="{A726A013-C47B-41A3-A62E-1F14D836B105}" type="parTrans" cxnId="{49BC0844-75F2-492C-9DAD-B8B9AE8352B4}">
      <dgm:prSet/>
      <dgm:spPr/>
      <dgm:t>
        <a:bodyPr/>
        <a:lstStyle/>
        <a:p>
          <a:endParaRPr lang="en-US"/>
        </a:p>
      </dgm:t>
    </dgm:pt>
    <dgm:pt modelId="{4325A6CA-2B32-4C3B-A8F2-156BAB9AA5B1}" type="sibTrans" cxnId="{49BC0844-75F2-492C-9DAD-B8B9AE8352B4}">
      <dgm:prSet/>
      <dgm:spPr/>
      <dgm:t>
        <a:bodyPr/>
        <a:lstStyle/>
        <a:p>
          <a:endParaRPr lang="en-US"/>
        </a:p>
      </dgm:t>
    </dgm:pt>
    <dgm:pt modelId="{614C0800-A5E1-4B7C-B19E-FD992123707C}">
      <dgm:prSet custT="1"/>
      <dgm:spPr>
        <a:solidFill>
          <a:srgbClr val="FAECF2">
            <a:alpha val="90000"/>
          </a:srgbClr>
        </a:solidFill>
      </dgm:spPr>
      <dgm:t>
        <a:bodyPr/>
        <a:lstStyle/>
        <a:p>
          <a:endParaRPr lang="en-US" sz="1200" b="0" i="0" dirty="0">
            <a:latin typeface="Arial Light" pitchFamily="2" charset="0"/>
          </a:endParaRPr>
        </a:p>
      </dgm:t>
    </dgm:pt>
    <dgm:pt modelId="{9F400206-D957-4075-BE97-5EAEAD34ADA0}" type="parTrans" cxnId="{4103422C-7E14-4764-BA9E-2724FB015E2A}">
      <dgm:prSet/>
      <dgm:spPr/>
      <dgm:t>
        <a:bodyPr/>
        <a:lstStyle/>
        <a:p>
          <a:endParaRPr lang="en-US"/>
        </a:p>
      </dgm:t>
    </dgm:pt>
    <dgm:pt modelId="{A7A9E1AB-8A8F-4E86-958E-25C6C00321CC}" type="sibTrans" cxnId="{4103422C-7E14-4764-BA9E-2724FB015E2A}">
      <dgm:prSet/>
      <dgm:spPr/>
      <dgm:t>
        <a:bodyPr/>
        <a:lstStyle/>
        <a:p>
          <a:endParaRPr lang="en-US"/>
        </a:p>
      </dgm:t>
    </dgm:pt>
    <dgm:pt modelId="{9F776579-1CB9-4952-919D-0DACC700BFFB}" type="pres">
      <dgm:prSet presAssocID="{5F1AA346-CF08-40EA-8877-E62CDC2D4B45}" presName="Name0" presStyleCnt="0">
        <dgm:presLayoutVars>
          <dgm:dir/>
          <dgm:animLvl val="lvl"/>
          <dgm:resizeHandles val="exact"/>
        </dgm:presLayoutVars>
      </dgm:prSet>
      <dgm:spPr/>
    </dgm:pt>
    <dgm:pt modelId="{0C11AE31-3793-410C-B1A5-916C680805AC}" type="pres">
      <dgm:prSet presAssocID="{C0EB6540-286E-48D6-B614-988B3896A276}" presName="composite" presStyleCnt="0"/>
      <dgm:spPr/>
    </dgm:pt>
    <dgm:pt modelId="{05F7FCFD-2BCB-409A-BA26-5895B4A102B4}" type="pres">
      <dgm:prSet presAssocID="{C0EB6540-286E-48D6-B614-988B3896A276}" presName="parTx" presStyleLbl="alignNode1" presStyleIdx="0" presStyleCnt="3" custLinFactNeighborX="-3649">
        <dgm:presLayoutVars>
          <dgm:chMax val="0"/>
          <dgm:chPref val="0"/>
          <dgm:bulletEnabled val="1"/>
        </dgm:presLayoutVars>
      </dgm:prSet>
      <dgm:spPr/>
    </dgm:pt>
    <dgm:pt modelId="{B161D750-CC04-40F7-8C6C-CA313C8A7E96}" type="pres">
      <dgm:prSet presAssocID="{C0EB6540-286E-48D6-B614-988B3896A276}" presName="desTx" presStyleLbl="alignAccFollowNode1" presStyleIdx="0" presStyleCnt="3">
        <dgm:presLayoutVars>
          <dgm:bulletEnabled val="1"/>
        </dgm:presLayoutVars>
      </dgm:prSet>
      <dgm:spPr/>
    </dgm:pt>
    <dgm:pt modelId="{83AB40A7-3B40-4CD2-B25D-62816ED87852}" type="pres">
      <dgm:prSet presAssocID="{8C79AB7C-AA67-4EA4-B2C8-6E5D99B3EC62}" presName="space" presStyleCnt="0"/>
      <dgm:spPr/>
    </dgm:pt>
    <dgm:pt modelId="{F87DC69D-44AE-4E26-B031-8312BE5E3117}" type="pres">
      <dgm:prSet presAssocID="{E77E7DF3-9118-4960-9FC7-DE9926BD56F6}" presName="composite" presStyleCnt="0"/>
      <dgm:spPr/>
    </dgm:pt>
    <dgm:pt modelId="{55A5AE81-32A4-4498-B0AF-BCC8F393E3B2}" type="pres">
      <dgm:prSet presAssocID="{E77E7DF3-9118-4960-9FC7-DE9926BD56F6}" presName="parTx" presStyleLbl="alignNode1" presStyleIdx="1" presStyleCnt="3">
        <dgm:presLayoutVars>
          <dgm:chMax val="0"/>
          <dgm:chPref val="0"/>
          <dgm:bulletEnabled val="1"/>
        </dgm:presLayoutVars>
      </dgm:prSet>
      <dgm:spPr/>
    </dgm:pt>
    <dgm:pt modelId="{7A83A5E5-05A3-4CBF-8A41-D63BEBC137B2}" type="pres">
      <dgm:prSet presAssocID="{E77E7DF3-9118-4960-9FC7-DE9926BD56F6}" presName="desTx" presStyleLbl="alignAccFollowNode1" presStyleIdx="1" presStyleCnt="3" custLinFactY="400000" custLinFactNeighborY="455869">
        <dgm:presLayoutVars>
          <dgm:bulletEnabled val="1"/>
        </dgm:presLayoutVars>
      </dgm:prSet>
      <dgm:spPr/>
    </dgm:pt>
    <dgm:pt modelId="{1D6E8E83-1BC1-4E15-8BB7-142B8D1DE778}" type="pres">
      <dgm:prSet presAssocID="{6B028157-630D-4FC1-8C1D-203FC135D66F}" presName="space" presStyleCnt="0"/>
      <dgm:spPr/>
    </dgm:pt>
    <dgm:pt modelId="{23EDD9A6-F072-4A77-8BB2-1028D7E3996F}" type="pres">
      <dgm:prSet presAssocID="{36B4D198-9F12-4B6F-885F-06366EA7C277}" presName="composite" presStyleCnt="0"/>
      <dgm:spPr/>
    </dgm:pt>
    <dgm:pt modelId="{B8375944-AE94-497D-BE42-AFDA0276B0C5}" type="pres">
      <dgm:prSet presAssocID="{36B4D198-9F12-4B6F-885F-06366EA7C277}" presName="parTx" presStyleLbl="alignNode1" presStyleIdx="2" presStyleCnt="3">
        <dgm:presLayoutVars>
          <dgm:chMax val="0"/>
          <dgm:chPref val="0"/>
          <dgm:bulletEnabled val="1"/>
        </dgm:presLayoutVars>
      </dgm:prSet>
      <dgm:spPr/>
    </dgm:pt>
    <dgm:pt modelId="{A3D4AB64-F3F1-4CDB-9500-A697C2C562B4}" type="pres">
      <dgm:prSet presAssocID="{36B4D198-9F12-4B6F-885F-06366EA7C277}" presName="desTx" presStyleLbl="alignAccFollowNode1" presStyleIdx="2" presStyleCnt="3" custLinFactY="93261" custLinFactNeighborY="100000">
        <dgm:presLayoutVars>
          <dgm:bulletEnabled val="1"/>
        </dgm:presLayoutVars>
      </dgm:prSet>
      <dgm:spPr/>
    </dgm:pt>
  </dgm:ptLst>
  <dgm:cxnLst>
    <dgm:cxn modelId="{3B032502-03E0-455D-80B1-7B93CBA95137}" type="presOf" srcId="{63EC60BC-147E-4627-961D-FBA54FCACFCA}" destId="{B161D750-CC04-40F7-8C6C-CA313C8A7E96}" srcOrd="0" destOrd="4" presId="urn:microsoft.com/office/officeart/2005/8/layout/hList1"/>
    <dgm:cxn modelId="{F7414C06-4989-4442-9023-4FDC55F7AA61}" srcId="{36B4D198-9F12-4B6F-885F-06366EA7C277}" destId="{EA766581-5FB6-4B13-8FC5-F9F010C2FB67}" srcOrd="2" destOrd="0" parTransId="{948530E8-A7CF-4108-BC4E-E34B081A76B8}" sibTransId="{C5BE3B30-C5F6-4265-9E1F-870816084945}"/>
    <dgm:cxn modelId="{B214AF0D-58C5-4642-97B5-EB970F154146}" srcId="{C0EB6540-286E-48D6-B614-988B3896A276}" destId="{37AAB8EC-2F23-4945-BA81-38C25DBBCFA5}" srcOrd="1" destOrd="0" parTransId="{32B73AEF-8884-4704-BB9A-C75BD6516E2B}" sibTransId="{3D3F1B40-2D8E-4660-AFA2-2B4D1338153E}"/>
    <dgm:cxn modelId="{AD4E1A12-3484-48F6-B67F-000D11235A13}" type="presOf" srcId="{614C0800-A5E1-4B7C-B19E-FD992123707C}" destId="{A3D4AB64-F3F1-4CDB-9500-A697C2C562B4}" srcOrd="0" destOrd="0" presId="urn:microsoft.com/office/officeart/2005/8/layout/hList1"/>
    <dgm:cxn modelId="{2DBF5A15-0BA4-486C-8390-A5C1AF823A40}" srcId="{C0EB6540-286E-48D6-B614-988B3896A276}" destId="{181E8932-9792-429C-BBDF-34B0567D793A}" srcOrd="2" destOrd="0" parTransId="{66564C02-E0C7-4C10-8B0B-0B44FFF90A02}" sibTransId="{C51477D2-C393-471F-8928-5398D93B76B2}"/>
    <dgm:cxn modelId="{54D3501D-D561-47A2-A649-4121E867D500}" srcId="{E77E7DF3-9118-4960-9FC7-DE9926BD56F6}" destId="{0D37C5F3-4E24-4902-B415-BF2680FD5C35}" srcOrd="5" destOrd="0" parTransId="{588ADB16-E30A-44A8-A147-3CB6D07FFC72}" sibTransId="{57F676EF-D5E2-415F-9950-C9466B9843E7}"/>
    <dgm:cxn modelId="{4103422C-7E14-4764-BA9E-2724FB015E2A}" srcId="{36B4D198-9F12-4B6F-885F-06366EA7C277}" destId="{614C0800-A5E1-4B7C-B19E-FD992123707C}" srcOrd="0" destOrd="0" parTransId="{9F400206-D957-4075-BE97-5EAEAD34ADA0}" sibTransId="{A7A9E1AB-8A8F-4E86-958E-25C6C00321CC}"/>
    <dgm:cxn modelId="{A1ABFD39-3A37-40A9-A4EE-3900E3355181}" srcId="{5F1AA346-CF08-40EA-8877-E62CDC2D4B45}" destId="{E77E7DF3-9118-4960-9FC7-DE9926BD56F6}" srcOrd="1" destOrd="0" parTransId="{AD1B0B07-D535-430D-BEA7-9B5B478D25E0}" sibTransId="{6B028157-630D-4FC1-8C1D-203FC135D66F}"/>
    <dgm:cxn modelId="{A72C295F-9119-4184-96B5-F490749D378A}" type="presOf" srcId="{83834008-B32A-4AC1-A326-E624FC760F30}" destId="{7A83A5E5-05A3-4CBF-8A41-D63BEBC137B2}" srcOrd="0" destOrd="2" presId="urn:microsoft.com/office/officeart/2005/8/layout/hList1"/>
    <dgm:cxn modelId="{53FCA243-ABC3-4694-B3C9-C153564EEAE3}" type="presOf" srcId="{ED519FEC-EA83-487A-8FCB-FD2987D58BD5}" destId="{7A83A5E5-05A3-4CBF-8A41-D63BEBC137B2}" srcOrd="0" destOrd="3" presId="urn:microsoft.com/office/officeart/2005/8/layout/hList1"/>
    <dgm:cxn modelId="{99F9D663-5831-412F-9FA3-0290473DEE86}" type="presOf" srcId="{82942E92-EDD3-4904-8778-1B7EF4AA8572}" destId="{B161D750-CC04-40F7-8C6C-CA313C8A7E96}" srcOrd="0" destOrd="0" presId="urn:microsoft.com/office/officeart/2005/8/layout/hList1"/>
    <dgm:cxn modelId="{49BC0844-75F2-492C-9DAD-B8B9AE8352B4}" srcId="{E77E7DF3-9118-4960-9FC7-DE9926BD56F6}" destId="{DBBDD07B-5217-4A20-B4B7-A2AB39969BB3}" srcOrd="0" destOrd="0" parTransId="{A726A013-C47B-41A3-A62E-1F14D836B105}" sibTransId="{4325A6CA-2B32-4C3B-A8F2-156BAB9AA5B1}"/>
    <dgm:cxn modelId="{FBA21D47-31F5-43F5-A7DF-94CB18CF2BA9}" type="presOf" srcId="{B0E6AB96-1865-4DF4-B75D-EC635B2CE9B0}" destId="{7A83A5E5-05A3-4CBF-8A41-D63BEBC137B2}" srcOrd="0" destOrd="1" presId="urn:microsoft.com/office/officeart/2005/8/layout/hList1"/>
    <dgm:cxn modelId="{0FFBBA67-9843-4746-A680-5E5CD6D2E13D}" type="presOf" srcId="{884D8EC1-7978-4E75-9B1C-67F822F19F00}" destId="{B161D750-CC04-40F7-8C6C-CA313C8A7E96}" srcOrd="0" destOrd="3" presId="urn:microsoft.com/office/officeart/2005/8/layout/hList1"/>
    <dgm:cxn modelId="{E2FAD767-CEFA-44DC-BA41-894C8E875A64}" type="presOf" srcId="{181E8932-9792-429C-BBDF-34B0567D793A}" destId="{B161D750-CC04-40F7-8C6C-CA313C8A7E96}" srcOrd="0" destOrd="2" presId="urn:microsoft.com/office/officeart/2005/8/layout/hList1"/>
    <dgm:cxn modelId="{96F08D4A-C97B-46E5-9F8F-A5ACF88F0561}" type="presOf" srcId="{5F1AA346-CF08-40EA-8877-E62CDC2D4B45}" destId="{9F776579-1CB9-4952-919D-0DACC700BFFB}" srcOrd="0" destOrd="0" presId="urn:microsoft.com/office/officeart/2005/8/layout/hList1"/>
    <dgm:cxn modelId="{CDFB8559-4553-49D6-BA2E-E837E8F2376A}" srcId="{36B4D198-9F12-4B6F-885F-06366EA7C277}" destId="{7B37F77F-FA1A-4DB3-9DDB-1B9FC27C8F6B}" srcOrd="3" destOrd="0" parTransId="{02CBBF80-0AA9-4C9A-9E54-644ED24BF918}" sibTransId="{DFE18207-68F2-4DE2-B273-707EAC7F3D89}"/>
    <dgm:cxn modelId="{31C6CB7D-B9A4-4729-8B5D-55F8780CA083}" type="presOf" srcId="{DBBDD07B-5217-4A20-B4B7-A2AB39969BB3}" destId="{7A83A5E5-05A3-4CBF-8A41-D63BEBC137B2}" srcOrd="0" destOrd="0" presId="urn:microsoft.com/office/officeart/2005/8/layout/hList1"/>
    <dgm:cxn modelId="{254A5A7E-7932-4188-B986-6480D53AD69D}" srcId="{36B4D198-9F12-4B6F-885F-06366EA7C277}" destId="{B4327885-54DC-47E4-8263-3DD7733B9CB9}" srcOrd="1" destOrd="0" parTransId="{89240771-0DB5-4539-9695-E9C036802796}" sibTransId="{A023E8DB-B526-41E0-9D38-9D13389577E1}"/>
    <dgm:cxn modelId="{F4D22780-1FE7-42BB-9578-70A6A542E0C5}" type="presOf" srcId="{C0EB6540-286E-48D6-B614-988B3896A276}" destId="{05F7FCFD-2BCB-409A-BA26-5895B4A102B4}" srcOrd="0" destOrd="0" presId="urn:microsoft.com/office/officeart/2005/8/layout/hList1"/>
    <dgm:cxn modelId="{24578D85-800D-4B29-A633-D570416A4D45}" srcId="{5F1AA346-CF08-40EA-8877-E62CDC2D4B45}" destId="{C0EB6540-286E-48D6-B614-988B3896A276}" srcOrd="0" destOrd="0" parTransId="{83D44BA3-8121-4386-946C-D9B4FD179A80}" sibTransId="{8C79AB7C-AA67-4EA4-B2C8-6E5D99B3EC62}"/>
    <dgm:cxn modelId="{3E84DB86-E334-4DA1-B225-BA69D60CFEBA}" type="presOf" srcId="{0D37C5F3-4E24-4902-B415-BF2680FD5C35}" destId="{7A83A5E5-05A3-4CBF-8A41-D63BEBC137B2}" srcOrd="0" destOrd="5" presId="urn:microsoft.com/office/officeart/2005/8/layout/hList1"/>
    <dgm:cxn modelId="{EB108393-C6BE-41C0-BE7D-6231FA24E896}" type="presOf" srcId="{EA766581-5FB6-4B13-8FC5-F9F010C2FB67}" destId="{A3D4AB64-F3F1-4CDB-9500-A697C2C562B4}" srcOrd="0" destOrd="2" presId="urn:microsoft.com/office/officeart/2005/8/layout/hList1"/>
    <dgm:cxn modelId="{5AF53A94-34D3-49ED-BA48-A0A3213CEB02}" srcId="{5F1AA346-CF08-40EA-8877-E62CDC2D4B45}" destId="{36B4D198-9F12-4B6F-885F-06366EA7C277}" srcOrd="2" destOrd="0" parTransId="{18B8E801-B437-4731-89AB-4F2CC20827A7}" sibTransId="{C1266249-A368-4CC7-8DEC-47EE07CA117C}"/>
    <dgm:cxn modelId="{F8CA74A1-0759-490C-B513-412440BFF751}" type="presOf" srcId="{18D2F915-8E15-43D6-AE82-D62DDF000ABB}" destId="{7A83A5E5-05A3-4CBF-8A41-D63BEBC137B2}" srcOrd="0" destOrd="4" presId="urn:microsoft.com/office/officeart/2005/8/layout/hList1"/>
    <dgm:cxn modelId="{86BBA1A5-5F19-4E41-9EDC-557EE6F61A08}" type="presOf" srcId="{E77E7DF3-9118-4960-9FC7-DE9926BD56F6}" destId="{55A5AE81-32A4-4498-B0AF-BCC8F393E3B2}" srcOrd="0" destOrd="0" presId="urn:microsoft.com/office/officeart/2005/8/layout/hList1"/>
    <dgm:cxn modelId="{B9F70DAC-1947-4F50-BC91-B7A28A9D7A2E}" srcId="{C0EB6540-286E-48D6-B614-988B3896A276}" destId="{884D8EC1-7978-4E75-9B1C-67F822F19F00}" srcOrd="3" destOrd="0" parTransId="{ECB72CA4-2325-4AA7-BC90-081318885838}" sibTransId="{F801BC34-EFDB-43D7-9966-9F1950CAC264}"/>
    <dgm:cxn modelId="{5F7A0CB0-5143-48AE-A543-1A8E0D3A1310}" srcId="{E77E7DF3-9118-4960-9FC7-DE9926BD56F6}" destId="{18D2F915-8E15-43D6-AE82-D62DDF000ABB}" srcOrd="4" destOrd="0" parTransId="{944F08AF-DEE8-420A-993E-DBE16EA7BAD1}" sibTransId="{BBB8D5BD-03C1-4137-9C2E-39AFF5BE66FA}"/>
    <dgm:cxn modelId="{E6D001B6-290D-49BA-A95C-4A5546BB74EF}" srcId="{C0EB6540-286E-48D6-B614-988B3896A276}" destId="{3C46A051-46CC-4A05-B8A0-F4BCA2C79A45}" srcOrd="5" destOrd="0" parTransId="{5228F6CD-C81E-4551-BF7F-F1F59225A4BE}" sibTransId="{556A0B35-FB32-4A39-81DE-64A442EAB8AC}"/>
    <dgm:cxn modelId="{E0D344B9-E00B-43B7-9332-C2A9CF7AFB20}" srcId="{C0EB6540-286E-48D6-B614-988B3896A276}" destId="{63EC60BC-147E-4627-961D-FBA54FCACFCA}" srcOrd="4" destOrd="0" parTransId="{74C3A6AE-5CAC-423A-B401-B83C18780917}" sibTransId="{72ED4402-1E19-457C-88A8-155F94C72ED9}"/>
    <dgm:cxn modelId="{81201EBF-6476-4BE0-AFAD-8EF3679BEF29}" type="presOf" srcId="{37AAB8EC-2F23-4945-BA81-38C25DBBCFA5}" destId="{B161D750-CC04-40F7-8C6C-CA313C8A7E96}" srcOrd="0" destOrd="1" presId="urn:microsoft.com/office/officeart/2005/8/layout/hList1"/>
    <dgm:cxn modelId="{2D2A89BF-7551-4E24-A8AF-C7B5AA6A41F1}" srcId="{E77E7DF3-9118-4960-9FC7-DE9926BD56F6}" destId="{ED519FEC-EA83-487A-8FCB-FD2987D58BD5}" srcOrd="3" destOrd="0" parTransId="{0F4B527E-6F32-4FBC-8F62-3BEC20702102}" sibTransId="{E7C71983-261F-49A4-83FF-F239C4C43E04}"/>
    <dgm:cxn modelId="{9306B3BF-C616-433D-B4D0-EFEF25051F9C}" type="presOf" srcId="{36B4D198-9F12-4B6F-885F-06366EA7C277}" destId="{B8375944-AE94-497D-BE42-AFDA0276B0C5}" srcOrd="0" destOrd="0" presId="urn:microsoft.com/office/officeart/2005/8/layout/hList1"/>
    <dgm:cxn modelId="{829B63D6-DF8B-4DA1-89AE-FAAEB6F6C59D}" type="presOf" srcId="{7B37F77F-FA1A-4DB3-9DDB-1B9FC27C8F6B}" destId="{A3D4AB64-F3F1-4CDB-9500-A697C2C562B4}" srcOrd="0" destOrd="3" presId="urn:microsoft.com/office/officeart/2005/8/layout/hList1"/>
    <dgm:cxn modelId="{011CE5DB-E783-4D8F-971D-062C40E70CF5}" srcId="{C0EB6540-286E-48D6-B614-988B3896A276}" destId="{82942E92-EDD3-4904-8778-1B7EF4AA8572}" srcOrd="0" destOrd="0" parTransId="{43BC5B5D-D70F-46E6-B9F9-53B76EBCA09C}" sibTransId="{AF645CCE-A47C-4FA7-A85E-EDA5D0BFDE75}"/>
    <dgm:cxn modelId="{602E60E0-8CE9-4839-BD5E-F3DBE38F3380}" type="presOf" srcId="{B4327885-54DC-47E4-8263-3DD7733B9CB9}" destId="{A3D4AB64-F3F1-4CDB-9500-A697C2C562B4}" srcOrd="0" destOrd="1" presId="urn:microsoft.com/office/officeart/2005/8/layout/hList1"/>
    <dgm:cxn modelId="{3EF7BDE6-5A85-4CF6-8EBA-C571C1F177BA}" type="presOf" srcId="{3C46A051-46CC-4A05-B8A0-F4BCA2C79A45}" destId="{B161D750-CC04-40F7-8C6C-CA313C8A7E96}" srcOrd="0" destOrd="5" presId="urn:microsoft.com/office/officeart/2005/8/layout/hList1"/>
    <dgm:cxn modelId="{48E365EB-A29D-4DD6-8AB9-D5A68AA773E5}" srcId="{E77E7DF3-9118-4960-9FC7-DE9926BD56F6}" destId="{83834008-B32A-4AC1-A326-E624FC760F30}" srcOrd="2" destOrd="0" parTransId="{14BE3131-E007-40DF-AC25-26F8FD8E8CAF}" sibTransId="{67E8243E-EB19-48F6-8B78-717B66F1254E}"/>
    <dgm:cxn modelId="{AD84FAFA-F37C-4E81-A622-0960BD342F66}" srcId="{E77E7DF3-9118-4960-9FC7-DE9926BD56F6}" destId="{B0E6AB96-1865-4DF4-B75D-EC635B2CE9B0}" srcOrd="1" destOrd="0" parTransId="{FC095D8D-24CE-4F70-B781-F2578E39AFCE}" sibTransId="{1C1C56FA-9E01-4DC9-A4F5-889AB3E360D2}"/>
    <dgm:cxn modelId="{D69BA495-7568-42E0-88BD-4D3C9C0877B6}" type="presParOf" srcId="{9F776579-1CB9-4952-919D-0DACC700BFFB}" destId="{0C11AE31-3793-410C-B1A5-916C680805AC}" srcOrd="0" destOrd="0" presId="urn:microsoft.com/office/officeart/2005/8/layout/hList1"/>
    <dgm:cxn modelId="{596090E2-BF6E-43D3-A53C-171CD5EDA80A}" type="presParOf" srcId="{0C11AE31-3793-410C-B1A5-916C680805AC}" destId="{05F7FCFD-2BCB-409A-BA26-5895B4A102B4}" srcOrd="0" destOrd="0" presId="urn:microsoft.com/office/officeart/2005/8/layout/hList1"/>
    <dgm:cxn modelId="{9FE13909-2C3A-496F-B831-AC01F76773A9}" type="presParOf" srcId="{0C11AE31-3793-410C-B1A5-916C680805AC}" destId="{B161D750-CC04-40F7-8C6C-CA313C8A7E96}" srcOrd="1" destOrd="0" presId="urn:microsoft.com/office/officeart/2005/8/layout/hList1"/>
    <dgm:cxn modelId="{09BAC017-D930-4244-91FA-9256279769D8}" type="presParOf" srcId="{9F776579-1CB9-4952-919D-0DACC700BFFB}" destId="{83AB40A7-3B40-4CD2-B25D-62816ED87852}" srcOrd="1" destOrd="0" presId="urn:microsoft.com/office/officeart/2005/8/layout/hList1"/>
    <dgm:cxn modelId="{82C1A357-ECE5-47AB-879F-49E12ECE8742}" type="presParOf" srcId="{9F776579-1CB9-4952-919D-0DACC700BFFB}" destId="{F87DC69D-44AE-4E26-B031-8312BE5E3117}" srcOrd="2" destOrd="0" presId="urn:microsoft.com/office/officeart/2005/8/layout/hList1"/>
    <dgm:cxn modelId="{418B602C-C64A-4D91-8278-007FC08E4F36}" type="presParOf" srcId="{F87DC69D-44AE-4E26-B031-8312BE5E3117}" destId="{55A5AE81-32A4-4498-B0AF-BCC8F393E3B2}" srcOrd="0" destOrd="0" presId="urn:microsoft.com/office/officeart/2005/8/layout/hList1"/>
    <dgm:cxn modelId="{516322D0-E6DF-4A7C-A809-701598021C8D}" type="presParOf" srcId="{F87DC69D-44AE-4E26-B031-8312BE5E3117}" destId="{7A83A5E5-05A3-4CBF-8A41-D63BEBC137B2}" srcOrd="1" destOrd="0" presId="urn:microsoft.com/office/officeart/2005/8/layout/hList1"/>
    <dgm:cxn modelId="{DBCD5AF3-0764-44AA-9B19-B32184204C85}" type="presParOf" srcId="{9F776579-1CB9-4952-919D-0DACC700BFFB}" destId="{1D6E8E83-1BC1-4E15-8BB7-142B8D1DE778}" srcOrd="3" destOrd="0" presId="urn:microsoft.com/office/officeart/2005/8/layout/hList1"/>
    <dgm:cxn modelId="{7264AF01-8329-4189-A398-08964CC77F80}" type="presParOf" srcId="{9F776579-1CB9-4952-919D-0DACC700BFFB}" destId="{23EDD9A6-F072-4A77-8BB2-1028D7E3996F}" srcOrd="4" destOrd="0" presId="urn:microsoft.com/office/officeart/2005/8/layout/hList1"/>
    <dgm:cxn modelId="{1F117EB5-4F6F-4EF0-A82A-042837D56A95}" type="presParOf" srcId="{23EDD9A6-F072-4A77-8BB2-1028D7E3996F}" destId="{B8375944-AE94-497D-BE42-AFDA0276B0C5}" srcOrd="0" destOrd="0" presId="urn:microsoft.com/office/officeart/2005/8/layout/hList1"/>
    <dgm:cxn modelId="{FA7EBDB0-50EB-4994-85B5-EC2F0A0B7607}" type="presParOf" srcId="{23EDD9A6-F072-4A77-8BB2-1028D7E3996F}" destId="{A3D4AB64-F3F1-4CDB-9500-A697C2C562B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7FCFD-2BCB-409A-BA26-5895B4A102B4}">
      <dsp:nvSpPr>
        <dsp:cNvPr id="0" name=""/>
        <dsp:cNvSpPr/>
      </dsp:nvSpPr>
      <dsp:spPr>
        <a:xfrm>
          <a:off x="0" y="12633"/>
          <a:ext cx="2465778" cy="547200"/>
        </a:xfrm>
        <a:prstGeom prst="rect">
          <a:avLst/>
        </a:prstGeom>
        <a:solidFill>
          <a:srgbClr val="D6538C"/>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1" i="0" kern="1200" dirty="0" err="1"/>
            <a:t>Olaparib</a:t>
          </a:r>
          <a:endParaRPr lang="en-US" sz="1500" b="1" i="0" kern="1200" dirty="0"/>
        </a:p>
      </dsp:txBody>
      <dsp:txXfrm>
        <a:off x="0" y="12633"/>
        <a:ext cx="2465778" cy="547200"/>
      </dsp:txXfrm>
    </dsp:sp>
    <dsp:sp modelId="{B161D750-CC04-40F7-8C6C-CA313C8A7E96}">
      <dsp:nvSpPr>
        <dsp:cNvPr id="0" name=""/>
        <dsp:cNvSpPr/>
      </dsp:nvSpPr>
      <dsp:spPr>
        <a:xfrm>
          <a:off x="2529" y="559833"/>
          <a:ext cx="2465778" cy="2346974"/>
        </a:xfrm>
        <a:prstGeom prst="rect">
          <a:avLst/>
        </a:prstGeom>
        <a:solidFill>
          <a:srgbClr val="FAECF2">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endParaRPr lang="en-US" sz="1200" kern="1200" dirty="0">
            <a:latin typeface="Arial Light" pitchFamily="2" charset="0"/>
          </a:endParaRPr>
        </a:p>
        <a:p>
          <a:pPr marL="114300" lvl="1" indent="-114300" algn="l" defTabSz="533400">
            <a:lnSpc>
              <a:spcPct val="90000"/>
            </a:lnSpc>
            <a:spcBef>
              <a:spcPct val="0"/>
            </a:spcBef>
            <a:spcAft>
              <a:spcPct val="15000"/>
            </a:spcAft>
            <a:buChar char="•"/>
          </a:pPr>
          <a:r>
            <a:rPr lang="en-US" sz="1200" b="0" i="0" kern="1200" dirty="0">
              <a:latin typeface="+mj-lt"/>
            </a:rPr>
            <a:t>Oral poly (adenosine </a:t>
          </a:r>
          <a:r>
            <a:rPr lang="en-US" sz="1200" b="0" i="0" kern="1200" dirty="0" err="1">
              <a:latin typeface="+mj-lt"/>
            </a:rPr>
            <a:t>diphosphate</a:t>
          </a:r>
          <a:r>
            <a:rPr lang="en-US" sz="1200" b="0" i="0" kern="1200" dirty="0">
              <a:latin typeface="+mj-lt"/>
            </a:rPr>
            <a:t>–ribose) polymerase inhibitor </a:t>
          </a:r>
          <a:endParaRPr lang="en-US" sz="1200" kern="1200" dirty="0">
            <a:latin typeface="+mj-lt"/>
          </a:endParaRPr>
        </a:p>
        <a:p>
          <a:pPr marL="114300" lvl="1" indent="-114300" algn="l" defTabSz="533400">
            <a:lnSpc>
              <a:spcPct val="90000"/>
            </a:lnSpc>
            <a:spcBef>
              <a:spcPct val="0"/>
            </a:spcBef>
            <a:spcAft>
              <a:spcPct val="15000"/>
            </a:spcAft>
            <a:buChar char="•"/>
          </a:pPr>
          <a:endParaRPr lang="en-US" sz="1200" kern="1200" dirty="0">
            <a:latin typeface="+mj-lt"/>
          </a:endParaRPr>
        </a:p>
        <a:p>
          <a:pPr marL="114300" lvl="1" indent="-114300" algn="l" defTabSz="533400">
            <a:lnSpc>
              <a:spcPct val="90000"/>
            </a:lnSpc>
            <a:spcBef>
              <a:spcPct val="0"/>
            </a:spcBef>
            <a:spcAft>
              <a:spcPct val="15000"/>
            </a:spcAft>
            <a:buChar char="•"/>
          </a:pPr>
          <a:r>
            <a:rPr lang="en-US" sz="1200" b="0" i="0" kern="1200" dirty="0">
              <a:latin typeface="+mj-lt"/>
            </a:rPr>
            <a:t>Median PFS: 7.0 months vs. 4.2 months in the </a:t>
          </a:r>
          <a:r>
            <a:rPr lang="en-US" sz="1200" b="0" i="0" kern="1200" dirty="0" err="1">
              <a:latin typeface="+mj-lt"/>
            </a:rPr>
            <a:t>olaparib</a:t>
          </a:r>
          <a:r>
            <a:rPr lang="en-US" sz="1200" b="0" i="0" kern="1200" dirty="0">
              <a:latin typeface="+mj-lt"/>
            </a:rPr>
            <a:t> group and standard therapy group respectively</a:t>
          </a:r>
          <a:endParaRPr lang="en-US" sz="1200" kern="1200" dirty="0">
            <a:latin typeface="+mj-lt"/>
          </a:endParaRPr>
        </a:p>
        <a:p>
          <a:pPr marL="114300" lvl="1" indent="-114300" algn="l" defTabSz="533400">
            <a:lnSpc>
              <a:spcPct val="90000"/>
            </a:lnSpc>
            <a:spcBef>
              <a:spcPct val="0"/>
            </a:spcBef>
            <a:spcAft>
              <a:spcPct val="15000"/>
            </a:spcAft>
            <a:buChar char="•"/>
          </a:pPr>
          <a:endParaRPr lang="en-US" sz="1200" kern="1200" dirty="0">
            <a:latin typeface="+mj-lt"/>
          </a:endParaRPr>
        </a:p>
        <a:p>
          <a:pPr marL="114300" lvl="1" indent="-114300" algn="l" defTabSz="533400">
            <a:lnSpc>
              <a:spcPct val="90000"/>
            </a:lnSpc>
            <a:spcBef>
              <a:spcPct val="0"/>
            </a:spcBef>
            <a:spcAft>
              <a:spcPct val="15000"/>
            </a:spcAft>
            <a:buChar char="•"/>
          </a:pPr>
          <a:r>
            <a:rPr lang="en-US" sz="1200" b="0" i="0" kern="1200" dirty="0">
              <a:latin typeface="+mj-lt"/>
            </a:rPr>
            <a:t>ORR: 59.9% in the </a:t>
          </a:r>
          <a:r>
            <a:rPr lang="en-US" sz="1200" b="0" i="0" kern="1200" dirty="0" err="1">
              <a:latin typeface="+mj-lt"/>
            </a:rPr>
            <a:t>olaparib</a:t>
          </a:r>
          <a:r>
            <a:rPr lang="en-US" sz="1200" b="0" i="0" kern="1200" dirty="0">
              <a:latin typeface="+mj-lt"/>
            </a:rPr>
            <a:t> group and 28.8% in the standard therapy group</a:t>
          </a:r>
          <a:endParaRPr lang="en-US" sz="1200" kern="1200" dirty="0">
            <a:latin typeface="+mj-lt"/>
          </a:endParaRPr>
        </a:p>
      </dsp:txBody>
      <dsp:txXfrm>
        <a:off x="2529" y="559833"/>
        <a:ext cx="2465778" cy="2346974"/>
      </dsp:txXfrm>
    </dsp:sp>
    <dsp:sp modelId="{55A5AE81-32A4-4498-B0AF-BCC8F393E3B2}">
      <dsp:nvSpPr>
        <dsp:cNvPr id="0" name=""/>
        <dsp:cNvSpPr/>
      </dsp:nvSpPr>
      <dsp:spPr>
        <a:xfrm>
          <a:off x="2813516" y="12633"/>
          <a:ext cx="2465778" cy="547200"/>
        </a:xfrm>
        <a:prstGeom prst="rect">
          <a:avLst/>
        </a:prstGeom>
        <a:solidFill>
          <a:srgbClr val="D6538C"/>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1" i="0" kern="1200" dirty="0" err="1"/>
            <a:t>Iniparib</a:t>
          </a:r>
          <a:endParaRPr lang="en-US" sz="1500" b="1" i="0" kern="1200" dirty="0"/>
        </a:p>
      </dsp:txBody>
      <dsp:txXfrm>
        <a:off x="2813516" y="12633"/>
        <a:ext cx="2465778" cy="547200"/>
      </dsp:txXfrm>
    </dsp:sp>
    <dsp:sp modelId="{7A83A5E5-05A3-4CBF-8A41-D63BEBC137B2}">
      <dsp:nvSpPr>
        <dsp:cNvPr id="0" name=""/>
        <dsp:cNvSpPr/>
      </dsp:nvSpPr>
      <dsp:spPr>
        <a:xfrm>
          <a:off x="2813516" y="572467"/>
          <a:ext cx="2465778" cy="2346974"/>
        </a:xfrm>
        <a:prstGeom prst="rect">
          <a:avLst/>
        </a:prstGeom>
        <a:solidFill>
          <a:srgbClr val="FAECF2">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endParaRPr lang="en-US" sz="1200" b="0" i="0" kern="1200" dirty="0">
            <a:latin typeface="Arial Light" pitchFamily="2" charset="0"/>
          </a:endParaRPr>
        </a:p>
        <a:p>
          <a:pPr marL="114300" lvl="1" indent="-114300" algn="l" defTabSz="533400">
            <a:lnSpc>
              <a:spcPct val="90000"/>
            </a:lnSpc>
            <a:spcBef>
              <a:spcPct val="0"/>
            </a:spcBef>
            <a:spcAft>
              <a:spcPct val="15000"/>
            </a:spcAft>
            <a:buChar char="•"/>
          </a:pPr>
          <a:r>
            <a:rPr lang="en-US" sz="1200" b="0" i="0" kern="1200" dirty="0">
              <a:latin typeface="+mj-lt"/>
            </a:rPr>
            <a:t>Also known as BSI 201, is a </a:t>
          </a:r>
          <a:r>
            <a:rPr lang="en-US" sz="1200" b="0" i="0" kern="1200" dirty="0" err="1">
              <a:latin typeface="+mj-lt"/>
            </a:rPr>
            <a:t>prodrug</a:t>
          </a:r>
          <a:r>
            <a:rPr lang="en-US" sz="1200" b="0" i="0" kern="1200" dirty="0">
              <a:latin typeface="+mj-lt"/>
            </a:rPr>
            <a:t> with a half-life 4-min</a:t>
          </a:r>
        </a:p>
        <a:p>
          <a:pPr marL="114300" lvl="1" indent="-114300" algn="l" defTabSz="533400">
            <a:lnSpc>
              <a:spcPct val="90000"/>
            </a:lnSpc>
            <a:spcBef>
              <a:spcPct val="0"/>
            </a:spcBef>
            <a:spcAft>
              <a:spcPct val="15000"/>
            </a:spcAft>
            <a:buChar char="•"/>
          </a:pPr>
          <a:endParaRPr lang="en-US" sz="1200" b="0" i="0" kern="1200" dirty="0">
            <a:latin typeface="+mj-lt"/>
          </a:endParaRPr>
        </a:p>
        <a:p>
          <a:pPr marL="114300" lvl="1" indent="-114300" algn="l" defTabSz="533400">
            <a:lnSpc>
              <a:spcPct val="90000"/>
            </a:lnSpc>
            <a:spcBef>
              <a:spcPct val="0"/>
            </a:spcBef>
            <a:spcAft>
              <a:spcPct val="15000"/>
            </a:spcAft>
            <a:buChar char="•"/>
          </a:pPr>
          <a:r>
            <a:rPr lang="en-US" sz="1200" b="0" i="0" kern="1200" dirty="0">
              <a:latin typeface="+mj-lt"/>
            </a:rPr>
            <a:t>First dose of 2.8 mg/kg dose caused PARP inhibition in PBMCs by more than 50%</a:t>
          </a:r>
        </a:p>
        <a:p>
          <a:pPr marL="114300" lvl="1" indent="-114300" algn="l" defTabSz="533400">
            <a:lnSpc>
              <a:spcPct val="90000"/>
            </a:lnSpc>
            <a:spcBef>
              <a:spcPct val="0"/>
            </a:spcBef>
            <a:spcAft>
              <a:spcPct val="15000"/>
            </a:spcAft>
            <a:buChar char="•"/>
          </a:pPr>
          <a:endParaRPr lang="en-US" sz="1200" b="0" i="0" kern="1200" dirty="0">
            <a:latin typeface="+mj-lt"/>
          </a:endParaRPr>
        </a:p>
        <a:p>
          <a:pPr marL="114300" lvl="1" indent="-114300" algn="l" defTabSz="533400">
            <a:lnSpc>
              <a:spcPct val="90000"/>
            </a:lnSpc>
            <a:spcBef>
              <a:spcPct val="0"/>
            </a:spcBef>
            <a:spcAft>
              <a:spcPct val="15000"/>
            </a:spcAft>
            <a:buChar char="•"/>
          </a:pPr>
          <a:r>
            <a:rPr lang="en-US" sz="1200" b="0" i="0" kern="1200" dirty="0">
              <a:latin typeface="+mj-lt"/>
            </a:rPr>
            <a:t>Subsequent dosing increased the amount of PARP inhibition to more than 80%. </a:t>
          </a:r>
        </a:p>
      </dsp:txBody>
      <dsp:txXfrm>
        <a:off x="2813516" y="572467"/>
        <a:ext cx="2465778" cy="2346974"/>
      </dsp:txXfrm>
    </dsp:sp>
    <dsp:sp modelId="{B8375944-AE94-497D-BE42-AFDA0276B0C5}">
      <dsp:nvSpPr>
        <dsp:cNvPr id="0" name=""/>
        <dsp:cNvSpPr/>
      </dsp:nvSpPr>
      <dsp:spPr>
        <a:xfrm>
          <a:off x="5624503" y="12633"/>
          <a:ext cx="2465778" cy="547200"/>
        </a:xfrm>
        <a:prstGeom prst="rect">
          <a:avLst/>
        </a:prstGeom>
        <a:solidFill>
          <a:srgbClr val="D6538C"/>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1" i="0" kern="1200" dirty="0" err="1"/>
            <a:t>Veliparib</a:t>
          </a:r>
          <a:endParaRPr lang="en-US" sz="1500" b="1" i="0" kern="1200" dirty="0"/>
        </a:p>
      </dsp:txBody>
      <dsp:txXfrm>
        <a:off x="5624503" y="12633"/>
        <a:ext cx="2465778" cy="547200"/>
      </dsp:txXfrm>
    </dsp:sp>
    <dsp:sp modelId="{A3D4AB64-F3F1-4CDB-9500-A697C2C562B4}">
      <dsp:nvSpPr>
        <dsp:cNvPr id="0" name=""/>
        <dsp:cNvSpPr/>
      </dsp:nvSpPr>
      <dsp:spPr>
        <a:xfrm>
          <a:off x="5624503" y="572467"/>
          <a:ext cx="2465778" cy="2346974"/>
        </a:xfrm>
        <a:prstGeom prst="rect">
          <a:avLst/>
        </a:prstGeom>
        <a:solidFill>
          <a:srgbClr val="FAECF2">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endParaRPr lang="en-US" sz="1200" b="0" i="0" kern="1200" dirty="0">
            <a:latin typeface="Arial Light" pitchFamily="2" charset="0"/>
          </a:endParaRPr>
        </a:p>
        <a:p>
          <a:pPr marL="114300" lvl="1" indent="-114300" algn="l" defTabSz="533400">
            <a:lnSpc>
              <a:spcPct val="90000"/>
            </a:lnSpc>
            <a:spcBef>
              <a:spcPct val="0"/>
            </a:spcBef>
            <a:spcAft>
              <a:spcPct val="15000"/>
            </a:spcAft>
            <a:buChar char="•"/>
          </a:pPr>
          <a:r>
            <a:rPr lang="en-US" sz="1200" b="0" i="0" kern="1200" dirty="0">
              <a:latin typeface="+mj-lt"/>
            </a:rPr>
            <a:t>Potentiate the effects of TMZ, platinum agents, cyclophosphamide, and radiation</a:t>
          </a:r>
        </a:p>
        <a:p>
          <a:pPr marL="114300" lvl="1" indent="-114300" algn="l" defTabSz="533400">
            <a:lnSpc>
              <a:spcPct val="90000"/>
            </a:lnSpc>
            <a:spcBef>
              <a:spcPct val="0"/>
            </a:spcBef>
            <a:spcAft>
              <a:spcPct val="15000"/>
            </a:spcAft>
            <a:buChar char="•"/>
          </a:pPr>
          <a:endParaRPr lang="en-US" sz="1200" b="0" i="0" kern="1200" dirty="0">
            <a:latin typeface="+mj-lt"/>
          </a:endParaRPr>
        </a:p>
        <a:p>
          <a:pPr marL="114300" lvl="1" indent="-114300" algn="l" defTabSz="533400">
            <a:lnSpc>
              <a:spcPct val="90000"/>
            </a:lnSpc>
            <a:spcBef>
              <a:spcPct val="0"/>
            </a:spcBef>
            <a:spcAft>
              <a:spcPct val="15000"/>
            </a:spcAft>
            <a:buChar char="•"/>
          </a:pPr>
          <a:r>
            <a:rPr lang="en-US" sz="1200" b="0" i="0" kern="1200" dirty="0">
              <a:latin typeface="+mj-lt"/>
            </a:rPr>
            <a:t>Statistically significant decreases in PAR were defined as 55% reduction in PBMCs and 95% in tumors</a:t>
          </a:r>
        </a:p>
      </dsp:txBody>
      <dsp:txXfrm>
        <a:off x="5624503" y="572467"/>
        <a:ext cx="2465778" cy="234697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024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190500" y="190500"/>
            <a:ext cx="8763000" cy="4762500"/>
          </a:xfrm>
          <a:prstGeom prst="roundRect">
            <a:avLst>
              <a:gd name="adj" fmla="val 92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4829650" y="1466688"/>
            <a:ext cx="3599100" cy="16524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SzPts val="5200"/>
              <a:buNone/>
              <a:defRPr sz="6000" b="1">
                <a:latin typeface="Arial Light" pitchFamily="2" charset="0"/>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dirty="0"/>
          </a:p>
        </p:txBody>
      </p:sp>
      <p:sp>
        <p:nvSpPr>
          <p:cNvPr id="11" name="Google Shape;11;p2"/>
          <p:cNvSpPr txBox="1">
            <a:spLocks noGrp="1"/>
          </p:cNvSpPr>
          <p:nvPr>
            <p:ph type="subTitle" idx="1"/>
          </p:nvPr>
        </p:nvSpPr>
        <p:spPr>
          <a:xfrm>
            <a:off x="4829650" y="3267288"/>
            <a:ext cx="35991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400">
                <a:solidFill>
                  <a:schemeClr val="dk1"/>
                </a:solidFill>
                <a:latin typeface="Arial Light" pitchFamily="2" charset="0"/>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dirty="0"/>
          </a:p>
        </p:txBody>
      </p:sp>
      <p:grpSp>
        <p:nvGrpSpPr>
          <p:cNvPr id="12" name="Google Shape;12;p2"/>
          <p:cNvGrpSpPr/>
          <p:nvPr/>
        </p:nvGrpSpPr>
        <p:grpSpPr>
          <a:xfrm>
            <a:off x="144250" y="3960272"/>
            <a:ext cx="8855502" cy="1025503"/>
            <a:chOff x="182300" y="3961922"/>
            <a:chExt cx="8855502" cy="1025503"/>
          </a:xfrm>
        </p:grpSpPr>
        <p:sp>
          <p:nvSpPr>
            <p:cNvPr id="13" name="Google Shape;13;p2"/>
            <p:cNvSpPr/>
            <p:nvPr/>
          </p:nvSpPr>
          <p:spPr>
            <a:xfrm>
              <a:off x="182300" y="3961922"/>
              <a:ext cx="8855502" cy="291638"/>
            </a:xfrm>
            <a:custGeom>
              <a:avLst/>
              <a:gdLst/>
              <a:ahLst/>
              <a:cxnLst/>
              <a:rect l="l" t="t" r="r" b="b"/>
              <a:pathLst>
                <a:path w="280038" h="6666" extrusionOk="0">
                  <a:moveTo>
                    <a:pt x="0" y="1"/>
                  </a:moveTo>
                  <a:lnTo>
                    <a:pt x="0" y="6666"/>
                  </a:lnTo>
                  <a:lnTo>
                    <a:pt x="280037" y="6666"/>
                  </a:lnTo>
                  <a:lnTo>
                    <a:pt x="2800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82300" y="4025625"/>
              <a:ext cx="8855502" cy="961800"/>
            </a:xfrm>
            <a:custGeom>
              <a:avLst/>
              <a:gdLst/>
              <a:ahLst/>
              <a:cxnLst/>
              <a:rect l="l" t="t" r="r" b="b"/>
              <a:pathLst>
                <a:path w="280038" h="21984" extrusionOk="0">
                  <a:moveTo>
                    <a:pt x="26548" y="8514"/>
                  </a:moveTo>
                  <a:lnTo>
                    <a:pt x="16522" y="16411"/>
                  </a:lnTo>
                  <a:lnTo>
                    <a:pt x="3220" y="16411"/>
                  </a:lnTo>
                  <a:lnTo>
                    <a:pt x="14422" y="8514"/>
                  </a:lnTo>
                  <a:close/>
                  <a:moveTo>
                    <a:pt x="39877" y="8514"/>
                  </a:moveTo>
                  <a:lnTo>
                    <a:pt x="31028" y="16411"/>
                  </a:lnTo>
                  <a:lnTo>
                    <a:pt x="17642" y="16411"/>
                  </a:lnTo>
                  <a:lnTo>
                    <a:pt x="27668" y="8514"/>
                  </a:lnTo>
                  <a:close/>
                  <a:moveTo>
                    <a:pt x="53179" y="8514"/>
                  </a:moveTo>
                  <a:lnTo>
                    <a:pt x="45506" y="16411"/>
                  </a:lnTo>
                  <a:lnTo>
                    <a:pt x="32064" y="16411"/>
                  </a:lnTo>
                  <a:lnTo>
                    <a:pt x="40913" y="8514"/>
                  </a:lnTo>
                  <a:close/>
                  <a:moveTo>
                    <a:pt x="66509" y="8514"/>
                  </a:moveTo>
                  <a:lnTo>
                    <a:pt x="60012" y="16411"/>
                  </a:lnTo>
                  <a:lnTo>
                    <a:pt x="46486" y="16411"/>
                  </a:lnTo>
                  <a:lnTo>
                    <a:pt x="54159" y="8514"/>
                  </a:lnTo>
                  <a:close/>
                  <a:moveTo>
                    <a:pt x="79811" y="8514"/>
                  </a:moveTo>
                  <a:lnTo>
                    <a:pt x="74518" y="16411"/>
                  </a:lnTo>
                  <a:lnTo>
                    <a:pt x="60908" y="16411"/>
                  </a:lnTo>
                  <a:lnTo>
                    <a:pt x="67405" y="8514"/>
                  </a:lnTo>
                  <a:close/>
                  <a:moveTo>
                    <a:pt x="93112" y="8514"/>
                  </a:moveTo>
                  <a:lnTo>
                    <a:pt x="88996" y="16411"/>
                  </a:lnTo>
                  <a:lnTo>
                    <a:pt x="75358" y="16411"/>
                  </a:lnTo>
                  <a:lnTo>
                    <a:pt x="80651" y="8514"/>
                  </a:lnTo>
                  <a:close/>
                  <a:moveTo>
                    <a:pt x="106442" y="8514"/>
                  </a:moveTo>
                  <a:lnTo>
                    <a:pt x="103474" y="16411"/>
                  </a:lnTo>
                  <a:lnTo>
                    <a:pt x="89780" y="16411"/>
                  </a:lnTo>
                  <a:lnTo>
                    <a:pt x="93924" y="8514"/>
                  </a:lnTo>
                  <a:close/>
                  <a:moveTo>
                    <a:pt x="119744" y="8514"/>
                  </a:moveTo>
                  <a:lnTo>
                    <a:pt x="117980" y="16411"/>
                  </a:lnTo>
                  <a:lnTo>
                    <a:pt x="104230" y="16411"/>
                  </a:lnTo>
                  <a:lnTo>
                    <a:pt x="107198" y="8514"/>
                  </a:lnTo>
                  <a:close/>
                  <a:moveTo>
                    <a:pt x="133018" y="8514"/>
                  </a:moveTo>
                  <a:lnTo>
                    <a:pt x="132430" y="16411"/>
                  </a:lnTo>
                  <a:lnTo>
                    <a:pt x="118680" y="16411"/>
                  </a:lnTo>
                  <a:lnTo>
                    <a:pt x="120444" y="8514"/>
                  </a:lnTo>
                  <a:close/>
                  <a:moveTo>
                    <a:pt x="146319" y="8514"/>
                  </a:moveTo>
                  <a:lnTo>
                    <a:pt x="146908" y="16411"/>
                  </a:lnTo>
                  <a:lnTo>
                    <a:pt x="133130" y="16411"/>
                  </a:lnTo>
                  <a:lnTo>
                    <a:pt x="133718" y="8514"/>
                  </a:lnTo>
                  <a:close/>
                  <a:moveTo>
                    <a:pt x="159593" y="8514"/>
                  </a:moveTo>
                  <a:lnTo>
                    <a:pt x="161357" y="16411"/>
                  </a:lnTo>
                  <a:lnTo>
                    <a:pt x="147608" y="16411"/>
                  </a:lnTo>
                  <a:lnTo>
                    <a:pt x="147020" y="8514"/>
                  </a:lnTo>
                  <a:close/>
                  <a:moveTo>
                    <a:pt x="172867" y="8514"/>
                  </a:moveTo>
                  <a:lnTo>
                    <a:pt x="175807" y="16411"/>
                  </a:lnTo>
                  <a:lnTo>
                    <a:pt x="162086" y="16411"/>
                  </a:lnTo>
                  <a:lnTo>
                    <a:pt x="160321" y="8514"/>
                  </a:lnTo>
                  <a:close/>
                  <a:moveTo>
                    <a:pt x="186113" y="8514"/>
                  </a:moveTo>
                  <a:lnTo>
                    <a:pt x="190257" y="16411"/>
                  </a:lnTo>
                  <a:lnTo>
                    <a:pt x="176563" y="16411"/>
                  </a:lnTo>
                  <a:lnTo>
                    <a:pt x="173595" y="8514"/>
                  </a:lnTo>
                  <a:close/>
                  <a:moveTo>
                    <a:pt x="199387" y="8514"/>
                  </a:moveTo>
                  <a:lnTo>
                    <a:pt x="204707" y="16411"/>
                  </a:lnTo>
                  <a:lnTo>
                    <a:pt x="191041" y="16411"/>
                  </a:lnTo>
                  <a:lnTo>
                    <a:pt x="186925" y="8514"/>
                  </a:lnTo>
                  <a:close/>
                  <a:moveTo>
                    <a:pt x="212632" y="8514"/>
                  </a:moveTo>
                  <a:lnTo>
                    <a:pt x="219129" y="16411"/>
                  </a:lnTo>
                  <a:lnTo>
                    <a:pt x="205519" y="16411"/>
                  </a:lnTo>
                  <a:lnTo>
                    <a:pt x="200227" y="8514"/>
                  </a:lnTo>
                  <a:close/>
                  <a:moveTo>
                    <a:pt x="225878" y="8514"/>
                  </a:moveTo>
                  <a:lnTo>
                    <a:pt x="233551" y="16411"/>
                  </a:lnTo>
                  <a:lnTo>
                    <a:pt x="220025" y="16411"/>
                  </a:lnTo>
                  <a:lnTo>
                    <a:pt x="213528" y="8514"/>
                  </a:lnTo>
                  <a:close/>
                  <a:moveTo>
                    <a:pt x="239124" y="8514"/>
                  </a:moveTo>
                  <a:lnTo>
                    <a:pt x="247973" y="16411"/>
                  </a:lnTo>
                  <a:lnTo>
                    <a:pt x="234531" y="16411"/>
                  </a:lnTo>
                  <a:lnTo>
                    <a:pt x="226858" y="8514"/>
                  </a:lnTo>
                  <a:close/>
                  <a:moveTo>
                    <a:pt x="252398" y="8514"/>
                  </a:moveTo>
                  <a:lnTo>
                    <a:pt x="262423" y="16411"/>
                  </a:lnTo>
                  <a:lnTo>
                    <a:pt x="249009" y="16411"/>
                  </a:lnTo>
                  <a:lnTo>
                    <a:pt x="240160" y="8514"/>
                  </a:lnTo>
                  <a:close/>
                  <a:moveTo>
                    <a:pt x="265587" y="8514"/>
                  </a:moveTo>
                  <a:lnTo>
                    <a:pt x="276817" y="16411"/>
                  </a:lnTo>
                  <a:lnTo>
                    <a:pt x="263515" y="16411"/>
                  </a:lnTo>
                  <a:lnTo>
                    <a:pt x="253490" y="8514"/>
                  </a:lnTo>
                  <a:close/>
                  <a:moveTo>
                    <a:pt x="13302" y="1"/>
                  </a:moveTo>
                  <a:lnTo>
                    <a:pt x="980" y="7814"/>
                  </a:lnTo>
                  <a:lnTo>
                    <a:pt x="0" y="7814"/>
                  </a:lnTo>
                  <a:lnTo>
                    <a:pt x="0" y="9270"/>
                  </a:lnTo>
                  <a:lnTo>
                    <a:pt x="1204" y="8514"/>
                  </a:lnTo>
                  <a:lnTo>
                    <a:pt x="13218" y="8514"/>
                  </a:lnTo>
                  <a:lnTo>
                    <a:pt x="2016" y="16411"/>
                  </a:lnTo>
                  <a:lnTo>
                    <a:pt x="0" y="16411"/>
                  </a:lnTo>
                  <a:lnTo>
                    <a:pt x="0" y="17111"/>
                  </a:lnTo>
                  <a:lnTo>
                    <a:pt x="1008" y="17111"/>
                  </a:lnTo>
                  <a:lnTo>
                    <a:pt x="0" y="17811"/>
                  </a:lnTo>
                  <a:lnTo>
                    <a:pt x="0" y="18651"/>
                  </a:lnTo>
                  <a:lnTo>
                    <a:pt x="2240" y="17083"/>
                  </a:lnTo>
                  <a:lnTo>
                    <a:pt x="15626" y="17083"/>
                  </a:lnTo>
                  <a:lnTo>
                    <a:pt x="9381" y="21984"/>
                  </a:lnTo>
                  <a:lnTo>
                    <a:pt x="10501" y="21984"/>
                  </a:lnTo>
                  <a:lnTo>
                    <a:pt x="16746" y="17083"/>
                  </a:lnTo>
                  <a:lnTo>
                    <a:pt x="30216" y="17083"/>
                  </a:lnTo>
                  <a:lnTo>
                    <a:pt x="24699" y="21984"/>
                  </a:lnTo>
                  <a:lnTo>
                    <a:pt x="25763" y="21984"/>
                  </a:lnTo>
                  <a:lnTo>
                    <a:pt x="31280" y="17083"/>
                  </a:lnTo>
                  <a:lnTo>
                    <a:pt x="44834" y="17083"/>
                  </a:lnTo>
                  <a:lnTo>
                    <a:pt x="40045" y="21984"/>
                  </a:lnTo>
                  <a:lnTo>
                    <a:pt x="41025" y="21984"/>
                  </a:lnTo>
                  <a:lnTo>
                    <a:pt x="45786" y="17083"/>
                  </a:lnTo>
                  <a:lnTo>
                    <a:pt x="59452" y="17083"/>
                  </a:lnTo>
                  <a:lnTo>
                    <a:pt x="55391" y="21984"/>
                  </a:lnTo>
                  <a:lnTo>
                    <a:pt x="56315" y="21984"/>
                  </a:lnTo>
                  <a:lnTo>
                    <a:pt x="60348" y="17083"/>
                  </a:lnTo>
                  <a:lnTo>
                    <a:pt x="74042" y="17083"/>
                  </a:lnTo>
                  <a:lnTo>
                    <a:pt x="70737" y="21984"/>
                  </a:lnTo>
                  <a:lnTo>
                    <a:pt x="71578" y="21984"/>
                  </a:lnTo>
                  <a:lnTo>
                    <a:pt x="74882" y="17083"/>
                  </a:lnTo>
                  <a:lnTo>
                    <a:pt x="88632" y="17083"/>
                  </a:lnTo>
                  <a:lnTo>
                    <a:pt x="86055" y="21984"/>
                  </a:lnTo>
                  <a:lnTo>
                    <a:pt x="86868" y="21984"/>
                  </a:lnTo>
                  <a:lnTo>
                    <a:pt x="89416" y="17083"/>
                  </a:lnTo>
                  <a:lnTo>
                    <a:pt x="103222" y="17083"/>
                  </a:lnTo>
                  <a:lnTo>
                    <a:pt x="101401" y="21984"/>
                  </a:lnTo>
                  <a:lnTo>
                    <a:pt x="102130" y="21984"/>
                  </a:lnTo>
                  <a:lnTo>
                    <a:pt x="103978" y="17083"/>
                  </a:lnTo>
                  <a:lnTo>
                    <a:pt x="117812" y="17083"/>
                  </a:lnTo>
                  <a:lnTo>
                    <a:pt x="116720" y="21984"/>
                  </a:lnTo>
                  <a:lnTo>
                    <a:pt x="117420" y="21984"/>
                  </a:lnTo>
                  <a:lnTo>
                    <a:pt x="118540" y="17083"/>
                  </a:lnTo>
                  <a:lnTo>
                    <a:pt x="132374" y="17083"/>
                  </a:lnTo>
                  <a:lnTo>
                    <a:pt x="132010" y="21984"/>
                  </a:lnTo>
                  <a:lnTo>
                    <a:pt x="132710" y="21984"/>
                  </a:lnTo>
                  <a:lnTo>
                    <a:pt x="133074" y="17083"/>
                  </a:lnTo>
                  <a:lnTo>
                    <a:pt x="146964" y="17083"/>
                  </a:lnTo>
                  <a:lnTo>
                    <a:pt x="147328" y="21984"/>
                  </a:lnTo>
                  <a:lnTo>
                    <a:pt x="148028" y="21984"/>
                  </a:lnTo>
                  <a:lnTo>
                    <a:pt x="147664" y="17083"/>
                  </a:lnTo>
                  <a:lnTo>
                    <a:pt x="161525" y="17083"/>
                  </a:lnTo>
                  <a:lnTo>
                    <a:pt x="162618" y="21984"/>
                  </a:lnTo>
                  <a:lnTo>
                    <a:pt x="163346" y="21984"/>
                  </a:lnTo>
                  <a:lnTo>
                    <a:pt x="162226" y="17083"/>
                  </a:lnTo>
                  <a:lnTo>
                    <a:pt x="176087" y="17083"/>
                  </a:lnTo>
                  <a:lnTo>
                    <a:pt x="177908" y="21984"/>
                  </a:lnTo>
                  <a:lnTo>
                    <a:pt x="178664" y="21984"/>
                  </a:lnTo>
                  <a:lnTo>
                    <a:pt x="176816" y="17083"/>
                  </a:lnTo>
                  <a:lnTo>
                    <a:pt x="190621" y="17083"/>
                  </a:lnTo>
                  <a:lnTo>
                    <a:pt x="193198" y="21984"/>
                  </a:lnTo>
                  <a:lnTo>
                    <a:pt x="193982" y="21984"/>
                  </a:lnTo>
                  <a:lnTo>
                    <a:pt x="191405" y="17083"/>
                  </a:lnTo>
                  <a:lnTo>
                    <a:pt x="205155" y="17083"/>
                  </a:lnTo>
                  <a:lnTo>
                    <a:pt x="208460" y="21984"/>
                  </a:lnTo>
                  <a:lnTo>
                    <a:pt x="209300" y="21984"/>
                  </a:lnTo>
                  <a:lnTo>
                    <a:pt x="205995" y="17083"/>
                  </a:lnTo>
                  <a:lnTo>
                    <a:pt x="219689" y="17083"/>
                  </a:lnTo>
                  <a:lnTo>
                    <a:pt x="223722" y="21984"/>
                  </a:lnTo>
                  <a:lnTo>
                    <a:pt x="224646" y="21984"/>
                  </a:lnTo>
                  <a:lnTo>
                    <a:pt x="220613" y="17083"/>
                  </a:lnTo>
                  <a:lnTo>
                    <a:pt x="234223" y="17083"/>
                  </a:lnTo>
                  <a:lnTo>
                    <a:pt x="239012" y="21984"/>
                  </a:lnTo>
                  <a:lnTo>
                    <a:pt x="239992" y="21984"/>
                  </a:lnTo>
                  <a:lnTo>
                    <a:pt x="235203" y="17083"/>
                  </a:lnTo>
                  <a:lnTo>
                    <a:pt x="248757" y="17083"/>
                  </a:lnTo>
                  <a:lnTo>
                    <a:pt x="254274" y="21984"/>
                  </a:lnTo>
                  <a:lnTo>
                    <a:pt x="255310" y="21984"/>
                  </a:lnTo>
                  <a:lnTo>
                    <a:pt x="249821" y="17083"/>
                  </a:lnTo>
                  <a:lnTo>
                    <a:pt x="263291" y="17083"/>
                  </a:lnTo>
                  <a:lnTo>
                    <a:pt x="269536" y="21984"/>
                  </a:lnTo>
                  <a:lnTo>
                    <a:pt x="270656" y="21984"/>
                  </a:lnTo>
                  <a:lnTo>
                    <a:pt x="264411" y="17083"/>
                  </a:lnTo>
                  <a:lnTo>
                    <a:pt x="277825" y="17083"/>
                  </a:lnTo>
                  <a:lnTo>
                    <a:pt x="280037" y="18651"/>
                  </a:lnTo>
                  <a:lnTo>
                    <a:pt x="280037" y="17811"/>
                  </a:lnTo>
                  <a:lnTo>
                    <a:pt x="279029" y="17111"/>
                  </a:lnTo>
                  <a:lnTo>
                    <a:pt x="280037" y="17111"/>
                  </a:lnTo>
                  <a:lnTo>
                    <a:pt x="280037" y="16411"/>
                  </a:lnTo>
                  <a:lnTo>
                    <a:pt x="278021" y="16411"/>
                  </a:lnTo>
                  <a:lnTo>
                    <a:pt x="266819" y="8514"/>
                  </a:lnTo>
                  <a:lnTo>
                    <a:pt x="278861" y="8514"/>
                  </a:lnTo>
                  <a:lnTo>
                    <a:pt x="280037" y="9270"/>
                  </a:lnTo>
                  <a:lnTo>
                    <a:pt x="280037" y="7814"/>
                  </a:lnTo>
                  <a:lnTo>
                    <a:pt x="279057" y="7814"/>
                  </a:lnTo>
                  <a:lnTo>
                    <a:pt x="266735" y="1"/>
                  </a:lnTo>
                  <a:lnTo>
                    <a:pt x="266399" y="589"/>
                  </a:lnTo>
                  <a:lnTo>
                    <a:pt x="277769" y="7814"/>
                  </a:lnTo>
                  <a:lnTo>
                    <a:pt x="265867" y="7814"/>
                  </a:lnTo>
                  <a:lnTo>
                    <a:pt x="254750" y="1"/>
                  </a:lnTo>
                  <a:lnTo>
                    <a:pt x="254330" y="589"/>
                  </a:lnTo>
                  <a:lnTo>
                    <a:pt x="264635" y="7814"/>
                  </a:lnTo>
                  <a:lnTo>
                    <a:pt x="252622" y="7814"/>
                  </a:lnTo>
                  <a:lnTo>
                    <a:pt x="242680" y="29"/>
                  </a:lnTo>
                  <a:lnTo>
                    <a:pt x="242232" y="589"/>
                  </a:lnTo>
                  <a:lnTo>
                    <a:pt x="251473" y="7814"/>
                  </a:lnTo>
                  <a:lnTo>
                    <a:pt x="239376" y="7814"/>
                  </a:lnTo>
                  <a:lnTo>
                    <a:pt x="230639" y="29"/>
                  </a:lnTo>
                  <a:lnTo>
                    <a:pt x="230163" y="561"/>
                  </a:lnTo>
                  <a:lnTo>
                    <a:pt x="238340" y="7814"/>
                  </a:lnTo>
                  <a:lnTo>
                    <a:pt x="226186" y="7814"/>
                  </a:lnTo>
                  <a:lnTo>
                    <a:pt x="218597" y="57"/>
                  </a:lnTo>
                  <a:lnTo>
                    <a:pt x="218093" y="533"/>
                  </a:lnTo>
                  <a:lnTo>
                    <a:pt x="225206" y="7814"/>
                  </a:lnTo>
                  <a:lnTo>
                    <a:pt x="212940" y="7814"/>
                  </a:lnTo>
                  <a:lnTo>
                    <a:pt x="206555" y="85"/>
                  </a:lnTo>
                  <a:lnTo>
                    <a:pt x="206023" y="533"/>
                  </a:lnTo>
                  <a:lnTo>
                    <a:pt x="212044" y="7814"/>
                  </a:lnTo>
                  <a:lnTo>
                    <a:pt x="199751" y="7814"/>
                  </a:lnTo>
                  <a:lnTo>
                    <a:pt x="194542" y="113"/>
                  </a:lnTo>
                  <a:lnTo>
                    <a:pt x="193954" y="505"/>
                  </a:lnTo>
                  <a:lnTo>
                    <a:pt x="198910" y="7814"/>
                  </a:lnTo>
                  <a:lnTo>
                    <a:pt x="186533" y="7814"/>
                  </a:lnTo>
                  <a:lnTo>
                    <a:pt x="182500" y="113"/>
                  </a:lnTo>
                  <a:lnTo>
                    <a:pt x="181884" y="449"/>
                  </a:lnTo>
                  <a:lnTo>
                    <a:pt x="185749" y="7786"/>
                  </a:lnTo>
                  <a:lnTo>
                    <a:pt x="173343" y="7786"/>
                  </a:lnTo>
                  <a:lnTo>
                    <a:pt x="170487" y="169"/>
                  </a:lnTo>
                  <a:lnTo>
                    <a:pt x="169815" y="421"/>
                  </a:lnTo>
                  <a:lnTo>
                    <a:pt x="172587" y="7814"/>
                  </a:lnTo>
                  <a:lnTo>
                    <a:pt x="160153" y="7814"/>
                  </a:lnTo>
                  <a:lnTo>
                    <a:pt x="158445" y="225"/>
                  </a:lnTo>
                  <a:lnTo>
                    <a:pt x="157745" y="365"/>
                  </a:lnTo>
                  <a:lnTo>
                    <a:pt x="159425" y="7814"/>
                  </a:lnTo>
                  <a:lnTo>
                    <a:pt x="146964" y="7814"/>
                  </a:lnTo>
                  <a:lnTo>
                    <a:pt x="146403" y="281"/>
                  </a:lnTo>
                  <a:lnTo>
                    <a:pt x="145703" y="309"/>
                  </a:lnTo>
                  <a:lnTo>
                    <a:pt x="146263" y="7814"/>
                  </a:lnTo>
                  <a:lnTo>
                    <a:pt x="133774" y="7814"/>
                  </a:lnTo>
                  <a:lnTo>
                    <a:pt x="134334" y="309"/>
                  </a:lnTo>
                  <a:lnTo>
                    <a:pt x="133634" y="281"/>
                  </a:lnTo>
                  <a:lnTo>
                    <a:pt x="133074" y="7814"/>
                  </a:lnTo>
                  <a:lnTo>
                    <a:pt x="120612" y="7814"/>
                  </a:lnTo>
                  <a:lnTo>
                    <a:pt x="122292" y="365"/>
                  </a:lnTo>
                  <a:lnTo>
                    <a:pt x="121592" y="225"/>
                  </a:lnTo>
                  <a:lnTo>
                    <a:pt x="119884" y="7814"/>
                  </a:lnTo>
                  <a:lnTo>
                    <a:pt x="107478" y="7814"/>
                  </a:lnTo>
                  <a:lnTo>
                    <a:pt x="110251" y="421"/>
                  </a:lnTo>
                  <a:lnTo>
                    <a:pt x="109579" y="169"/>
                  </a:lnTo>
                  <a:lnTo>
                    <a:pt x="106722" y="7814"/>
                  </a:lnTo>
                  <a:lnTo>
                    <a:pt x="94289" y="7814"/>
                  </a:lnTo>
                  <a:lnTo>
                    <a:pt x="98153" y="477"/>
                  </a:lnTo>
                  <a:lnTo>
                    <a:pt x="97509" y="141"/>
                  </a:lnTo>
                  <a:lnTo>
                    <a:pt x="93476" y="7842"/>
                  </a:lnTo>
                  <a:lnTo>
                    <a:pt x="81127" y="7842"/>
                  </a:lnTo>
                  <a:lnTo>
                    <a:pt x="86083" y="505"/>
                  </a:lnTo>
                  <a:lnTo>
                    <a:pt x="85495" y="113"/>
                  </a:lnTo>
                  <a:lnTo>
                    <a:pt x="80287" y="7842"/>
                  </a:lnTo>
                  <a:lnTo>
                    <a:pt x="67993" y="7842"/>
                  </a:lnTo>
                  <a:lnTo>
                    <a:pt x="74014" y="533"/>
                  </a:lnTo>
                  <a:lnTo>
                    <a:pt x="73454" y="85"/>
                  </a:lnTo>
                  <a:lnTo>
                    <a:pt x="67069" y="7842"/>
                  </a:lnTo>
                  <a:lnTo>
                    <a:pt x="54859" y="7842"/>
                  </a:lnTo>
                  <a:lnTo>
                    <a:pt x="61944" y="561"/>
                  </a:lnTo>
                  <a:lnTo>
                    <a:pt x="61440" y="85"/>
                  </a:lnTo>
                  <a:lnTo>
                    <a:pt x="53879" y="7842"/>
                  </a:lnTo>
                  <a:lnTo>
                    <a:pt x="41698" y="7842"/>
                  </a:lnTo>
                  <a:lnTo>
                    <a:pt x="49875" y="589"/>
                  </a:lnTo>
                  <a:lnTo>
                    <a:pt x="49399" y="57"/>
                  </a:lnTo>
                  <a:lnTo>
                    <a:pt x="40633" y="7842"/>
                  </a:lnTo>
                  <a:lnTo>
                    <a:pt x="28564" y="7842"/>
                  </a:lnTo>
                  <a:lnTo>
                    <a:pt x="37805" y="589"/>
                  </a:lnTo>
                  <a:lnTo>
                    <a:pt x="37385" y="29"/>
                  </a:lnTo>
                  <a:lnTo>
                    <a:pt x="27444" y="7814"/>
                  </a:lnTo>
                  <a:lnTo>
                    <a:pt x="15430" y="7814"/>
                  </a:lnTo>
                  <a:lnTo>
                    <a:pt x="25735" y="589"/>
                  </a:lnTo>
                  <a:lnTo>
                    <a:pt x="25315" y="1"/>
                  </a:lnTo>
                  <a:lnTo>
                    <a:pt x="14198" y="7814"/>
                  </a:lnTo>
                  <a:lnTo>
                    <a:pt x="2296" y="7814"/>
                  </a:lnTo>
                  <a:lnTo>
                    <a:pt x="13666" y="589"/>
                  </a:lnTo>
                  <a:lnTo>
                    <a:pt x="1330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190500" y="190500"/>
            <a:ext cx="8763000" cy="4762500"/>
          </a:xfrm>
          <a:prstGeom prst="roundRect">
            <a:avLst>
              <a:gd name="adj" fmla="val 92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atin typeface="Arial Light" pitchFamily="2"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ackground">
  <p:cSld name="BLANK_1_1_1_1_1_1_1">
    <p:spTree>
      <p:nvGrpSpPr>
        <p:cNvPr id="1" name="Shape 184"/>
        <p:cNvGrpSpPr/>
        <p:nvPr/>
      </p:nvGrpSpPr>
      <p:grpSpPr>
        <a:xfrm>
          <a:off x="0" y="0"/>
          <a:ext cx="0" cy="0"/>
          <a:chOff x="0" y="0"/>
          <a:chExt cx="0" cy="0"/>
        </a:xfrm>
      </p:grpSpPr>
      <p:sp>
        <p:nvSpPr>
          <p:cNvPr id="185" name="Google Shape;185;p31"/>
          <p:cNvSpPr/>
          <p:nvPr/>
        </p:nvSpPr>
        <p:spPr>
          <a:xfrm>
            <a:off x="190500" y="190500"/>
            <a:ext cx="8763000" cy="4762500"/>
          </a:xfrm>
          <a:prstGeom prst="roundRect">
            <a:avLst>
              <a:gd name="adj" fmla="val 92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5">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1pPr>
            <a:lvl2pPr lvl="1"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2pPr>
            <a:lvl3pPr lvl="2"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3pPr>
            <a:lvl4pPr lvl="3"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4pPr>
            <a:lvl5pPr lvl="4"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5pPr>
            <a:lvl6pPr lvl="5"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6pPr>
            <a:lvl7pPr lvl="6"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7pPr>
            <a:lvl8pPr lvl="7"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8pPr>
            <a:lvl9pPr lvl="8" rtl="0">
              <a:spcBef>
                <a:spcPts val="0"/>
              </a:spcBef>
              <a:spcAft>
                <a:spcPts val="0"/>
              </a:spcAft>
              <a:buClr>
                <a:schemeClr val="dk1"/>
              </a:buClr>
              <a:buSzPts val="3500"/>
              <a:buFont typeface="Albert Sans"/>
              <a:buNone/>
              <a:defRPr sz="3500" b="1">
                <a:solidFill>
                  <a:schemeClr val="dk1"/>
                </a:solidFill>
                <a:latin typeface="Albert Sans"/>
                <a:ea typeface="Albert Sans"/>
                <a:cs typeface="Albert Sans"/>
                <a:sym typeface="Albert Sans"/>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marL="914400" lvl="1" indent="-304800">
              <a:lnSpc>
                <a:spcPct val="100000"/>
              </a:lnSpc>
              <a:spcBef>
                <a:spcPts val="160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marL="1371600" lvl="2" indent="-304800">
              <a:lnSpc>
                <a:spcPct val="100000"/>
              </a:lnSpc>
              <a:spcBef>
                <a:spcPts val="160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marL="1828800" lvl="3" indent="-304800">
              <a:lnSpc>
                <a:spcPct val="100000"/>
              </a:lnSpc>
              <a:spcBef>
                <a:spcPts val="160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marL="2286000" lvl="4" indent="-304800">
              <a:lnSpc>
                <a:spcPct val="100000"/>
              </a:lnSpc>
              <a:spcBef>
                <a:spcPts val="160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marL="2743200" lvl="5" indent="-304800">
              <a:lnSpc>
                <a:spcPct val="100000"/>
              </a:lnSpc>
              <a:spcBef>
                <a:spcPts val="160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marL="3200400" lvl="6" indent="-304800">
              <a:lnSpc>
                <a:spcPct val="100000"/>
              </a:lnSpc>
              <a:spcBef>
                <a:spcPts val="160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marL="3657600" lvl="7" indent="-304800">
              <a:lnSpc>
                <a:spcPct val="100000"/>
              </a:lnSpc>
              <a:spcBef>
                <a:spcPts val="160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marL="4114800" lvl="8" indent="-304800">
              <a:lnSpc>
                <a:spcPct val="100000"/>
              </a:lnSpc>
              <a:spcBef>
                <a:spcPts val="1600"/>
              </a:spcBef>
              <a:spcAft>
                <a:spcPts val="160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77"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Light" pitchFamily="2" charset="0"/>
          <a:ea typeface="Arial Light"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Light" pitchFamily="2" charset="0"/>
          <a:ea typeface="Arial Light"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Layout" Target="../diagrams/layout1.xml"/><Relationship Id="rId7" Type="http://schemas.openxmlformats.org/officeDocument/2006/relationships/image" Target="../media/image2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tmc.gov.in/ncg/docs/PDF/DraftGuidelines/Breast/NC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97"/>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200" name="Google Shape;200;p36"/>
          <p:cNvSpPr txBox="1">
            <a:spLocks noGrp="1"/>
          </p:cNvSpPr>
          <p:nvPr>
            <p:ph type="subTitle" idx="1"/>
          </p:nvPr>
        </p:nvSpPr>
        <p:spPr>
          <a:xfrm>
            <a:off x="134981" y="1741604"/>
            <a:ext cx="5569134" cy="459876"/>
          </a:xfrm>
          <a:prstGeom prst="rect">
            <a:avLst/>
          </a:prstGeom>
        </p:spPr>
        <p:txBody>
          <a:bodyPr spcFirstLastPara="1" wrap="square" lIns="91425" tIns="91425" rIns="91425" bIns="91425" anchor="t" anchorCtr="0">
            <a:noAutofit/>
          </a:bodyPr>
          <a:lstStyle/>
          <a:p>
            <a:pPr marL="0" lvl="0" indent="0"/>
            <a:r>
              <a:rPr lang="en-US" b="1" dirty="0">
                <a:solidFill>
                  <a:schemeClr val="bg1"/>
                </a:solidFill>
                <a:latin typeface="+mj-lt"/>
              </a:rPr>
              <a:t>- Breast Cancer Awareness </a:t>
            </a:r>
          </a:p>
        </p:txBody>
      </p:sp>
      <p:sp>
        <p:nvSpPr>
          <p:cNvPr id="4" name="TextBox 3"/>
          <p:cNvSpPr txBox="1"/>
          <p:nvPr/>
        </p:nvSpPr>
        <p:spPr>
          <a:xfrm>
            <a:off x="309151" y="4804946"/>
            <a:ext cx="3040381" cy="338554"/>
          </a:xfrm>
          <a:prstGeom prst="rect">
            <a:avLst/>
          </a:prstGeom>
          <a:noFill/>
        </p:spPr>
        <p:txBody>
          <a:bodyPr wrap="square" rtlCol="0">
            <a:spAutoFit/>
          </a:bodyPr>
          <a:lstStyle/>
          <a:p>
            <a:r>
              <a:rPr lang="en-US" sz="800" dirty="0">
                <a:solidFill>
                  <a:schemeClr val="bg1"/>
                </a:solidFill>
                <a:latin typeface="+mj-lt"/>
              </a:rPr>
              <a:t>See the summary of prescribing information on last slide</a:t>
            </a:r>
          </a:p>
          <a:p>
            <a:endParaRPr lang="en-IN" sz="800" dirty="0">
              <a:solidFill>
                <a:schemeClr val="bg1"/>
              </a:solidFill>
              <a:latin typeface="+mj-lt"/>
            </a:endParaRPr>
          </a:p>
        </p:txBody>
      </p:sp>
      <p:sp>
        <p:nvSpPr>
          <p:cNvPr id="12" name="TextBox 11"/>
          <p:cNvSpPr txBox="1"/>
          <p:nvPr/>
        </p:nvSpPr>
        <p:spPr>
          <a:xfrm>
            <a:off x="7592232" y="4928056"/>
            <a:ext cx="1740679" cy="215444"/>
          </a:xfrm>
          <a:prstGeom prst="rect">
            <a:avLst/>
          </a:prstGeom>
          <a:noFill/>
        </p:spPr>
        <p:txBody>
          <a:bodyPr wrap="square" rtlCol="0">
            <a:spAutoFit/>
          </a:bodyPr>
          <a:lstStyle/>
          <a:p>
            <a:r>
              <a:rPr lang="en-US" sz="800" dirty="0">
                <a:solidFill>
                  <a:schemeClr val="bg1"/>
                </a:solidFill>
                <a:latin typeface="+mj-lt"/>
              </a:rPr>
              <a:t>PP-UNP-IND-0214  02-11-2023</a:t>
            </a:r>
          </a:p>
        </p:txBody>
      </p:sp>
      <p:pic>
        <p:nvPicPr>
          <p:cNvPr id="7" name="Picture 6">
            <a:extLst>
              <a:ext uri="{FF2B5EF4-FFF2-40B4-BE49-F238E27FC236}">
                <a16:creationId xmlns:a16="http://schemas.microsoft.com/office/drawing/2014/main" id="{FD4FB6DB-B5D7-DF64-7459-18EBE345A97E}"/>
              </a:ext>
            </a:extLst>
          </p:cNvPr>
          <p:cNvPicPr>
            <a:picLocks noChangeAspect="1"/>
          </p:cNvPicPr>
          <p:nvPr/>
        </p:nvPicPr>
        <p:blipFill>
          <a:blip r:embed="rId4"/>
          <a:stretch>
            <a:fillRect/>
          </a:stretch>
        </p:blipFill>
        <p:spPr>
          <a:xfrm>
            <a:off x="7781145" y="47385"/>
            <a:ext cx="1362855" cy="633652"/>
          </a:xfrm>
          <a:prstGeom prst="rect">
            <a:avLst/>
          </a:prstGeom>
        </p:spPr>
      </p:pic>
      <p:sp>
        <p:nvSpPr>
          <p:cNvPr id="6" name="Google Shape;200;p36">
            <a:extLst>
              <a:ext uri="{FF2B5EF4-FFF2-40B4-BE49-F238E27FC236}">
                <a16:creationId xmlns:a16="http://schemas.microsoft.com/office/drawing/2014/main" id="{BF68855E-B468-0885-0E74-B4E0A8DC3CBD}"/>
              </a:ext>
            </a:extLst>
          </p:cNvPr>
          <p:cNvSpPr txBox="1">
            <a:spLocks/>
          </p:cNvSpPr>
          <p:nvPr/>
        </p:nvSpPr>
        <p:spPr>
          <a:xfrm>
            <a:off x="134981" y="357314"/>
            <a:ext cx="7173131" cy="14369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400" b="0" i="0" u="none" strike="noStrike" cap="none">
                <a:solidFill>
                  <a:schemeClr val="dk1"/>
                </a:solidFill>
                <a:latin typeface="Arial Light" pitchFamily="2" charset="0"/>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marL="0" indent="0"/>
            <a:r>
              <a:rPr lang="en-US" sz="4000" b="1" dirty="0">
                <a:solidFill>
                  <a:schemeClr val="bg1"/>
                </a:solidFill>
                <a:latin typeface="+mj-lt"/>
              </a:rPr>
              <a:t>Management of Advanced Breast Cancer</a:t>
            </a:r>
            <a:br>
              <a:rPr lang="en-US" sz="4000" b="1" dirty="0">
                <a:solidFill>
                  <a:schemeClr val="bg1"/>
                </a:solidFill>
                <a:latin typeface="+mj-lt"/>
              </a:rPr>
            </a:br>
            <a:endParaRPr lang="en-US" sz="4000" b="1" dirty="0">
              <a:solidFill>
                <a:schemeClr val="bg1"/>
              </a:solidFill>
              <a:latin typeface="+mj-lt"/>
            </a:endParaRPr>
          </a:p>
        </p:txBody>
      </p:sp>
    </p:spTree>
    <p:extLst>
      <p:ext uri="{BB962C8B-B14F-4D97-AF65-F5344CB8AC3E}">
        <p14:creationId xmlns:p14="http://schemas.microsoft.com/office/powerpoint/2010/main" val="524699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GB" sz="2800" dirty="0">
                <a:solidFill>
                  <a:srgbClr val="D6538C"/>
                </a:solidFill>
                <a:latin typeface="+mj-lt"/>
                <a:cs typeface="Calibri" panose="020F0502020204030204" pitchFamily="34" charset="0"/>
              </a:rPr>
              <a:t>Early stages of breast cancer</a:t>
            </a:r>
            <a:endParaRPr lang="en-IN" sz="2800" dirty="0">
              <a:solidFill>
                <a:srgbClr val="D6538C"/>
              </a:solidFill>
              <a:latin typeface="+mj-lt"/>
              <a:cs typeface="Calibri" panose="020F0502020204030204" pitchFamily="34" charset="0"/>
            </a:endParaRPr>
          </a:p>
        </p:txBody>
      </p:sp>
      <p:sp>
        <p:nvSpPr>
          <p:cNvPr id="7" name="TextBox 6"/>
          <p:cNvSpPr txBox="1"/>
          <p:nvPr/>
        </p:nvSpPr>
        <p:spPr>
          <a:xfrm>
            <a:off x="631768" y="1283879"/>
            <a:ext cx="801823" cy="307777"/>
          </a:xfrm>
          <a:prstGeom prst="rect">
            <a:avLst/>
          </a:prstGeom>
          <a:noFill/>
        </p:spPr>
        <p:txBody>
          <a:bodyPr wrap="none" rtlCol="0">
            <a:spAutoFit/>
          </a:bodyPr>
          <a:lstStyle/>
          <a:p>
            <a:r>
              <a:rPr lang="en-IN" dirty="0">
                <a:latin typeface="+mj-lt"/>
              </a:rPr>
              <a:t>Stage 0</a:t>
            </a:r>
          </a:p>
        </p:txBody>
      </p:sp>
      <p:sp>
        <p:nvSpPr>
          <p:cNvPr id="11" name="TextBox 10"/>
          <p:cNvSpPr txBox="1"/>
          <p:nvPr/>
        </p:nvSpPr>
        <p:spPr>
          <a:xfrm>
            <a:off x="631768" y="2869851"/>
            <a:ext cx="752129" cy="307777"/>
          </a:xfrm>
          <a:prstGeom prst="rect">
            <a:avLst/>
          </a:prstGeom>
          <a:noFill/>
        </p:spPr>
        <p:txBody>
          <a:bodyPr wrap="none" rtlCol="0">
            <a:spAutoFit/>
          </a:bodyPr>
          <a:lstStyle/>
          <a:p>
            <a:r>
              <a:rPr lang="en-IN" dirty="0">
                <a:latin typeface="+mj-lt"/>
              </a:rPr>
              <a:t>Stage I</a:t>
            </a:r>
          </a:p>
        </p:txBody>
      </p:sp>
      <p:sp>
        <p:nvSpPr>
          <p:cNvPr id="9" name="TextBox 8"/>
          <p:cNvSpPr txBox="1"/>
          <p:nvPr/>
        </p:nvSpPr>
        <p:spPr>
          <a:xfrm>
            <a:off x="1413166" y="1581164"/>
            <a:ext cx="2801389" cy="1107996"/>
          </a:xfrm>
          <a:prstGeom prst="rect">
            <a:avLst/>
          </a:prstGeom>
          <a:noFill/>
        </p:spPr>
        <p:txBody>
          <a:bodyPr wrap="square" rtlCol="0">
            <a:spAutoFit/>
          </a:bodyPr>
          <a:lstStyle/>
          <a:p>
            <a:r>
              <a:rPr lang="en-GB" sz="1100" dirty="0">
                <a:latin typeface="+mj-lt"/>
              </a:rPr>
              <a:t>Abnormal of cancer cells are present in either the lining of a breast lobule or a duct, but they have not spread to the surrounding fatty tissue. This stage is also called lobular carcinoma in situ(LCIS), or ductal carcinoma in situ (DCIS).</a:t>
            </a:r>
            <a:endParaRPr lang="en-IN" sz="1100" dirty="0">
              <a:latin typeface="+mj-lt"/>
            </a:endParaRPr>
          </a:p>
        </p:txBody>
      </p:sp>
      <p:sp>
        <p:nvSpPr>
          <p:cNvPr id="15" name="TextBox 14"/>
          <p:cNvSpPr txBox="1"/>
          <p:nvPr/>
        </p:nvSpPr>
        <p:spPr>
          <a:xfrm>
            <a:off x="1433591" y="3122384"/>
            <a:ext cx="2801389" cy="1277273"/>
          </a:xfrm>
          <a:prstGeom prst="rect">
            <a:avLst/>
          </a:prstGeom>
          <a:noFill/>
        </p:spPr>
        <p:txBody>
          <a:bodyPr wrap="square" rtlCol="0">
            <a:spAutoFit/>
          </a:bodyPr>
          <a:lstStyle/>
          <a:p>
            <a:r>
              <a:rPr lang="en-GB" sz="1100" dirty="0">
                <a:latin typeface="+mj-lt"/>
              </a:rPr>
              <a:t>Cancer has spread from the lobules or ducts to nearby tissue in the breast. At this stage and beyond, breast cancer is considered to be invasive. The </a:t>
            </a:r>
            <a:r>
              <a:rPr lang="en-GB" sz="1100" dirty="0" err="1">
                <a:latin typeface="+mj-lt"/>
              </a:rPr>
              <a:t>tumor</a:t>
            </a:r>
            <a:r>
              <a:rPr lang="en-GB" sz="1100" dirty="0">
                <a:latin typeface="+mj-lt"/>
              </a:rPr>
              <a:t> is 2 cm or less in diameter (approximately 1 inch or less); cancer has not spread to the lymph nodes.</a:t>
            </a:r>
            <a:endParaRPr lang="en-IN" sz="1100" dirty="0">
              <a:latin typeface="+mj-lt"/>
            </a:endParaRPr>
          </a:p>
        </p:txBody>
      </p:sp>
      <p:sp>
        <p:nvSpPr>
          <p:cNvPr id="17" name="TextBox 16"/>
          <p:cNvSpPr txBox="1"/>
          <p:nvPr/>
        </p:nvSpPr>
        <p:spPr>
          <a:xfrm>
            <a:off x="4928713" y="1304355"/>
            <a:ext cx="801823" cy="307777"/>
          </a:xfrm>
          <a:prstGeom prst="rect">
            <a:avLst/>
          </a:prstGeom>
          <a:noFill/>
        </p:spPr>
        <p:txBody>
          <a:bodyPr wrap="none" rtlCol="0">
            <a:spAutoFit/>
          </a:bodyPr>
          <a:lstStyle/>
          <a:p>
            <a:r>
              <a:rPr lang="en-IN" dirty="0">
                <a:latin typeface="+mj-lt"/>
              </a:rPr>
              <a:t>Stage II</a:t>
            </a:r>
          </a:p>
        </p:txBody>
      </p:sp>
      <p:sp>
        <p:nvSpPr>
          <p:cNvPr id="18" name="TextBox 17"/>
          <p:cNvSpPr txBox="1"/>
          <p:nvPr/>
        </p:nvSpPr>
        <p:spPr>
          <a:xfrm>
            <a:off x="4928713" y="2890327"/>
            <a:ext cx="971741" cy="307777"/>
          </a:xfrm>
          <a:prstGeom prst="rect">
            <a:avLst/>
          </a:prstGeom>
          <a:noFill/>
        </p:spPr>
        <p:txBody>
          <a:bodyPr wrap="none" rtlCol="0">
            <a:spAutoFit/>
          </a:bodyPr>
          <a:lstStyle/>
          <a:p>
            <a:r>
              <a:rPr lang="en-IN" dirty="0">
                <a:latin typeface="+mj-lt"/>
              </a:rPr>
              <a:t>Stage IIIA</a:t>
            </a:r>
          </a:p>
        </p:txBody>
      </p:sp>
      <p:sp>
        <p:nvSpPr>
          <p:cNvPr id="20" name="TextBox 19"/>
          <p:cNvSpPr txBox="1"/>
          <p:nvPr/>
        </p:nvSpPr>
        <p:spPr>
          <a:xfrm>
            <a:off x="5781142" y="1581164"/>
            <a:ext cx="2801389" cy="769441"/>
          </a:xfrm>
          <a:prstGeom prst="rect">
            <a:avLst/>
          </a:prstGeom>
          <a:noFill/>
        </p:spPr>
        <p:txBody>
          <a:bodyPr wrap="square" rtlCol="0">
            <a:spAutoFit/>
          </a:bodyPr>
          <a:lstStyle/>
          <a:p>
            <a:r>
              <a:rPr lang="en-GB" sz="1100" dirty="0">
                <a:latin typeface="+mj-lt"/>
              </a:rPr>
              <a:t>In this stage, the </a:t>
            </a:r>
            <a:r>
              <a:rPr lang="en-GB" sz="1100" dirty="0" err="1">
                <a:latin typeface="+mj-lt"/>
              </a:rPr>
              <a:t>tumor</a:t>
            </a:r>
            <a:r>
              <a:rPr lang="en-GB" sz="1100" dirty="0">
                <a:latin typeface="+mj-lt"/>
              </a:rPr>
              <a:t> can range from about 2 cm to less than 5 cm in diameter (approximately 1 to 2 inches; sometimes lymph nodes may not be involved.</a:t>
            </a:r>
            <a:endParaRPr lang="en-IN" sz="1100" dirty="0">
              <a:latin typeface="+mj-lt"/>
            </a:endParaRPr>
          </a:p>
        </p:txBody>
      </p:sp>
      <p:sp>
        <p:nvSpPr>
          <p:cNvPr id="21" name="TextBox 20"/>
          <p:cNvSpPr txBox="1"/>
          <p:nvPr/>
        </p:nvSpPr>
        <p:spPr>
          <a:xfrm>
            <a:off x="5781142" y="3177628"/>
            <a:ext cx="2801389" cy="1107996"/>
          </a:xfrm>
          <a:prstGeom prst="rect">
            <a:avLst/>
          </a:prstGeom>
          <a:noFill/>
        </p:spPr>
        <p:txBody>
          <a:bodyPr wrap="square" rtlCol="0">
            <a:spAutoFit/>
          </a:bodyPr>
          <a:lstStyle/>
          <a:p>
            <a:r>
              <a:rPr lang="en-GB" sz="1100" dirty="0">
                <a:latin typeface="+mj-lt"/>
              </a:rPr>
              <a:t>In this stage, the </a:t>
            </a:r>
            <a:r>
              <a:rPr lang="en-GB" sz="1100" dirty="0" err="1">
                <a:latin typeface="+mj-lt"/>
              </a:rPr>
              <a:t>tumor</a:t>
            </a:r>
            <a:r>
              <a:rPr lang="en-GB" sz="1100" dirty="0">
                <a:latin typeface="+mj-lt"/>
              </a:rPr>
              <a:t> is 5 cm or greater in diameter  (approximately 2 inches or greater); or the </a:t>
            </a:r>
            <a:r>
              <a:rPr lang="en-GB" sz="1100" dirty="0" err="1">
                <a:latin typeface="+mj-lt"/>
              </a:rPr>
              <a:t>tumor</a:t>
            </a:r>
            <a:r>
              <a:rPr lang="en-GB" sz="1100" dirty="0">
                <a:latin typeface="+mj-lt"/>
              </a:rPr>
              <a:t> may be of any size where cancer cells have grown extensively into axillary (underarm) lymph nodes.</a:t>
            </a:r>
            <a:endParaRPr lang="en-IN" sz="1100" dirty="0">
              <a:latin typeface="+mj-lt"/>
            </a:endParaRPr>
          </a:p>
        </p:txBody>
      </p:sp>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608" y="1634935"/>
            <a:ext cx="606804" cy="606804"/>
          </a:xfrm>
          <a:prstGeom prst="rect">
            <a:avLst/>
          </a:prstGeom>
        </p:spPr>
      </p:pic>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767" y="3202121"/>
            <a:ext cx="624645" cy="624645"/>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5953" y="1634935"/>
            <a:ext cx="627231" cy="627231"/>
          </a:xfrm>
          <a:prstGeom prst="rect">
            <a:avLst/>
          </a:prstGeom>
        </p:spPr>
      </p:pic>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3442" y="3229529"/>
            <a:ext cx="639742" cy="639742"/>
          </a:xfrm>
          <a:prstGeom prst="rect">
            <a:avLst/>
          </a:prstGeom>
        </p:spPr>
      </p:pic>
      <p:sp>
        <p:nvSpPr>
          <p:cNvPr id="26" name="Rectangle 25"/>
          <p:cNvSpPr/>
          <p:nvPr/>
        </p:nvSpPr>
        <p:spPr>
          <a:xfrm>
            <a:off x="631768" y="901193"/>
            <a:ext cx="7872152" cy="307777"/>
          </a:xfrm>
          <a:prstGeom prst="rect">
            <a:avLst/>
          </a:prstGeom>
        </p:spPr>
        <p:txBody>
          <a:bodyPr wrap="square">
            <a:spAutoFit/>
          </a:bodyPr>
          <a:lstStyle/>
          <a:p>
            <a:r>
              <a:rPr lang="en-GB" dirty="0">
                <a:solidFill>
                  <a:srgbClr val="D6528B"/>
                </a:solidFill>
                <a:latin typeface="+mj-lt"/>
              </a:rPr>
              <a:t>The term 'early breast cancer' refers to stages of breast cancer </a:t>
            </a:r>
            <a:r>
              <a:rPr lang="en-GB" dirty="0" err="1">
                <a:solidFill>
                  <a:srgbClr val="D6528B"/>
                </a:solidFill>
                <a:latin typeface="+mj-lt"/>
              </a:rPr>
              <a:t>labeled</a:t>
            </a:r>
            <a:r>
              <a:rPr lang="en-GB" dirty="0">
                <a:solidFill>
                  <a:srgbClr val="D6528B"/>
                </a:solidFill>
                <a:latin typeface="+mj-lt"/>
              </a:rPr>
              <a:t> 0, I, II, and IIIA</a:t>
            </a:r>
            <a:endParaRPr lang="en-IN" dirty="0">
              <a:solidFill>
                <a:srgbClr val="D6528B"/>
              </a:solidFill>
              <a:latin typeface="+mj-lt"/>
            </a:endParaRPr>
          </a:p>
        </p:txBody>
      </p:sp>
      <p:sp>
        <p:nvSpPr>
          <p:cNvPr id="2" name="Rectangle 1">
            <a:extLst>
              <a:ext uri="{FF2B5EF4-FFF2-40B4-BE49-F238E27FC236}">
                <a16:creationId xmlns:a16="http://schemas.microsoft.com/office/drawing/2014/main" id="{AEBEA934-50FB-179A-992F-423CC45447A5}"/>
              </a:ext>
            </a:extLst>
          </p:cNvPr>
          <p:cNvSpPr/>
          <p:nvPr/>
        </p:nvSpPr>
        <p:spPr>
          <a:xfrm>
            <a:off x="417085" y="4738562"/>
            <a:ext cx="8502651" cy="215444"/>
          </a:xfrm>
          <a:prstGeom prst="rect">
            <a:avLst/>
          </a:prstGeom>
        </p:spPr>
        <p:txBody>
          <a:bodyPr wrap="square">
            <a:spAutoFit/>
          </a:bodyPr>
          <a:lstStyle/>
          <a:p>
            <a:pPr>
              <a:buClr>
                <a:srgbClr val="FFFFFF">
                  <a:lumMod val="50000"/>
                </a:srgbClr>
              </a:buClr>
              <a:buSzPct val="90000"/>
              <a:defRPr/>
            </a:pPr>
            <a:r>
              <a:rPr lang="en-US" sz="800" kern="1200" dirty="0">
                <a:solidFill>
                  <a:prstClr val="black"/>
                </a:solidFill>
                <a:latin typeface="+mj-lt"/>
              </a:rPr>
              <a:t>Breast Cancer Stages. Available at: https://www.breastcancer.org/pathology-report/breast-cancer-stages</a:t>
            </a:r>
          </a:p>
        </p:txBody>
      </p:sp>
    </p:spTree>
    <p:extLst>
      <p:ext uri="{BB962C8B-B14F-4D97-AF65-F5344CB8AC3E}">
        <p14:creationId xmlns:p14="http://schemas.microsoft.com/office/powerpoint/2010/main" val="4234311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GB" sz="2800" dirty="0">
                <a:solidFill>
                  <a:srgbClr val="D6538C"/>
                </a:solidFill>
                <a:latin typeface="+mj-lt"/>
                <a:cs typeface="Calibri" panose="020F0502020204030204" pitchFamily="34" charset="0"/>
              </a:rPr>
              <a:t>Advanced stages of breast cancer</a:t>
            </a:r>
            <a:endParaRPr lang="en-IN" sz="2800" dirty="0">
              <a:solidFill>
                <a:srgbClr val="D6538C"/>
              </a:solidFill>
              <a:latin typeface="+mj-lt"/>
              <a:cs typeface="Calibri" panose="020F0502020204030204" pitchFamily="34" charset="0"/>
            </a:endParaRPr>
          </a:p>
        </p:txBody>
      </p:sp>
      <p:sp>
        <p:nvSpPr>
          <p:cNvPr id="7" name="TextBox 6"/>
          <p:cNvSpPr txBox="1"/>
          <p:nvPr/>
        </p:nvSpPr>
        <p:spPr>
          <a:xfrm>
            <a:off x="615142" y="1275566"/>
            <a:ext cx="1390124" cy="307777"/>
          </a:xfrm>
          <a:prstGeom prst="rect">
            <a:avLst/>
          </a:prstGeom>
          <a:noFill/>
        </p:spPr>
        <p:txBody>
          <a:bodyPr wrap="none" rtlCol="0">
            <a:spAutoFit/>
          </a:bodyPr>
          <a:lstStyle/>
          <a:p>
            <a:r>
              <a:rPr lang="en-IN" dirty="0">
                <a:latin typeface="+mj-lt"/>
              </a:rPr>
              <a:t>Stages IIIB/IIIC</a:t>
            </a:r>
          </a:p>
        </p:txBody>
      </p:sp>
      <p:sp>
        <p:nvSpPr>
          <p:cNvPr id="9" name="TextBox 8"/>
          <p:cNvSpPr txBox="1"/>
          <p:nvPr/>
        </p:nvSpPr>
        <p:spPr>
          <a:xfrm>
            <a:off x="1521229" y="1572851"/>
            <a:ext cx="3025831" cy="769441"/>
          </a:xfrm>
          <a:prstGeom prst="rect">
            <a:avLst/>
          </a:prstGeom>
          <a:noFill/>
        </p:spPr>
        <p:txBody>
          <a:bodyPr wrap="square" rtlCol="0">
            <a:spAutoFit/>
          </a:bodyPr>
          <a:lstStyle/>
          <a:p>
            <a:r>
              <a:rPr lang="en-GB" sz="1100" dirty="0">
                <a:latin typeface="+mj-lt"/>
              </a:rPr>
              <a:t>Known as locally advanced cancer; </a:t>
            </a:r>
            <a:r>
              <a:rPr lang="en-GB" sz="1100" dirty="0" err="1">
                <a:latin typeface="+mj-lt"/>
              </a:rPr>
              <a:t>tumor</a:t>
            </a:r>
            <a:r>
              <a:rPr lang="en-GB" sz="1100" dirty="0">
                <a:latin typeface="+mj-lt"/>
              </a:rPr>
              <a:t> may be of any size but has spread into the skin of the breast, tissues of the chest wall, or lymph nodes near the collarbone.</a:t>
            </a:r>
            <a:endParaRPr lang="en-IN" sz="1100" dirty="0">
              <a:latin typeface="+mj-lt"/>
            </a:endParaRPr>
          </a:p>
        </p:txBody>
      </p:sp>
      <p:sp>
        <p:nvSpPr>
          <p:cNvPr id="17" name="TextBox 16"/>
          <p:cNvSpPr txBox="1"/>
          <p:nvPr/>
        </p:nvSpPr>
        <p:spPr>
          <a:xfrm>
            <a:off x="4810418" y="1288578"/>
            <a:ext cx="872355" cy="307777"/>
          </a:xfrm>
          <a:prstGeom prst="rect">
            <a:avLst/>
          </a:prstGeom>
          <a:noFill/>
        </p:spPr>
        <p:txBody>
          <a:bodyPr wrap="none" rtlCol="0">
            <a:spAutoFit/>
          </a:bodyPr>
          <a:lstStyle/>
          <a:p>
            <a:r>
              <a:rPr lang="en-IN" dirty="0">
                <a:latin typeface="+mj-lt"/>
              </a:rPr>
              <a:t>Stage IV</a:t>
            </a:r>
          </a:p>
        </p:txBody>
      </p:sp>
      <p:sp>
        <p:nvSpPr>
          <p:cNvPr id="20" name="TextBox 19"/>
          <p:cNvSpPr txBox="1"/>
          <p:nvPr/>
        </p:nvSpPr>
        <p:spPr>
          <a:xfrm>
            <a:off x="5769700" y="1596355"/>
            <a:ext cx="2801389" cy="600164"/>
          </a:xfrm>
          <a:prstGeom prst="rect">
            <a:avLst/>
          </a:prstGeom>
          <a:noFill/>
        </p:spPr>
        <p:txBody>
          <a:bodyPr wrap="square" rtlCol="0">
            <a:spAutoFit/>
          </a:bodyPr>
          <a:lstStyle/>
          <a:p>
            <a:r>
              <a:rPr lang="en-GB" sz="1100" dirty="0">
                <a:latin typeface="+mj-lt"/>
              </a:rPr>
              <a:t>Known as metastatic; cancer has spread from the breast to other parts of the body, such as bone, liver, lung, or brain.</a:t>
            </a:r>
            <a:endParaRPr lang="en-IN" sz="1100" dirty="0">
              <a:latin typeface="+mj-lt"/>
            </a:endParaRPr>
          </a:p>
        </p:txBody>
      </p:sp>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982" y="1626622"/>
            <a:ext cx="648368" cy="648368"/>
          </a:xfrm>
          <a:prstGeom prst="rect">
            <a:avLst/>
          </a:prstGeom>
        </p:spPr>
      </p:pic>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122" y="1619101"/>
            <a:ext cx="653204" cy="653204"/>
          </a:xfrm>
          <a:prstGeom prst="rect">
            <a:avLst/>
          </a:prstGeom>
        </p:spPr>
      </p:pic>
      <p:grpSp>
        <p:nvGrpSpPr>
          <p:cNvPr id="6" name="Group 5"/>
          <p:cNvGrpSpPr/>
          <p:nvPr/>
        </p:nvGrpSpPr>
        <p:grpSpPr>
          <a:xfrm>
            <a:off x="573579" y="3165952"/>
            <a:ext cx="7764087" cy="1389883"/>
            <a:chOff x="631768" y="2783106"/>
            <a:chExt cx="6570715" cy="1406125"/>
          </a:xfrm>
        </p:grpSpPr>
        <p:sp>
          <p:nvSpPr>
            <p:cNvPr id="24" name="Right Arrow Callout 23"/>
            <p:cNvSpPr/>
            <p:nvPr/>
          </p:nvSpPr>
          <p:spPr>
            <a:xfrm>
              <a:off x="728724" y="2784616"/>
              <a:ext cx="1175783" cy="925024"/>
            </a:xfrm>
            <a:prstGeom prst="rightArrowCallout">
              <a:avLst/>
            </a:prstGeom>
            <a:solidFill>
              <a:srgbClr val="D65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25"/>
            <p:cNvSpPr/>
            <p:nvPr/>
          </p:nvSpPr>
          <p:spPr>
            <a:xfrm>
              <a:off x="728724" y="3098645"/>
              <a:ext cx="801823" cy="307777"/>
            </a:xfrm>
            <a:prstGeom prst="rect">
              <a:avLst/>
            </a:prstGeom>
            <a:noFill/>
          </p:spPr>
          <p:txBody>
            <a:bodyPr wrap="none">
              <a:spAutoFit/>
            </a:bodyPr>
            <a:lstStyle/>
            <a:p>
              <a:r>
                <a:rPr lang="en-IN" dirty="0">
                  <a:solidFill>
                    <a:schemeClr val="bg1"/>
                  </a:solidFill>
                </a:rPr>
                <a:t>Stage 0</a:t>
              </a:r>
            </a:p>
          </p:txBody>
        </p:sp>
        <p:sp>
          <p:nvSpPr>
            <p:cNvPr id="28" name="Right Arrow Callout 27"/>
            <p:cNvSpPr/>
            <p:nvPr/>
          </p:nvSpPr>
          <p:spPr>
            <a:xfrm>
              <a:off x="2053218" y="2784616"/>
              <a:ext cx="1175783" cy="925024"/>
            </a:xfrm>
            <a:prstGeom prst="rightArrowCallout">
              <a:avLst/>
            </a:prstGeom>
            <a:solidFill>
              <a:srgbClr val="D65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Rectangle 30"/>
            <p:cNvSpPr/>
            <p:nvPr/>
          </p:nvSpPr>
          <p:spPr>
            <a:xfrm>
              <a:off x="2053218" y="3098645"/>
              <a:ext cx="752129" cy="307777"/>
            </a:xfrm>
            <a:prstGeom prst="rect">
              <a:avLst/>
            </a:prstGeom>
            <a:noFill/>
          </p:spPr>
          <p:txBody>
            <a:bodyPr wrap="none">
              <a:spAutoFit/>
            </a:bodyPr>
            <a:lstStyle/>
            <a:p>
              <a:r>
                <a:rPr lang="en-IN" dirty="0">
                  <a:solidFill>
                    <a:schemeClr val="bg1"/>
                  </a:solidFill>
                </a:rPr>
                <a:t>Stage I</a:t>
              </a:r>
            </a:p>
          </p:txBody>
        </p:sp>
        <p:sp>
          <p:nvSpPr>
            <p:cNvPr id="32" name="Right Arrow Callout 31"/>
            <p:cNvSpPr/>
            <p:nvPr/>
          </p:nvSpPr>
          <p:spPr>
            <a:xfrm>
              <a:off x="3377712" y="2783106"/>
              <a:ext cx="1175783" cy="925024"/>
            </a:xfrm>
            <a:prstGeom prst="rightArrowCallout">
              <a:avLst/>
            </a:prstGeom>
            <a:solidFill>
              <a:srgbClr val="D65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Rectangle 32"/>
            <p:cNvSpPr/>
            <p:nvPr/>
          </p:nvSpPr>
          <p:spPr>
            <a:xfrm>
              <a:off x="3377712" y="3097135"/>
              <a:ext cx="801823" cy="307777"/>
            </a:xfrm>
            <a:prstGeom prst="rect">
              <a:avLst/>
            </a:prstGeom>
            <a:noFill/>
          </p:spPr>
          <p:txBody>
            <a:bodyPr wrap="none">
              <a:spAutoFit/>
            </a:bodyPr>
            <a:lstStyle/>
            <a:p>
              <a:r>
                <a:rPr lang="en-IN" dirty="0">
                  <a:solidFill>
                    <a:schemeClr val="bg1"/>
                  </a:solidFill>
                </a:rPr>
                <a:t>Stage II</a:t>
              </a:r>
            </a:p>
          </p:txBody>
        </p:sp>
        <p:sp>
          <p:nvSpPr>
            <p:cNvPr id="5" name="TextBox 4"/>
            <p:cNvSpPr txBox="1"/>
            <p:nvPr/>
          </p:nvSpPr>
          <p:spPr>
            <a:xfrm>
              <a:off x="631768" y="3758344"/>
              <a:ext cx="1272739" cy="430887"/>
            </a:xfrm>
            <a:prstGeom prst="rect">
              <a:avLst/>
            </a:prstGeom>
            <a:noFill/>
          </p:spPr>
          <p:txBody>
            <a:bodyPr wrap="square" rtlCol="0">
              <a:spAutoFit/>
            </a:bodyPr>
            <a:lstStyle/>
            <a:p>
              <a:r>
                <a:rPr lang="en-GB" sz="1100" dirty="0"/>
                <a:t>Carcinoma in situ - Early form</a:t>
              </a:r>
              <a:endParaRPr lang="en-IN" sz="1100" dirty="0"/>
            </a:p>
          </p:txBody>
        </p:sp>
        <p:sp>
          <p:nvSpPr>
            <p:cNvPr id="34" name="TextBox 33"/>
            <p:cNvSpPr txBox="1"/>
            <p:nvPr/>
          </p:nvSpPr>
          <p:spPr>
            <a:xfrm>
              <a:off x="1956262" y="3758343"/>
              <a:ext cx="898779" cy="261610"/>
            </a:xfrm>
            <a:prstGeom prst="rect">
              <a:avLst/>
            </a:prstGeom>
            <a:noFill/>
          </p:spPr>
          <p:txBody>
            <a:bodyPr wrap="square" rtlCol="0">
              <a:spAutoFit/>
            </a:bodyPr>
            <a:lstStyle/>
            <a:p>
              <a:r>
                <a:rPr lang="en-GB" sz="1100" dirty="0"/>
                <a:t>Localized</a:t>
              </a:r>
              <a:endParaRPr lang="en-IN" sz="1100" dirty="0"/>
            </a:p>
          </p:txBody>
        </p:sp>
        <p:sp>
          <p:nvSpPr>
            <p:cNvPr id="35" name="TextBox 34"/>
            <p:cNvSpPr txBox="1"/>
            <p:nvPr/>
          </p:nvSpPr>
          <p:spPr>
            <a:xfrm>
              <a:off x="3280756" y="3758343"/>
              <a:ext cx="997477" cy="430887"/>
            </a:xfrm>
            <a:prstGeom prst="rect">
              <a:avLst/>
            </a:prstGeom>
            <a:noFill/>
          </p:spPr>
          <p:txBody>
            <a:bodyPr wrap="square" rtlCol="0">
              <a:spAutoFit/>
            </a:bodyPr>
            <a:lstStyle/>
            <a:p>
              <a:r>
                <a:rPr lang="en-GB" sz="1100" dirty="0"/>
                <a:t>Early Locally Advanced</a:t>
              </a:r>
              <a:endParaRPr lang="en-IN" sz="1100" dirty="0"/>
            </a:p>
          </p:txBody>
        </p:sp>
        <p:sp>
          <p:nvSpPr>
            <p:cNvPr id="36" name="Right Arrow Callout 35"/>
            <p:cNvSpPr/>
            <p:nvPr/>
          </p:nvSpPr>
          <p:spPr>
            <a:xfrm>
              <a:off x="4702206" y="2783106"/>
              <a:ext cx="1175783" cy="925024"/>
            </a:xfrm>
            <a:prstGeom prst="rightArrowCallout">
              <a:avLst/>
            </a:prstGeom>
            <a:solidFill>
              <a:srgbClr val="D652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IN"/>
            </a:p>
          </p:txBody>
        </p:sp>
        <p:sp>
          <p:nvSpPr>
            <p:cNvPr id="37" name="Rectangle 36"/>
            <p:cNvSpPr/>
            <p:nvPr/>
          </p:nvSpPr>
          <p:spPr>
            <a:xfrm>
              <a:off x="4702206" y="3097135"/>
              <a:ext cx="851515" cy="307777"/>
            </a:xfrm>
            <a:prstGeom prst="rect">
              <a:avLst/>
            </a:prstGeom>
            <a:noFill/>
          </p:spPr>
          <p:txBody>
            <a:bodyPr wrap="non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IN" dirty="0">
                  <a:solidFill>
                    <a:schemeClr val="bg1"/>
                  </a:solidFill>
                </a:rPr>
                <a:t>Stage III</a:t>
              </a:r>
            </a:p>
          </p:txBody>
        </p:sp>
        <p:sp>
          <p:nvSpPr>
            <p:cNvPr id="38" name="TextBox 34"/>
            <p:cNvSpPr txBox="1"/>
            <p:nvPr/>
          </p:nvSpPr>
          <p:spPr>
            <a:xfrm>
              <a:off x="4605250" y="3758343"/>
              <a:ext cx="997477" cy="43088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100" dirty="0"/>
                <a:t>Late Locally Advanced</a:t>
              </a:r>
              <a:endParaRPr lang="en-IN" sz="1100" dirty="0"/>
            </a:p>
          </p:txBody>
        </p:sp>
        <p:sp>
          <p:nvSpPr>
            <p:cNvPr id="39" name="Right Arrow Callout 38"/>
            <p:cNvSpPr/>
            <p:nvPr/>
          </p:nvSpPr>
          <p:spPr>
            <a:xfrm>
              <a:off x="6026700" y="2783106"/>
              <a:ext cx="1175783" cy="925024"/>
            </a:xfrm>
            <a:prstGeom prst="rightArrowCallout">
              <a:avLst/>
            </a:prstGeom>
            <a:solidFill>
              <a:srgbClr val="D652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IN"/>
            </a:p>
          </p:txBody>
        </p:sp>
        <p:sp>
          <p:nvSpPr>
            <p:cNvPr id="40" name="Rectangle 39"/>
            <p:cNvSpPr/>
            <p:nvPr/>
          </p:nvSpPr>
          <p:spPr>
            <a:xfrm>
              <a:off x="6026700" y="3097135"/>
              <a:ext cx="872355" cy="307777"/>
            </a:xfrm>
            <a:prstGeom prst="rect">
              <a:avLst/>
            </a:prstGeom>
            <a:noFill/>
          </p:spPr>
          <p:txBody>
            <a:bodyPr wrap="non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IN" dirty="0">
                  <a:solidFill>
                    <a:schemeClr val="bg1"/>
                  </a:solidFill>
                </a:rPr>
                <a:t>Stage IV</a:t>
              </a:r>
            </a:p>
          </p:txBody>
        </p:sp>
        <p:sp>
          <p:nvSpPr>
            <p:cNvPr id="41" name="TextBox 34"/>
            <p:cNvSpPr txBox="1"/>
            <p:nvPr/>
          </p:nvSpPr>
          <p:spPr>
            <a:xfrm>
              <a:off x="5929744" y="3758343"/>
              <a:ext cx="1075064" cy="26161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100" dirty="0"/>
                <a:t>Metastasized</a:t>
              </a:r>
              <a:endParaRPr lang="en-IN" sz="1100" dirty="0"/>
            </a:p>
          </p:txBody>
        </p:sp>
      </p:grpSp>
      <p:sp>
        <p:nvSpPr>
          <p:cNvPr id="42" name="Rectangle 41"/>
          <p:cNvSpPr/>
          <p:nvPr/>
        </p:nvSpPr>
        <p:spPr>
          <a:xfrm>
            <a:off x="631768" y="901193"/>
            <a:ext cx="7872152" cy="307777"/>
          </a:xfrm>
          <a:prstGeom prst="rect">
            <a:avLst/>
          </a:prstGeom>
        </p:spPr>
        <p:txBody>
          <a:bodyPr wrap="square">
            <a:spAutoFit/>
          </a:bodyPr>
          <a:lstStyle/>
          <a:p>
            <a:r>
              <a:rPr lang="en-GB" dirty="0" err="1">
                <a:solidFill>
                  <a:srgbClr val="D6528B"/>
                </a:solidFill>
                <a:latin typeface="+mj-lt"/>
              </a:rPr>
              <a:t>Ther</a:t>
            </a:r>
            <a:r>
              <a:rPr lang="en-GB" dirty="0">
                <a:solidFill>
                  <a:srgbClr val="D6528B"/>
                </a:solidFill>
                <a:latin typeface="+mj-lt"/>
              </a:rPr>
              <a:t> term 'advanced breast cancer' refers to stages of breast cancer </a:t>
            </a:r>
            <a:r>
              <a:rPr lang="en-GB" dirty="0" err="1">
                <a:solidFill>
                  <a:srgbClr val="D6528B"/>
                </a:solidFill>
                <a:latin typeface="+mj-lt"/>
              </a:rPr>
              <a:t>labeled</a:t>
            </a:r>
            <a:r>
              <a:rPr lang="en-GB" dirty="0">
                <a:solidFill>
                  <a:srgbClr val="D6528B"/>
                </a:solidFill>
                <a:latin typeface="+mj-lt"/>
              </a:rPr>
              <a:t> IIIB, IIIC and IV</a:t>
            </a:r>
            <a:endParaRPr lang="en-IN" dirty="0">
              <a:solidFill>
                <a:srgbClr val="D6528B"/>
              </a:solidFill>
              <a:latin typeface="+mj-lt"/>
            </a:endParaRPr>
          </a:p>
        </p:txBody>
      </p:sp>
      <p:sp>
        <p:nvSpPr>
          <p:cNvPr id="2" name="Rectangle 1">
            <a:extLst>
              <a:ext uri="{FF2B5EF4-FFF2-40B4-BE49-F238E27FC236}">
                <a16:creationId xmlns:a16="http://schemas.microsoft.com/office/drawing/2014/main" id="{21E1A01E-AED7-E8DB-0BC6-8947294E3976}"/>
              </a:ext>
            </a:extLst>
          </p:cNvPr>
          <p:cNvSpPr/>
          <p:nvPr/>
        </p:nvSpPr>
        <p:spPr>
          <a:xfrm>
            <a:off x="417085" y="4738562"/>
            <a:ext cx="8502651" cy="215444"/>
          </a:xfrm>
          <a:prstGeom prst="rect">
            <a:avLst/>
          </a:prstGeom>
        </p:spPr>
        <p:txBody>
          <a:bodyPr wrap="square">
            <a:spAutoFit/>
          </a:bodyPr>
          <a:lstStyle/>
          <a:p>
            <a:pPr>
              <a:buClr>
                <a:srgbClr val="FFFFFF">
                  <a:lumMod val="50000"/>
                </a:srgbClr>
              </a:buClr>
              <a:buSzPct val="90000"/>
              <a:defRPr/>
            </a:pPr>
            <a:r>
              <a:rPr lang="en-US" sz="800" kern="1200" dirty="0">
                <a:solidFill>
                  <a:prstClr val="black"/>
                </a:solidFill>
                <a:latin typeface="+mj-lt"/>
              </a:rPr>
              <a:t>Breast Cancer Stages. Available at: https://www.breastcancer.org/pathology-report/breast-cancer-stages</a:t>
            </a:r>
          </a:p>
        </p:txBody>
      </p:sp>
    </p:spTree>
    <p:extLst>
      <p:ext uri="{BB962C8B-B14F-4D97-AF65-F5344CB8AC3E}">
        <p14:creationId xmlns:p14="http://schemas.microsoft.com/office/powerpoint/2010/main" val="3513324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7388953"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Metastatic breast cancer</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738562"/>
            <a:ext cx="8502651" cy="338554"/>
          </a:xfrm>
          <a:prstGeom prst="rect">
            <a:avLst/>
          </a:prstGeom>
        </p:spPr>
        <p:txBody>
          <a:bodyPr wrap="square">
            <a:spAutoFit/>
          </a:bodyPr>
          <a:lstStyle/>
          <a:p>
            <a:pPr lvl="0">
              <a:buClr>
                <a:srgbClr val="FFFFFF">
                  <a:lumMod val="50000"/>
                </a:srgbClr>
              </a:buClr>
              <a:buSzPct val="90000"/>
              <a:defRPr/>
            </a:pPr>
            <a:r>
              <a:rPr lang="en-US" sz="800" kern="1200" dirty="0">
                <a:solidFill>
                  <a:prstClr val="black"/>
                </a:solidFill>
                <a:latin typeface="+mj-lt"/>
              </a:rPr>
              <a:t>Schreiber AR, </a:t>
            </a:r>
            <a:r>
              <a:rPr lang="en-US" sz="800" kern="1200" dirty="0" err="1">
                <a:solidFill>
                  <a:prstClr val="black"/>
                </a:solidFill>
                <a:latin typeface="+mj-lt"/>
              </a:rPr>
              <a:t>Kagihara</a:t>
            </a:r>
            <a:r>
              <a:rPr lang="en-US" sz="800" kern="1200" dirty="0">
                <a:solidFill>
                  <a:prstClr val="black"/>
                </a:solidFill>
                <a:latin typeface="+mj-lt"/>
              </a:rPr>
              <a:t> JA, Weiss JA, et al. Clinical Outcomes for Patients With Metastatic Breast Cancer Treated With Immunotherapy Agents in Phase I Clinical Trials. Frontiers in oncology. 2021 Mar 17;11:800.</a:t>
            </a:r>
            <a:endParaRPr lang="en-US" sz="700" kern="1200" dirty="0">
              <a:solidFill>
                <a:srgbClr val="FFFFFF">
                  <a:lumMod val="50000"/>
                </a:srgbClr>
              </a:solidFill>
              <a:latin typeface="+mj-lt"/>
            </a:endParaRPr>
          </a:p>
        </p:txBody>
      </p:sp>
      <p:sp>
        <p:nvSpPr>
          <p:cNvPr id="19" name="Google Shape;840;p42">
            <a:extLst>
              <a:ext uri="{FF2B5EF4-FFF2-40B4-BE49-F238E27FC236}">
                <a16:creationId xmlns:a16="http://schemas.microsoft.com/office/drawing/2014/main" id="{809C4F3B-1CE8-5119-AF0C-8820E480EBDF}"/>
              </a:ext>
            </a:extLst>
          </p:cNvPr>
          <p:cNvSpPr txBox="1">
            <a:spLocks/>
          </p:cNvSpPr>
          <p:nvPr/>
        </p:nvSpPr>
        <p:spPr>
          <a:xfrm>
            <a:off x="163640" y="896284"/>
            <a:ext cx="4436992" cy="37520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lt2"/>
              </a:buClr>
              <a:buSzPts val="1400"/>
              <a:buFont typeface="Albert Sans"/>
              <a:buChar char="●"/>
              <a:defRPr/>
            </a:pPr>
            <a:r>
              <a:rPr lang="en-US" dirty="0">
                <a:solidFill>
                  <a:schemeClr val="dk1"/>
                </a:solidFill>
                <a:latin typeface="+mj-lt"/>
                <a:ea typeface="Albert Sans"/>
                <a:cs typeface="Albert Sans"/>
              </a:rPr>
              <a:t>Patients with metastatic breast cancer (MBC) have a 5-year overall survival of only 27%</a:t>
            </a:r>
          </a:p>
          <a:p>
            <a:pPr marL="457200" indent="-317500">
              <a:buClr>
                <a:schemeClr val="lt2"/>
              </a:buClr>
              <a:buSzPts val="1400"/>
              <a:buFont typeface="Albert Sans"/>
              <a:buChar char="●"/>
              <a:defRPr/>
            </a:pPr>
            <a:endParaRPr lang="en-US" dirty="0">
              <a:solidFill>
                <a:schemeClr val="dk1"/>
              </a:solidFill>
              <a:latin typeface="+mj-lt"/>
              <a:ea typeface="Albert Sans"/>
              <a:cs typeface="Albert Sans"/>
            </a:endParaRPr>
          </a:p>
          <a:p>
            <a:pPr marL="457200" indent="-317500">
              <a:buClr>
                <a:schemeClr val="lt2"/>
              </a:buClr>
              <a:buSzPts val="1400"/>
              <a:buFont typeface="Albert Sans"/>
              <a:buChar char="●"/>
              <a:defRPr/>
            </a:pPr>
            <a:r>
              <a:rPr lang="en-US" dirty="0">
                <a:solidFill>
                  <a:schemeClr val="dk1"/>
                </a:solidFill>
                <a:latin typeface="+mj-lt"/>
                <a:ea typeface="Albert Sans"/>
                <a:cs typeface="Albert Sans"/>
              </a:rPr>
              <a:t>Need for novel therapeutic options to improve survival for patients with MBC</a:t>
            </a:r>
          </a:p>
          <a:p>
            <a:pPr marL="457200" indent="-317500">
              <a:buClr>
                <a:schemeClr val="lt2"/>
              </a:buClr>
              <a:buSzPts val="1400"/>
              <a:buFont typeface="Albert Sans"/>
              <a:buChar char="●"/>
              <a:defRPr/>
            </a:pPr>
            <a:endParaRPr lang="en-US" dirty="0">
              <a:solidFill>
                <a:schemeClr val="dk1"/>
              </a:solidFill>
              <a:latin typeface="+mj-lt"/>
              <a:ea typeface="Albert Sans"/>
              <a:cs typeface="Albert Sans"/>
            </a:endParaRPr>
          </a:p>
          <a:p>
            <a:pPr marL="457200" indent="-317500">
              <a:buClr>
                <a:schemeClr val="lt2"/>
              </a:buClr>
              <a:buSzPts val="1400"/>
              <a:buFont typeface="Albert Sans"/>
              <a:buChar char="●"/>
              <a:defRPr/>
            </a:pPr>
            <a:r>
              <a:rPr lang="en-US" dirty="0">
                <a:solidFill>
                  <a:schemeClr val="dk1"/>
                </a:solidFill>
                <a:latin typeface="+mj-lt"/>
                <a:ea typeface="Albert Sans"/>
                <a:cs typeface="Albert Sans"/>
              </a:rPr>
              <a:t>Numerous ongoing clinical trials are evaluating immuno-oncology (IO) agents in combination with chemotherapy, radiotherapy, other immune checkpoint inhibitors or cancer vaccines</a:t>
            </a:r>
          </a:p>
          <a:p>
            <a:pPr marL="457200" indent="-317500">
              <a:buClr>
                <a:schemeClr val="lt2"/>
              </a:buClr>
              <a:buSzPts val="1400"/>
              <a:buFont typeface="Albert Sans"/>
              <a:buChar char="●"/>
              <a:defRPr/>
            </a:pPr>
            <a:endParaRPr lang="en-US" dirty="0">
              <a:solidFill>
                <a:schemeClr val="dk1"/>
              </a:solidFill>
              <a:latin typeface="+mj-lt"/>
              <a:ea typeface="Albert Sans"/>
              <a:cs typeface="Albert Sans"/>
            </a:endParaRPr>
          </a:p>
          <a:p>
            <a:pPr marL="457200" indent="-317500">
              <a:buClr>
                <a:schemeClr val="lt2"/>
              </a:buClr>
              <a:buSzPts val="1400"/>
              <a:buFont typeface="Albert Sans"/>
              <a:buChar char="●"/>
              <a:defRPr/>
            </a:pPr>
            <a:r>
              <a:rPr lang="en-US" dirty="0">
                <a:solidFill>
                  <a:schemeClr val="dk1"/>
                </a:solidFill>
                <a:latin typeface="+mj-lt"/>
                <a:ea typeface="Albert Sans"/>
                <a:cs typeface="Albert Sans"/>
              </a:rPr>
              <a:t>Rapid increase in the development of diverse IO agents targeting numerous pathways extending beyond CTLA-4 and PD-1/PD-L1</a:t>
            </a:r>
          </a:p>
        </p:txBody>
      </p:sp>
      <p:pic>
        <p:nvPicPr>
          <p:cNvPr id="7" name="Picture 6">
            <a:extLst>
              <a:ext uri="{FF2B5EF4-FFF2-40B4-BE49-F238E27FC236}">
                <a16:creationId xmlns:a16="http://schemas.microsoft.com/office/drawing/2014/main" id="{70C433F7-9DB1-5DF2-AF75-4CD09559BEBA}"/>
              </a:ext>
            </a:extLst>
          </p:cNvPr>
          <p:cNvPicPr>
            <a:picLocks noChangeAspect="1"/>
          </p:cNvPicPr>
          <p:nvPr/>
        </p:nvPicPr>
        <p:blipFill>
          <a:blip r:embed="rId2"/>
          <a:stretch>
            <a:fillRect/>
          </a:stretch>
        </p:blipFill>
        <p:spPr>
          <a:xfrm>
            <a:off x="4668410" y="1046880"/>
            <a:ext cx="3879073" cy="3194531"/>
          </a:xfrm>
          <a:prstGeom prst="rect">
            <a:avLst/>
          </a:prstGeom>
        </p:spPr>
      </p:pic>
    </p:spTree>
    <p:extLst>
      <p:ext uri="{BB962C8B-B14F-4D97-AF65-F5344CB8AC3E}">
        <p14:creationId xmlns:p14="http://schemas.microsoft.com/office/powerpoint/2010/main" val="612535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7388953"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Management of metastatic breast cancer</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738562"/>
            <a:ext cx="8502651" cy="338554"/>
          </a:xfrm>
          <a:prstGeom prst="rect">
            <a:avLst/>
          </a:prstGeom>
        </p:spPr>
        <p:txBody>
          <a:bodyPr wrap="square">
            <a:spAutoFit/>
          </a:bodyPr>
          <a:lstStyle/>
          <a:p>
            <a:pPr>
              <a:buClr>
                <a:srgbClr val="FFFFFF">
                  <a:lumMod val="50000"/>
                </a:srgbClr>
              </a:buClr>
              <a:buSzPct val="90000"/>
              <a:defRPr/>
            </a:pPr>
            <a:r>
              <a:rPr lang="en-US" sz="800" kern="1200" dirty="0">
                <a:solidFill>
                  <a:prstClr val="black"/>
                </a:solidFill>
                <a:latin typeface="+mj-lt"/>
              </a:rPr>
              <a:t>Chung CT, Carlson RW. Goals and objectives in the management of metastatic breast cancer. The oncologist. 2003 Dec;8(6):514-20. Smith I. Goals of treatment for patients with metastatic breast cancer. </a:t>
            </a:r>
            <a:r>
              <a:rPr lang="en-US" sz="800" kern="1200" dirty="0" err="1">
                <a:solidFill>
                  <a:prstClr val="black"/>
                </a:solidFill>
                <a:latin typeface="+mj-lt"/>
              </a:rPr>
              <a:t>InSeminars</a:t>
            </a:r>
            <a:r>
              <a:rPr lang="en-US" sz="800" kern="1200" dirty="0">
                <a:solidFill>
                  <a:prstClr val="black"/>
                </a:solidFill>
                <a:latin typeface="+mj-lt"/>
              </a:rPr>
              <a:t> in oncology 2006 Feb 1 (Vol. 33, pp. 2-5). WB Saunders.</a:t>
            </a:r>
          </a:p>
        </p:txBody>
      </p:sp>
      <p:grpSp>
        <p:nvGrpSpPr>
          <p:cNvPr id="8" name="Group 7">
            <a:extLst>
              <a:ext uri="{FF2B5EF4-FFF2-40B4-BE49-F238E27FC236}">
                <a16:creationId xmlns:a16="http://schemas.microsoft.com/office/drawing/2014/main" id="{E6FC0384-FA58-5FD3-9936-A6826E0971B8}"/>
              </a:ext>
            </a:extLst>
          </p:cNvPr>
          <p:cNvGrpSpPr/>
          <p:nvPr/>
        </p:nvGrpSpPr>
        <p:grpSpPr>
          <a:xfrm>
            <a:off x="175542" y="869286"/>
            <a:ext cx="8792915" cy="3268782"/>
            <a:chOff x="88815" y="798793"/>
            <a:chExt cx="8792915" cy="3268782"/>
          </a:xfrm>
        </p:grpSpPr>
        <p:sp>
          <p:nvSpPr>
            <p:cNvPr id="9" name="Google Shape;1699;p58">
              <a:extLst>
                <a:ext uri="{FF2B5EF4-FFF2-40B4-BE49-F238E27FC236}">
                  <a16:creationId xmlns:a16="http://schemas.microsoft.com/office/drawing/2014/main" id="{A82EECE1-6D11-7E13-82A0-DA31701E1429}"/>
                </a:ext>
              </a:extLst>
            </p:cNvPr>
            <p:cNvSpPr txBox="1"/>
            <p:nvPr/>
          </p:nvSpPr>
          <p:spPr>
            <a:xfrm>
              <a:off x="3634477" y="798793"/>
              <a:ext cx="1809633" cy="57388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dirty="0">
                  <a:solidFill>
                    <a:schemeClr val="tx1"/>
                  </a:solidFill>
                  <a:latin typeface="+mj-lt"/>
                </a:rPr>
                <a:t>Symptom relief &amp; quality of life</a:t>
              </a:r>
            </a:p>
          </p:txBody>
        </p:sp>
        <p:sp>
          <p:nvSpPr>
            <p:cNvPr id="10" name="Google Shape;1699;p58">
              <a:extLst>
                <a:ext uri="{FF2B5EF4-FFF2-40B4-BE49-F238E27FC236}">
                  <a16:creationId xmlns:a16="http://schemas.microsoft.com/office/drawing/2014/main" id="{868AD678-93A2-D2DD-75F9-AA2AE7CECF43}"/>
                </a:ext>
              </a:extLst>
            </p:cNvPr>
            <p:cNvSpPr txBox="1"/>
            <p:nvPr/>
          </p:nvSpPr>
          <p:spPr>
            <a:xfrm>
              <a:off x="88815" y="2523426"/>
              <a:ext cx="1789606" cy="57388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dirty="0">
                  <a:solidFill>
                    <a:schemeClr val="tx1"/>
                  </a:solidFill>
                  <a:latin typeface="+mj-lt"/>
                </a:rPr>
                <a:t>Improvements in</a:t>
              </a:r>
            </a:p>
            <a:p>
              <a:pPr marL="0" lvl="0" indent="0" algn="ctr" rtl="0">
                <a:spcBef>
                  <a:spcPts val="0"/>
                </a:spcBef>
                <a:spcAft>
                  <a:spcPts val="0"/>
                </a:spcAft>
                <a:buNone/>
              </a:pPr>
              <a:r>
                <a:rPr lang="en-US" sz="1200" dirty="0">
                  <a:solidFill>
                    <a:schemeClr val="tx1"/>
                  </a:solidFill>
                  <a:latin typeface="+mj-lt"/>
                </a:rPr>
                <a:t>time to progression </a:t>
              </a:r>
            </a:p>
          </p:txBody>
        </p:sp>
        <p:pic>
          <p:nvPicPr>
            <p:cNvPr id="11" name="Graphic 16">
              <a:extLst>
                <a:ext uri="{FF2B5EF4-FFF2-40B4-BE49-F238E27FC236}">
                  <a16:creationId xmlns:a16="http://schemas.microsoft.com/office/drawing/2014/main" id="{81125B96-3191-5EAE-9AFD-1057BCCFAD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04198" y="1334045"/>
              <a:ext cx="5470192" cy="2733530"/>
            </a:xfrm>
            <a:prstGeom prst="rect">
              <a:avLst/>
            </a:prstGeom>
          </p:spPr>
        </p:pic>
        <p:sp>
          <p:nvSpPr>
            <p:cNvPr id="12" name="Google Shape;1699;p58">
              <a:extLst>
                <a:ext uri="{FF2B5EF4-FFF2-40B4-BE49-F238E27FC236}">
                  <a16:creationId xmlns:a16="http://schemas.microsoft.com/office/drawing/2014/main" id="{969B0D7C-389E-B9F8-FED1-B12650EBDAFD}"/>
                </a:ext>
              </a:extLst>
            </p:cNvPr>
            <p:cNvSpPr txBox="1"/>
            <p:nvPr/>
          </p:nvSpPr>
          <p:spPr>
            <a:xfrm>
              <a:off x="2951002" y="2644415"/>
              <a:ext cx="3176582" cy="114893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b="1" dirty="0">
                  <a:solidFill>
                    <a:schemeClr val="tx1"/>
                  </a:solidFill>
                  <a:latin typeface="+mj-lt"/>
                </a:rPr>
                <a:t>Goals of</a:t>
              </a:r>
            </a:p>
            <a:p>
              <a:pPr marL="0" lvl="0" indent="0" algn="ctr" rtl="0">
                <a:spcBef>
                  <a:spcPts val="0"/>
                </a:spcBef>
                <a:spcAft>
                  <a:spcPts val="0"/>
                </a:spcAft>
                <a:buNone/>
              </a:pPr>
              <a:r>
                <a:rPr lang="en-US" sz="2800" b="1" dirty="0">
                  <a:solidFill>
                    <a:schemeClr val="tx1"/>
                  </a:solidFill>
                  <a:latin typeface="+mj-lt"/>
                </a:rPr>
                <a:t>Treatment</a:t>
              </a:r>
            </a:p>
          </p:txBody>
        </p:sp>
        <p:sp>
          <p:nvSpPr>
            <p:cNvPr id="13" name="Google Shape;1699;p58">
              <a:extLst>
                <a:ext uri="{FF2B5EF4-FFF2-40B4-BE49-F238E27FC236}">
                  <a16:creationId xmlns:a16="http://schemas.microsoft.com/office/drawing/2014/main" id="{95B7A225-3765-77D6-15C0-BC91070B9965}"/>
                </a:ext>
              </a:extLst>
            </p:cNvPr>
            <p:cNvSpPr txBox="1"/>
            <p:nvPr/>
          </p:nvSpPr>
          <p:spPr>
            <a:xfrm>
              <a:off x="1442350" y="1579796"/>
              <a:ext cx="1293012" cy="57388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dirty="0">
                  <a:solidFill>
                    <a:schemeClr val="tx1"/>
                  </a:solidFill>
                  <a:latin typeface="+mj-lt"/>
                </a:rPr>
                <a:t>Prolongation of survival </a:t>
              </a:r>
            </a:p>
          </p:txBody>
        </p:sp>
        <p:sp>
          <p:nvSpPr>
            <p:cNvPr id="14" name="Google Shape;1699;p58">
              <a:extLst>
                <a:ext uri="{FF2B5EF4-FFF2-40B4-BE49-F238E27FC236}">
                  <a16:creationId xmlns:a16="http://schemas.microsoft.com/office/drawing/2014/main" id="{91ACE49F-8356-8759-1CAF-869AB620D999}"/>
                </a:ext>
              </a:extLst>
            </p:cNvPr>
            <p:cNvSpPr txBox="1"/>
            <p:nvPr/>
          </p:nvSpPr>
          <p:spPr>
            <a:xfrm>
              <a:off x="6293986" y="1579796"/>
              <a:ext cx="1477252" cy="57388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dirty="0">
                  <a:solidFill>
                    <a:schemeClr val="tx1"/>
                  </a:solidFill>
                  <a:latin typeface="+mj-lt"/>
                </a:rPr>
                <a:t>Restricting treatment-related toxicity</a:t>
              </a:r>
            </a:p>
          </p:txBody>
        </p:sp>
        <p:sp>
          <p:nvSpPr>
            <p:cNvPr id="15" name="Google Shape;1699;p58">
              <a:extLst>
                <a:ext uri="{FF2B5EF4-FFF2-40B4-BE49-F238E27FC236}">
                  <a16:creationId xmlns:a16="http://schemas.microsoft.com/office/drawing/2014/main" id="{7D1E1549-6177-E2D9-B479-376BADBF2C1C}"/>
                </a:ext>
              </a:extLst>
            </p:cNvPr>
            <p:cNvSpPr txBox="1"/>
            <p:nvPr/>
          </p:nvSpPr>
          <p:spPr>
            <a:xfrm>
              <a:off x="7140273" y="2523426"/>
              <a:ext cx="1741457" cy="57388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dirty="0">
                  <a:solidFill>
                    <a:schemeClr val="tx1"/>
                  </a:solidFill>
                  <a:latin typeface="+mj-lt"/>
                </a:rPr>
                <a:t>Improvements</a:t>
              </a:r>
            </a:p>
            <a:p>
              <a:pPr marL="0" lvl="0" indent="0" algn="ctr" rtl="0">
                <a:spcBef>
                  <a:spcPts val="0"/>
                </a:spcBef>
                <a:spcAft>
                  <a:spcPts val="0"/>
                </a:spcAft>
                <a:buNone/>
              </a:pPr>
              <a:r>
                <a:rPr lang="en-US" sz="1200" dirty="0">
                  <a:solidFill>
                    <a:schemeClr val="tx1"/>
                  </a:solidFill>
                  <a:latin typeface="+mj-lt"/>
                </a:rPr>
                <a:t>in duration of</a:t>
              </a:r>
            </a:p>
            <a:p>
              <a:pPr marL="0" lvl="0" indent="0" algn="ctr" rtl="0">
                <a:spcBef>
                  <a:spcPts val="0"/>
                </a:spcBef>
                <a:spcAft>
                  <a:spcPts val="0"/>
                </a:spcAft>
                <a:buNone/>
              </a:pPr>
              <a:r>
                <a:rPr lang="en-US" sz="1200" dirty="0">
                  <a:solidFill>
                    <a:schemeClr val="tx1"/>
                  </a:solidFill>
                  <a:latin typeface="+mj-lt"/>
                </a:rPr>
                <a:t>response</a:t>
              </a:r>
            </a:p>
          </p:txBody>
        </p:sp>
      </p:grpSp>
    </p:spTree>
    <p:extLst>
      <p:ext uri="{BB962C8B-B14F-4D97-AF65-F5344CB8AC3E}">
        <p14:creationId xmlns:p14="http://schemas.microsoft.com/office/powerpoint/2010/main" val="3281142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0BB308-C5F7-4523-F5A5-63F6BA9A323C}"/>
              </a:ext>
            </a:extLst>
          </p:cNvPr>
          <p:cNvSpPr txBox="1"/>
          <p:nvPr/>
        </p:nvSpPr>
        <p:spPr>
          <a:xfrm>
            <a:off x="3338461" y="734564"/>
            <a:ext cx="2467077" cy="307777"/>
          </a:xfrm>
          <a:prstGeom prst="rect">
            <a:avLst/>
          </a:prstGeom>
          <a:noFill/>
        </p:spPr>
        <p:txBody>
          <a:bodyPr wrap="square" rtlCol="0">
            <a:spAutoFit/>
          </a:bodyPr>
          <a:lstStyle/>
          <a:p>
            <a:r>
              <a:rPr lang="en-US" b="1" dirty="0">
                <a:latin typeface="+mj-lt"/>
              </a:rPr>
              <a:t>Stage IV (M1) or Recurrent</a:t>
            </a:r>
            <a:endParaRPr lang="en-IN" b="1" dirty="0">
              <a:latin typeface="+mj-lt"/>
            </a:endParaRPr>
          </a:p>
        </p:txBody>
      </p:sp>
      <p:sp>
        <p:nvSpPr>
          <p:cNvPr id="7" name="TextBox 6">
            <a:extLst>
              <a:ext uri="{FF2B5EF4-FFF2-40B4-BE49-F238E27FC236}">
                <a16:creationId xmlns:a16="http://schemas.microsoft.com/office/drawing/2014/main" id="{A8E2B613-A5B6-5B21-4949-C99F753F4F8A}"/>
              </a:ext>
            </a:extLst>
          </p:cNvPr>
          <p:cNvSpPr txBox="1"/>
          <p:nvPr/>
        </p:nvSpPr>
        <p:spPr>
          <a:xfrm>
            <a:off x="287708" y="1011939"/>
            <a:ext cx="8481643" cy="3416320"/>
          </a:xfrm>
          <a:prstGeom prst="rect">
            <a:avLst/>
          </a:prstGeom>
          <a:noFill/>
        </p:spPr>
        <p:txBody>
          <a:bodyPr wrap="square" rtlCol="0">
            <a:spAutoFit/>
          </a:bodyPr>
          <a:lstStyle/>
          <a:p>
            <a:pPr marL="171450" indent="-171450">
              <a:buSzPct val="100000"/>
              <a:buFont typeface="Arial" panose="020B0604020202020204" pitchFamily="34" charset="0"/>
              <a:buChar char="•"/>
            </a:pPr>
            <a:r>
              <a:rPr lang="en-US" sz="1200" dirty="0">
                <a:latin typeface="+mj-lt"/>
              </a:rPr>
              <a:t>History and physical exam</a:t>
            </a:r>
          </a:p>
          <a:p>
            <a:pPr marL="171450" indent="-171450">
              <a:buSzPct val="100000"/>
              <a:buFont typeface="Arial" panose="020B0604020202020204" pitchFamily="34" charset="0"/>
              <a:buChar char="•"/>
            </a:pPr>
            <a:r>
              <a:rPr lang="en-US" sz="1200" dirty="0">
                <a:latin typeface="+mj-lt"/>
              </a:rPr>
              <a:t>Discuss goals of therapy, adopt shared decision-making, and document  course of care </a:t>
            </a:r>
          </a:p>
          <a:p>
            <a:pPr marL="171450" indent="-171450">
              <a:buSzPct val="100000"/>
              <a:buFont typeface="Arial" panose="020B0604020202020204" pitchFamily="34" charset="0"/>
              <a:buChar char="•"/>
            </a:pPr>
            <a:r>
              <a:rPr lang="en-US" sz="1200" dirty="0">
                <a:latin typeface="+mj-lt"/>
              </a:rPr>
              <a:t>CBC</a:t>
            </a:r>
          </a:p>
          <a:p>
            <a:pPr marL="171450" indent="-171450">
              <a:buSzPct val="100000"/>
              <a:buFont typeface="Arial" panose="020B0604020202020204" pitchFamily="34" charset="0"/>
              <a:buChar char="•"/>
            </a:pPr>
            <a:r>
              <a:rPr lang="en-US" sz="1200" dirty="0">
                <a:latin typeface="+mj-lt"/>
              </a:rPr>
              <a:t>Comprehensive metabolic panel, including liver function tests and alkaline phosphatase </a:t>
            </a:r>
          </a:p>
          <a:p>
            <a:pPr marL="171450" indent="-171450">
              <a:buSzPct val="100000"/>
              <a:buFont typeface="Arial" panose="020B0604020202020204" pitchFamily="34" charset="0"/>
              <a:buChar char="•"/>
            </a:pPr>
            <a:r>
              <a:rPr lang="en-US" sz="1200" dirty="0">
                <a:latin typeface="+mj-lt"/>
              </a:rPr>
              <a:t>Imaging for systematic staging: </a:t>
            </a:r>
          </a:p>
          <a:p>
            <a:pPr marL="171450" indent="-171450">
              <a:buSzPct val="100000"/>
              <a:buFont typeface="Wingdings" panose="05000000000000000000" pitchFamily="2" charset="2"/>
              <a:buChar char="§"/>
            </a:pPr>
            <a:r>
              <a:rPr lang="en-US" sz="1200" dirty="0">
                <a:latin typeface="+mj-lt"/>
              </a:rPr>
              <a:t>Chest diagnostic CT with contrast</a:t>
            </a:r>
          </a:p>
          <a:p>
            <a:pPr marL="171450" indent="-171450">
              <a:buSzPct val="100000"/>
              <a:buFont typeface="Wingdings" panose="05000000000000000000" pitchFamily="2" charset="2"/>
              <a:buChar char="§"/>
            </a:pPr>
            <a:r>
              <a:rPr lang="en-US" sz="1200" dirty="0">
                <a:latin typeface="+mj-lt"/>
              </a:rPr>
              <a:t>Abdominal ± pelvic diagnostic CT with contrast or MRI with contrast</a:t>
            </a:r>
          </a:p>
          <a:p>
            <a:pPr marL="171450" indent="-171450">
              <a:buSzPct val="100000"/>
              <a:buFont typeface="Wingdings" panose="05000000000000000000" pitchFamily="2" charset="2"/>
              <a:buChar char="§"/>
            </a:pPr>
            <a:r>
              <a:rPr lang="en-US" sz="1200" dirty="0">
                <a:latin typeface="+mj-lt"/>
              </a:rPr>
              <a:t>Brain MRI with contrast if suspicious CNS symptoms</a:t>
            </a:r>
          </a:p>
          <a:p>
            <a:pPr marL="171450" indent="-171450">
              <a:buSzPct val="100000"/>
              <a:buFont typeface="Wingdings" panose="05000000000000000000" pitchFamily="2" charset="2"/>
              <a:buChar char="§"/>
            </a:pPr>
            <a:r>
              <a:rPr lang="en-US" sz="1200" dirty="0">
                <a:latin typeface="+mj-lt"/>
              </a:rPr>
              <a:t>Spine MRI with contrast if back pain or symptoms of cord compression</a:t>
            </a:r>
          </a:p>
          <a:p>
            <a:pPr marL="171450" indent="-171450">
              <a:buSzPct val="100000"/>
              <a:buFont typeface="Wingdings" panose="05000000000000000000" pitchFamily="2" charset="2"/>
              <a:buChar char="§"/>
            </a:pPr>
            <a:r>
              <a:rPr lang="en-US" sz="1200" dirty="0">
                <a:latin typeface="+mj-lt"/>
              </a:rPr>
              <a:t>Bone scan or sodium fluoride PET/CT</a:t>
            </a:r>
            <a:r>
              <a:rPr lang="en-US" sz="1200" baseline="30000" dirty="0">
                <a:latin typeface="+mj-lt"/>
              </a:rPr>
              <a:t>ss</a:t>
            </a:r>
            <a:r>
              <a:rPr lang="en-US" sz="1200" dirty="0">
                <a:latin typeface="+mj-lt"/>
              </a:rPr>
              <a:t> (category 2B)</a:t>
            </a:r>
          </a:p>
          <a:p>
            <a:pPr marL="171450" indent="-171450">
              <a:buSzPct val="100000"/>
              <a:buFont typeface="Wingdings" panose="05000000000000000000" pitchFamily="2" charset="2"/>
              <a:buChar char="§"/>
            </a:pPr>
            <a:r>
              <a:rPr lang="en-US" sz="1200" dirty="0">
                <a:latin typeface="+mj-lt"/>
              </a:rPr>
              <a:t>FDG PET/CT</a:t>
            </a:r>
            <a:r>
              <a:rPr lang="en-US" sz="1200" baseline="30000" dirty="0">
                <a:latin typeface="+mj-lt"/>
              </a:rPr>
              <a:t>tt</a:t>
            </a:r>
            <a:r>
              <a:rPr lang="en-US" sz="1200" dirty="0">
                <a:latin typeface="+mj-lt"/>
              </a:rPr>
              <a:t> (optional)</a:t>
            </a:r>
          </a:p>
          <a:p>
            <a:pPr marL="171450" indent="-171450">
              <a:buSzPct val="100000"/>
              <a:buFont typeface="Wingdings" panose="05000000000000000000" pitchFamily="2" charset="2"/>
              <a:buChar char="§"/>
            </a:pPr>
            <a:r>
              <a:rPr lang="en-US" sz="1200" dirty="0">
                <a:latin typeface="+mj-lt"/>
              </a:rPr>
              <a:t>X-rays of symptomatic bones and long weight-bearing bones abnormal on bone scan</a:t>
            </a:r>
          </a:p>
          <a:p>
            <a:pPr marL="171450" indent="-171450">
              <a:buSzPct val="100000"/>
              <a:buFont typeface="Arial" panose="020B0604020202020204" pitchFamily="34" charset="0"/>
              <a:buChar char="•"/>
            </a:pPr>
            <a:r>
              <a:rPr lang="en-US" sz="1200" dirty="0">
                <a:latin typeface="+mj-lt"/>
              </a:rPr>
              <a:t>Biomarker testing:</a:t>
            </a:r>
          </a:p>
          <a:p>
            <a:pPr marL="171450" indent="-171450">
              <a:buSzPct val="100000"/>
              <a:buFont typeface="Wingdings" panose="05000000000000000000" pitchFamily="2" charset="2"/>
              <a:buChar char="§"/>
            </a:pPr>
            <a:r>
              <a:rPr lang="en-US" sz="1200" dirty="0">
                <a:latin typeface="+mj-lt"/>
              </a:rPr>
              <a:t>Biopsy of first recurrence of disease</a:t>
            </a:r>
          </a:p>
          <a:p>
            <a:pPr marL="171450" indent="-171450">
              <a:buSzPct val="100000"/>
              <a:buFont typeface="Wingdings" panose="05000000000000000000" pitchFamily="2" charset="2"/>
              <a:buChar char="§"/>
            </a:pPr>
            <a:r>
              <a:rPr lang="en-US" sz="1200" dirty="0">
                <a:latin typeface="+mj-lt"/>
              </a:rPr>
              <a:t>Evaluation of ER/PR and HER2 status to differentiate recurrent disease from new primary</a:t>
            </a:r>
            <a:r>
              <a:rPr lang="en-US" sz="1200" baseline="30000" dirty="0">
                <a:latin typeface="+mj-lt"/>
              </a:rPr>
              <a:t>d,ccc,ddd</a:t>
            </a:r>
          </a:p>
          <a:p>
            <a:pPr marL="171450" indent="-171450">
              <a:buSzPct val="100000"/>
              <a:buFont typeface="Wingdings" panose="05000000000000000000" pitchFamily="2" charset="2"/>
              <a:buChar char="§"/>
            </a:pPr>
            <a:r>
              <a:rPr lang="en-US" sz="1200" dirty="0">
                <a:latin typeface="+mj-lt"/>
              </a:rPr>
              <a:t>Comprehensive germline and somatic profiling to identify candidates for additional targeted therapies</a:t>
            </a:r>
          </a:p>
          <a:p>
            <a:pPr marL="171450" indent="-171450">
              <a:buSzPct val="100000"/>
              <a:buFont typeface="Arial" panose="020B0604020202020204" pitchFamily="34" charset="0"/>
              <a:buChar char="•"/>
            </a:pPr>
            <a:r>
              <a:rPr lang="en-US" sz="1200" dirty="0">
                <a:latin typeface="+mj-lt"/>
              </a:rPr>
              <a:t>Genetic counseling if patient is at risk</a:t>
            </a:r>
            <a:r>
              <a:rPr lang="en-US" sz="1200" baseline="30000" dirty="0">
                <a:latin typeface="+mj-lt"/>
              </a:rPr>
              <a:t>e</a:t>
            </a:r>
            <a:r>
              <a:rPr lang="en-US" sz="1200" dirty="0">
                <a:latin typeface="+mj-lt"/>
              </a:rPr>
              <a:t> for hereditary breast cancer</a:t>
            </a:r>
          </a:p>
          <a:p>
            <a:pPr marL="171450" indent="-171450">
              <a:buSzPct val="100000"/>
              <a:buFont typeface="Arial" panose="020B0604020202020204" pitchFamily="34" charset="0"/>
              <a:buChar char="•"/>
            </a:pPr>
            <a:r>
              <a:rPr lang="en-US" sz="1200" dirty="0">
                <a:latin typeface="+mj-lt"/>
              </a:rPr>
              <a:t>Assess for distress</a:t>
            </a:r>
            <a:r>
              <a:rPr lang="en-US" sz="1200" baseline="30000" dirty="0">
                <a:latin typeface="+mj-lt"/>
              </a:rPr>
              <a:t>g</a:t>
            </a:r>
            <a:endParaRPr lang="en-IN" sz="1200" baseline="30000" dirty="0">
              <a:latin typeface="+mj-lt"/>
            </a:endParaRPr>
          </a:p>
        </p:txBody>
      </p:sp>
      <p:sp>
        <p:nvSpPr>
          <p:cNvPr id="2" name="Title 2">
            <a:extLst>
              <a:ext uri="{FF2B5EF4-FFF2-40B4-BE49-F238E27FC236}">
                <a16:creationId xmlns:a16="http://schemas.microsoft.com/office/drawing/2014/main" id="{50D00EB2-D5E3-12BA-12EA-6B123E41952C}"/>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500" dirty="0">
                <a:solidFill>
                  <a:srgbClr val="D6538C"/>
                </a:solidFill>
                <a:latin typeface="+mj-lt"/>
                <a:cs typeface="Calibri" panose="020F0502020204030204" pitchFamily="34" charset="0"/>
              </a:rPr>
              <a:t>Treatment algorithm for newly diagnosed MBC patients</a:t>
            </a:r>
            <a:endParaRPr lang="en-IN" sz="2500" dirty="0">
              <a:solidFill>
                <a:srgbClr val="D6538C"/>
              </a:solidFill>
              <a:latin typeface="+mj-lt"/>
              <a:cs typeface="Calibri" panose="020F0502020204030204" pitchFamily="34" charset="0"/>
            </a:endParaRPr>
          </a:p>
        </p:txBody>
      </p:sp>
      <p:sp>
        <p:nvSpPr>
          <p:cNvPr id="3" name="Rectangle 2">
            <a:extLst>
              <a:ext uri="{FF2B5EF4-FFF2-40B4-BE49-F238E27FC236}">
                <a16:creationId xmlns:a16="http://schemas.microsoft.com/office/drawing/2014/main" id="{9A90D857-EBC2-2E47-4000-EB550D0CF8FE}"/>
              </a:ext>
            </a:extLst>
          </p:cNvPr>
          <p:cNvSpPr/>
          <p:nvPr/>
        </p:nvSpPr>
        <p:spPr>
          <a:xfrm>
            <a:off x="417085" y="4738562"/>
            <a:ext cx="8502651" cy="215444"/>
          </a:xfrm>
          <a:prstGeom prst="rect">
            <a:avLst/>
          </a:prstGeom>
        </p:spPr>
        <p:txBody>
          <a:bodyPr wrap="square">
            <a:spAutoFit/>
          </a:bodyPr>
          <a:lstStyle/>
          <a:p>
            <a:pPr>
              <a:buClr>
                <a:srgbClr val="FFFFFF">
                  <a:lumMod val="50000"/>
                </a:srgbClr>
              </a:buClr>
              <a:buSzPct val="90000"/>
              <a:defRPr/>
            </a:pPr>
            <a:r>
              <a:rPr lang="en-US" sz="800" kern="1200" dirty="0">
                <a:solidFill>
                  <a:prstClr val="black"/>
                </a:solidFill>
                <a:latin typeface="+mj-lt"/>
              </a:rPr>
              <a:t>NCCN 2021. Available at: https://www.nccn.org/professionals/physician_gls/pdf/breast.pdf</a:t>
            </a:r>
          </a:p>
        </p:txBody>
      </p:sp>
      <p:pic>
        <p:nvPicPr>
          <p:cNvPr id="6" name="Graphic 5">
            <a:extLst>
              <a:ext uri="{FF2B5EF4-FFF2-40B4-BE49-F238E27FC236}">
                <a16:creationId xmlns:a16="http://schemas.microsoft.com/office/drawing/2014/main" id="{95E15D5C-E7C3-C4B4-A464-9EBADEB62A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84827" y="677573"/>
            <a:ext cx="2454704" cy="2383118"/>
          </a:xfrm>
          <a:prstGeom prst="rect">
            <a:avLst/>
          </a:prstGeom>
        </p:spPr>
      </p:pic>
    </p:spTree>
    <p:extLst>
      <p:ext uri="{BB962C8B-B14F-4D97-AF65-F5344CB8AC3E}">
        <p14:creationId xmlns:p14="http://schemas.microsoft.com/office/powerpoint/2010/main" val="2105539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9876946-59E5-BF3C-1035-AA8809F88A0E}"/>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500" dirty="0">
                <a:solidFill>
                  <a:srgbClr val="D6538C"/>
                </a:solidFill>
                <a:latin typeface="+mj-lt"/>
                <a:cs typeface="Calibri" panose="020F0502020204030204" pitchFamily="34" charset="0"/>
              </a:rPr>
              <a:t>Treatment algorithm for newly diagnosed MBC patients</a:t>
            </a:r>
            <a:endParaRPr lang="en-IN" sz="2500" dirty="0">
              <a:solidFill>
                <a:srgbClr val="D6538C"/>
              </a:solidFill>
              <a:latin typeface="+mj-lt"/>
              <a:cs typeface="Calibri" panose="020F0502020204030204" pitchFamily="34" charset="0"/>
            </a:endParaRPr>
          </a:p>
        </p:txBody>
      </p:sp>
      <p:sp>
        <p:nvSpPr>
          <p:cNvPr id="3" name="Rectangle 2">
            <a:extLst>
              <a:ext uri="{FF2B5EF4-FFF2-40B4-BE49-F238E27FC236}">
                <a16:creationId xmlns:a16="http://schemas.microsoft.com/office/drawing/2014/main" id="{87C2344E-C83C-2A72-D86D-C52905646E79}"/>
              </a:ext>
            </a:extLst>
          </p:cNvPr>
          <p:cNvSpPr/>
          <p:nvPr/>
        </p:nvSpPr>
        <p:spPr>
          <a:xfrm>
            <a:off x="417085" y="4738562"/>
            <a:ext cx="8502651" cy="215444"/>
          </a:xfrm>
          <a:prstGeom prst="rect">
            <a:avLst/>
          </a:prstGeom>
        </p:spPr>
        <p:txBody>
          <a:bodyPr wrap="square">
            <a:spAutoFit/>
          </a:bodyPr>
          <a:lstStyle/>
          <a:p>
            <a:pPr>
              <a:buClr>
                <a:srgbClr val="FFFFFF">
                  <a:lumMod val="50000"/>
                </a:srgbClr>
              </a:buClr>
              <a:buSzPct val="90000"/>
              <a:defRPr/>
            </a:pPr>
            <a:r>
              <a:rPr lang="en-US" sz="800" kern="1200" dirty="0">
                <a:solidFill>
                  <a:prstClr val="black"/>
                </a:solidFill>
                <a:latin typeface="+mj-lt"/>
              </a:rPr>
              <a:t>NCCN 2021. Available at: https://www.nccn.org/professionals/physician_gls/pdf/breast.pdf</a:t>
            </a:r>
          </a:p>
        </p:txBody>
      </p:sp>
      <p:grpSp>
        <p:nvGrpSpPr>
          <p:cNvPr id="72" name="Group 71">
            <a:extLst>
              <a:ext uri="{FF2B5EF4-FFF2-40B4-BE49-F238E27FC236}">
                <a16:creationId xmlns:a16="http://schemas.microsoft.com/office/drawing/2014/main" id="{99A9D7A0-15F0-AC8C-C6ED-62EB0917F083}"/>
              </a:ext>
            </a:extLst>
          </p:cNvPr>
          <p:cNvGrpSpPr/>
          <p:nvPr/>
        </p:nvGrpSpPr>
        <p:grpSpPr>
          <a:xfrm>
            <a:off x="1798531" y="2704557"/>
            <a:ext cx="5664784" cy="331430"/>
            <a:chOff x="1530612" y="2561285"/>
            <a:chExt cx="5664784" cy="331430"/>
          </a:xfrm>
        </p:grpSpPr>
        <p:cxnSp>
          <p:nvCxnSpPr>
            <p:cNvPr id="63" name="Straight Arrow Connector 62">
              <a:extLst>
                <a:ext uri="{FF2B5EF4-FFF2-40B4-BE49-F238E27FC236}">
                  <a16:creationId xmlns:a16="http://schemas.microsoft.com/office/drawing/2014/main" id="{95EF7B0C-BB20-A39B-DB7A-A913EF9B9160}"/>
                </a:ext>
              </a:extLst>
            </p:cNvPr>
            <p:cNvCxnSpPr>
              <a:cxnSpLocks/>
              <a:endCxn id="62" idx="3"/>
            </p:cNvCxnSpPr>
            <p:nvPr/>
          </p:nvCxnSpPr>
          <p:spPr>
            <a:xfrm>
              <a:off x="1530612" y="2561285"/>
              <a:ext cx="0" cy="331430"/>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595F2D60-84EA-9D0A-CBAA-625B0AB6D3DD}"/>
                </a:ext>
              </a:extLst>
            </p:cNvPr>
            <p:cNvCxnSpPr>
              <a:cxnSpLocks/>
              <a:endCxn id="60" idx="3"/>
            </p:cNvCxnSpPr>
            <p:nvPr/>
          </p:nvCxnSpPr>
          <p:spPr>
            <a:xfrm>
              <a:off x="7195396" y="2561285"/>
              <a:ext cx="0" cy="286151"/>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F3FE8ACD-AB7E-8AE8-3520-35A84A675240}"/>
                </a:ext>
              </a:extLst>
            </p:cNvPr>
            <p:cNvCxnSpPr>
              <a:cxnSpLocks/>
              <a:endCxn id="61" idx="3"/>
            </p:cNvCxnSpPr>
            <p:nvPr/>
          </p:nvCxnSpPr>
          <p:spPr>
            <a:xfrm>
              <a:off x="4360888" y="2561285"/>
              <a:ext cx="2117" cy="302329"/>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59715663-9F71-85C0-EC34-4CC69386745B}"/>
              </a:ext>
            </a:extLst>
          </p:cNvPr>
          <p:cNvGrpSpPr/>
          <p:nvPr/>
        </p:nvGrpSpPr>
        <p:grpSpPr>
          <a:xfrm>
            <a:off x="685003" y="1824531"/>
            <a:ext cx="7891840" cy="917659"/>
            <a:chOff x="685003" y="1824531"/>
            <a:chExt cx="7891840" cy="917659"/>
          </a:xfrm>
        </p:grpSpPr>
        <p:grpSp>
          <p:nvGrpSpPr>
            <p:cNvPr id="73" name="Group 72">
              <a:extLst>
                <a:ext uri="{FF2B5EF4-FFF2-40B4-BE49-F238E27FC236}">
                  <a16:creationId xmlns:a16="http://schemas.microsoft.com/office/drawing/2014/main" id="{BF128811-8926-17E1-1B7B-0D4CE1BC3C20}"/>
                </a:ext>
              </a:extLst>
            </p:cNvPr>
            <p:cNvGrpSpPr/>
            <p:nvPr/>
          </p:nvGrpSpPr>
          <p:grpSpPr>
            <a:xfrm>
              <a:off x="685003" y="1869810"/>
              <a:ext cx="2227056" cy="872380"/>
              <a:chOff x="417084" y="1726538"/>
              <a:chExt cx="2227056" cy="872380"/>
            </a:xfrm>
          </p:grpSpPr>
          <p:sp>
            <p:nvSpPr>
              <p:cNvPr id="34" name="Google Shape;1693;p58">
                <a:extLst>
                  <a:ext uri="{FF2B5EF4-FFF2-40B4-BE49-F238E27FC236}">
                    <a16:creationId xmlns:a16="http://schemas.microsoft.com/office/drawing/2014/main" id="{108F9356-41F0-B69D-DEC8-CB3D3FD8A4DD}"/>
                  </a:ext>
                </a:extLst>
              </p:cNvPr>
              <p:cNvSpPr/>
              <p:nvPr/>
            </p:nvSpPr>
            <p:spPr>
              <a:xfrm>
                <a:off x="417084" y="1726538"/>
                <a:ext cx="2227056"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7" name="TextBox 6">
                <a:extLst>
                  <a:ext uri="{FF2B5EF4-FFF2-40B4-BE49-F238E27FC236}">
                    <a16:creationId xmlns:a16="http://schemas.microsoft.com/office/drawing/2014/main" id="{9819A57B-EFFE-8A87-6FE7-911B17940D3D}"/>
                  </a:ext>
                </a:extLst>
              </p:cNvPr>
              <p:cNvSpPr txBox="1"/>
              <p:nvPr/>
            </p:nvSpPr>
            <p:spPr>
              <a:xfrm>
                <a:off x="518321" y="1875774"/>
                <a:ext cx="2031677" cy="553998"/>
              </a:xfrm>
              <a:prstGeom prst="rect">
                <a:avLst/>
              </a:prstGeom>
              <a:noFill/>
            </p:spPr>
            <p:txBody>
              <a:bodyPr wrap="square" rtlCol="0" anchor="ctr">
                <a:spAutoFit/>
              </a:bodyPr>
              <a:lstStyle/>
              <a:p>
                <a:pPr algn="ctr"/>
                <a:r>
                  <a:rPr lang="en-US" sz="1500" dirty="0">
                    <a:solidFill>
                      <a:schemeClr val="bg1"/>
                    </a:solidFill>
                    <a:latin typeface="+mj-lt"/>
                  </a:rPr>
                  <a:t>Initial treatment with lumpectomy + RT</a:t>
                </a:r>
                <a:endParaRPr lang="en-IN" sz="1500" baseline="30000" dirty="0">
                  <a:solidFill>
                    <a:schemeClr val="bg1"/>
                  </a:solidFill>
                  <a:latin typeface="+mj-lt"/>
                </a:endParaRPr>
              </a:p>
            </p:txBody>
          </p:sp>
        </p:grpSp>
        <p:grpSp>
          <p:nvGrpSpPr>
            <p:cNvPr id="74" name="Group 73">
              <a:extLst>
                <a:ext uri="{FF2B5EF4-FFF2-40B4-BE49-F238E27FC236}">
                  <a16:creationId xmlns:a16="http://schemas.microsoft.com/office/drawing/2014/main" id="{C70A1675-F05C-619D-6362-6771158AF1DF}"/>
                </a:ext>
              </a:extLst>
            </p:cNvPr>
            <p:cNvGrpSpPr/>
            <p:nvPr/>
          </p:nvGrpSpPr>
          <p:grpSpPr>
            <a:xfrm>
              <a:off x="3181997" y="1840709"/>
              <a:ext cx="2897852" cy="872380"/>
              <a:chOff x="2914078" y="1697437"/>
              <a:chExt cx="2897852" cy="872380"/>
            </a:xfrm>
          </p:grpSpPr>
          <p:sp>
            <p:nvSpPr>
              <p:cNvPr id="37" name="Google Shape;1693;p58">
                <a:extLst>
                  <a:ext uri="{FF2B5EF4-FFF2-40B4-BE49-F238E27FC236}">
                    <a16:creationId xmlns:a16="http://schemas.microsoft.com/office/drawing/2014/main" id="{52B0DD1F-9331-0D0D-8D00-F059646E3E1A}"/>
                  </a:ext>
                </a:extLst>
              </p:cNvPr>
              <p:cNvSpPr/>
              <p:nvPr/>
            </p:nvSpPr>
            <p:spPr>
              <a:xfrm>
                <a:off x="2957670" y="1697437"/>
                <a:ext cx="2810670"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15" name="TextBox 14">
                <a:extLst>
                  <a:ext uri="{FF2B5EF4-FFF2-40B4-BE49-F238E27FC236}">
                    <a16:creationId xmlns:a16="http://schemas.microsoft.com/office/drawing/2014/main" id="{4D107BA1-2B12-A202-E7DB-9862084868F9}"/>
                  </a:ext>
                </a:extLst>
              </p:cNvPr>
              <p:cNvSpPr txBox="1"/>
              <p:nvPr/>
            </p:nvSpPr>
            <p:spPr>
              <a:xfrm>
                <a:off x="2914078" y="1725034"/>
                <a:ext cx="2897852" cy="784830"/>
              </a:xfrm>
              <a:prstGeom prst="rect">
                <a:avLst/>
              </a:prstGeom>
              <a:noFill/>
            </p:spPr>
            <p:txBody>
              <a:bodyPr wrap="square" rtlCol="0">
                <a:spAutoFit/>
              </a:bodyPr>
              <a:lstStyle/>
              <a:p>
                <a:pPr algn="ctr"/>
                <a:r>
                  <a:rPr lang="en-US" sz="1500" dirty="0">
                    <a:solidFill>
                      <a:schemeClr val="bg1"/>
                    </a:solidFill>
                    <a:latin typeface="+mj-lt"/>
                  </a:rPr>
                  <a:t>Initial treatment with mastectomy + level I/II axillary dissection and prior RT </a:t>
                </a:r>
                <a:endParaRPr lang="en-IN" sz="1500" dirty="0">
                  <a:solidFill>
                    <a:schemeClr val="bg1"/>
                  </a:solidFill>
                  <a:latin typeface="+mj-lt"/>
                </a:endParaRPr>
              </a:p>
            </p:txBody>
          </p:sp>
        </p:grpSp>
        <p:grpSp>
          <p:nvGrpSpPr>
            <p:cNvPr id="75" name="Group 74">
              <a:extLst>
                <a:ext uri="{FF2B5EF4-FFF2-40B4-BE49-F238E27FC236}">
                  <a16:creationId xmlns:a16="http://schemas.microsoft.com/office/drawing/2014/main" id="{3E7AED67-E77C-E979-B145-FA0A63E9C2AB}"/>
                </a:ext>
              </a:extLst>
            </p:cNvPr>
            <p:cNvGrpSpPr/>
            <p:nvPr/>
          </p:nvGrpSpPr>
          <p:grpSpPr>
            <a:xfrm>
              <a:off x="6349787" y="1824531"/>
              <a:ext cx="2227056" cy="872380"/>
              <a:chOff x="6081868" y="1681259"/>
              <a:chExt cx="2227056" cy="872380"/>
            </a:xfrm>
          </p:grpSpPr>
          <p:sp>
            <p:nvSpPr>
              <p:cNvPr id="43" name="Google Shape;1693;p58">
                <a:extLst>
                  <a:ext uri="{FF2B5EF4-FFF2-40B4-BE49-F238E27FC236}">
                    <a16:creationId xmlns:a16="http://schemas.microsoft.com/office/drawing/2014/main" id="{D579F769-A152-99F3-1E73-2E9719CB0EA1}"/>
                  </a:ext>
                </a:extLst>
              </p:cNvPr>
              <p:cNvSpPr/>
              <p:nvPr/>
            </p:nvSpPr>
            <p:spPr>
              <a:xfrm>
                <a:off x="6081868" y="1681259"/>
                <a:ext cx="2227056"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27" name="TextBox 26">
                <a:extLst>
                  <a:ext uri="{FF2B5EF4-FFF2-40B4-BE49-F238E27FC236}">
                    <a16:creationId xmlns:a16="http://schemas.microsoft.com/office/drawing/2014/main" id="{E1CE10CF-FAEF-0B2B-FAFB-F606A9313C32}"/>
                  </a:ext>
                </a:extLst>
              </p:cNvPr>
              <p:cNvSpPr txBox="1"/>
              <p:nvPr/>
            </p:nvSpPr>
            <p:spPr>
              <a:xfrm>
                <a:off x="6185452" y="1735484"/>
                <a:ext cx="2019888" cy="784830"/>
              </a:xfrm>
              <a:prstGeom prst="rect">
                <a:avLst/>
              </a:prstGeom>
              <a:noFill/>
            </p:spPr>
            <p:txBody>
              <a:bodyPr wrap="square" rtlCol="0">
                <a:spAutoFit/>
              </a:bodyPr>
              <a:lstStyle/>
              <a:p>
                <a:pPr algn="ctr"/>
                <a:r>
                  <a:rPr lang="en-US" sz="1500" dirty="0">
                    <a:solidFill>
                      <a:schemeClr val="bg1"/>
                    </a:solidFill>
                    <a:latin typeface="+mj-lt"/>
                  </a:rPr>
                  <a:t>Initial treatment with mastectomy and no prior RT</a:t>
                </a:r>
                <a:endParaRPr lang="en-IN" sz="1500" dirty="0">
                  <a:solidFill>
                    <a:schemeClr val="bg1"/>
                  </a:solidFill>
                  <a:latin typeface="+mj-lt"/>
                </a:endParaRPr>
              </a:p>
            </p:txBody>
          </p:sp>
        </p:grpSp>
      </p:grpSp>
      <p:grpSp>
        <p:nvGrpSpPr>
          <p:cNvPr id="81" name="Group 80">
            <a:extLst>
              <a:ext uri="{FF2B5EF4-FFF2-40B4-BE49-F238E27FC236}">
                <a16:creationId xmlns:a16="http://schemas.microsoft.com/office/drawing/2014/main" id="{E586A278-A0F3-A149-18DB-FF0A10A70EF7}"/>
              </a:ext>
            </a:extLst>
          </p:cNvPr>
          <p:cNvGrpSpPr/>
          <p:nvPr/>
        </p:nvGrpSpPr>
        <p:grpSpPr>
          <a:xfrm>
            <a:off x="628344" y="2990708"/>
            <a:ext cx="7976155" cy="1389284"/>
            <a:chOff x="628344" y="2990708"/>
            <a:chExt cx="7976155" cy="1389284"/>
          </a:xfrm>
        </p:grpSpPr>
        <p:grpSp>
          <p:nvGrpSpPr>
            <p:cNvPr id="69" name="Group 68">
              <a:extLst>
                <a:ext uri="{FF2B5EF4-FFF2-40B4-BE49-F238E27FC236}">
                  <a16:creationId xmlns:a16="http://schemas.microsoft.com/office/drawing/2014/main" id="{EAAB6BCF-27AF-69B4-A55D-DD351097899C}"/>
                </a:ext>
              </a:extLst>
            </p:cNvPr>
            <p:cNvGrpSpPr/>
            <p:nvPr/>
          </p:nvGrpSpPr>
          <p:grpSpPr>
            <a:xfrm>
              <a:off x="628344" y="3035987"/>
              <a:ext cx="2307176" cy="1344005"/>
              <a:chOff x="360425" y="2892715"/>
              <a:chExt cx="2307176" cy="1344005"/>
            </a:xfrm>
          </p:grpSpPr>
          <p:sp>
            <p:nvSpPr>
              <p:cNvPr id="62" name="Google Shape;1693;p58">
                <a:extLst>
                  <a:ext uri="{FF2B5EF4-FFF2-40B4-BE49-F238E27FC236}">
                    <a16:creationId xmlns:a16="http://schemas.microsoft.com/office/drawing/2014/main" id="{462927C4-8F93-AD04-CE54-DB829AE7345C}"/>
                  </a:ext>
                </a:extLst>
              </p:cNvPr>
              <p:cNvSpPr/>
              <p:nvPr/>
            </p:nvSpPr>
            <p:spPr>
              <a:xfrm>
                <a:off x="417084" y="2892715"/>
                <a:ext cx="2227056" cy="1344005"/>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12" name="TextBox 11">
                <a:extLst>
                  <a:ext uri="{FF2B5EF4-FFF2-40B4-BE49-F238E27FC236}">
                    <a16:creationId xmlns:a16="http://schemas.microsoft.com/office/drawing/2014/main" id="{6FCC3A00-5A71-B2E8-8F2A-12F04A205FF2}"/>
                  </a:ext>
                </a:extLst>
              </p:cNvPr>
              <p:cNvSpPr txBox="1"/>
              <p:nvPr/>
            </p:nvSpPr>
            <p:spPr>
              <a:xfrm>
                <a:off x="360425" y="2949137"/>
                <a:ext cx="2307176" cy="1246495"/>
              </a:xfrm>
              <a:prstGeom prst="rect">
                <a:avLst/>
              </a:prstGeom>
              <a:noFill/>
            </p:spPr>
            <p:txBody>
              <a:bodyPr wrap="square" rtlCol="0">
                <a:spAutoFit/>
              </a:bodyPr>
              <a:lstStyle/>
              <a:p>
                <a:pPr algn="ctr"/>
                <a:r>
                  <a:rPr lang="en-US" sz="1500" dirty="0">
                    <a:solidFill>
                      <a:schemeClr val="bg1"/>
                    </a:solidFill>
                    <a:latin typeface="+mj-lt"/>
                  </a:rPr>
                  <a:t>Total mastectomy + axillary lymph node staging if level I/II axillary dissection not previously done</a:t>
                </a:r>
                <a:endParaRPr lang="en-IN" sz="1500" baseline="30000" dirty="0">
                  <a:solidFill>
                    <a:schemeClr val="bg1"/>
                  </a:solidFill>
                  <a:latin typeface="+mj-lt"/>
                </a:endParaRPr>
              </a:p>
            </p:txBody>
          </p:sp>
        </p:grpSp>
        <p:grpSp>
          <p:nvGrpSpPr>
            <p:cNvPr id="70" name="Group 69">
              <a:extLst>
                <a:ext uri="{FF2B5EF4-FFF2-40B4-BE49-F238E27FC236}">
                  <a16:creationId xmlns:a16="http://schemas.microsoft.com/office/drawing/2014/main" id="{CC0E93D7-9689-23C3-3F6A-07673816B396}"/>
                </a:ext>
              </a:extLst>
            </p:cNvPr>
            <p:cNvGrpSpPr/>
            <p:nvPr/>
          </p:nvGrpSpPr>
          <p:grpSpPr>
            <a:xfrm>
              <a:off x="3225589" y="3006886"/>
              <a:ext cx="2810670" cy="872380"/>
              <a:chOff x="2957670" y="2863614"/>
              <a:chExt cx="2810670" cy="872380"/>
            </a:xfrm>
          </p:grpSpPr>
          <p:sp>
            <p:nvSpPr>
              <p:cNvPr id="61" name="Google Shape;1693;p58">
                <a:extLst>
                  <a:ext uri="{FF2B5EF4-FFF2-40B4-BE49-F238E27FC236}">
                    <a16:creationId xmlns:a16="http://schemas.microsoft.com/office/drawing/2014/main" id="{CC758647-101E-41FA-AEBF-F5DB5B21A7D7}"/>
                  </a:ext>
                </a:extLst>
              </p:cNvPr>
              <p:cNvSpPr/>
              <p:nvPr/>
            </p:nvSpPr>
            <p:spPr>
              <a:xfrm>
                <a:off x="2957670" y="2863614"/>
                <a:ext cx="2810670"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22" name="TextBox 21">
                <a:extLst>
                  <a:ext uri="{FF2B5EF4-FFF2-40B4-BE49-F238E27FC236}">
                    <a16:creationId xmlns:a16="http://schemas.microsoft.com/office/drawing/2014/main" id="{2AEFCDDC-E53F-6CEC-75D3-21933B4ABCD6}"/>
                  </a:ext>
                </a:extLst>
              </p:cNvPr>
              <p:cNvSpPr txBox="1"/>
              <p:nvPr/>
            </p:nvSpPr>
            <p:spPr>
              <a:xfrm>
                <a:off x="3243505" y="3027806"/>
                <a:ext cx="2234766" cy="553998"/>
              </a:xfrm>
              <a:prstGeom prst="rect">
                <a:avLst/>
              </a:prstGeom>
              <a:noFill/>
            </p:spPr>
            <p:txBody>
              <a:bodyPr wrap="square" rtlCol="0">
                <a:spAutoFit/>
              </a:bodyPr>
              <a:lstStyle/>
              <a:p>
                <a:pPr algn="ctr"/>
                <a:r>
                  <a:rPr lang="en-US" sz="1500" dirty="0">
                    <a:solidFill>
                      <a:schemeClr val="bg1"/>
                    </a:solidFill>
                    <a:latin typeface="+mj-lt"/>
                  </a:rPr>
                  <a:t>surgical resection if possible</a:t>
                </a:r>
                <a:endParaRPr lang="en-IN" sz="1500" baseline="30000" dirty="0">
                  <a:solidFill>
                    <a:schemeClr val="bg1"/>
                  </a:solidFill>
                  <a:latin typeface="+mj-lt"/>
                </a:endParaRPr>
              </a:p>
            </p:txBody>
          </p:sp>
        </p:grpSp>
        <p:grpSp>
          <p:nvGrpSpPr>
            <p:cNvPr id="71" name="Group 70">
              <a:extLst>
                <a:ext uri="{FF2B5EF4-FFF2-40B4-BE49-F238E27FC236}">
                  <a16:creationId xmlns:a16="http://schemas.microsoft.com/office/drawing/2014/main" id="{AE99909A-5DC3-269E-632E-4CDDC60D6971}"/>
                </a:ext>
              </a:extLst>
            </p:cNvPr>
            <p:cNvGrpSpPr/>
            <p:nvPr/>
          </p:nvGrpSpPr>
          <p:grpSpPr>
            <a:xfrm>
              <a:off x="6349787" y="2990708"/>
              <a:ext cx="2254712" cy="872380"/>
              <a:chOff x="6081868" y="2847436"/>
              <a:chExt cx="2254712" cy="872380"/>
            </a:xfrm>
          </p:grpSpPr>
          <p:sp>
            <p:nvSpPr>
              <p:cNvPr id="60" name="Google Shape;1693;p58">
                <a:extLst>
                  <a:ext uri="{FF2B5EF4-FFF2-40B4-BE49-F238E27FC236}">
                    <a16:creationId xmlns:a16="http://schemas.microsoft.com/office/drawing/2014/main" id="{056EA753-C120-5298-60E6-609BD413A8CD}"/>
                  </a:ext>
                </a:extLst>
              </p:cNvPr>
              <p:cNvSpPr/>
              <p:nvPr/>
            </p:nvSpPr>
            <p:spPr>
              <a:xfrm>
                <a:off x="6081868" y="2847436"/>
                <a:ext cx="2227056"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30" name="TextBox 29">
                <a:extLst>
                  <a:ext uri="{FF2B5EF4-FFF2-40B4-BE49-F238E27FC236}">
                    <a16:creationId xmlns:a16="http://schemas.microsoft.com/office/drawing/2014/main" id="{5FBB9DD3-9604-F46F-23EE-22A3027082FA}"/>
                  </a:ext>
                </a:extLst>
              </p:cNvPr>
              <p:cNvSpPr txBox="1"/>
              <p:nvPr/>
            </p:nvSpPr>
            <p:spPr>
              <a:xfrm>
                <a:off x="6191971" y="3018387"/>
                <a:ext cx="2144609" cy="553998"/>
              </a:xfrm>
              <a:prstGeom prst="rect">
                <a:avLst/>
              </a:prstGeom>
              <a:noFill/>
            </p:spPr>
            <p:txBody>
              <a:bodyPr wrap="square" rtlCol="0">
                <a:spAutoFit/>
              </a:bodyPr>
              <a:lstStyle/>
              <a:p>
                <a:pPr algn="ctr"/>
                <a:r>
                  <a:rPr lang="en-US" sz="1500" dirty="0">
                    <a:solidFill>
                      <a:schemeClr val="bg1"/>
                    </a:solidFill>
                    <a:latin typeface="+mj-lt"/>
                  </a:rPr>
                  <a:t>surgical resection if possible</a:t>
                </a:r>
                <a:r>
                  <a:rPr lang="en-US" sz="1500" baseline="30000" dirty="0">
                    <a:solidFill>
                      <a:schemeClr val="bg1"/>
                    </a:solidFill>
                    <a:latin typeface="+mj-lt"/>
                  </a:rPr>
                  <a:t> </a:t>
                </a:r>
                <a:r>
                  <a:rPr lang="en-US" sz="1500" dirty="0">
                    <a:solidFill>
                      <a:schemeClr val="bg1"/>
                    </a:solidFill>
                    <a:latin typeface="+mj-lt"/>
                  </a:rPr>
                  <a:t>+RT</a:t>
                </a:r>
                <a:endParaRPr lang="en-IN" sz="1500" baseline="30000" dirty="0">
                  <a:solidFill>
                    <a:schemeClr val="bg1"/>
                  </a:solidFill>
                  <a:latin typeface="+mj-lt"/>
                </a:endParaRPr>
              </a:p>
            </p:txBody>
          </p:sp>
        </p:grpSp>
      </p:grpSp>
      <p:grpSp>
        <p:nvGrpSpPr>
          <p:cNvPr id="78" name="Group 77">
            <a:extLst>
              <a:ext uri="{FF2B5EF4-FFF2-40B4-BE49-F238E27FC236}">
                <a16:creationId xmlns:a16="http://schemas.microsoft.com/office/drawing/2014/main" id="{6FC2FDDA-E913-D922-EF9D-68C2B502DA88}"/>
              </a:ext>
            </a:extLst>
          </p:cNvPr>
          <p:cNvGrpSpPr/>
          <p:nvPr/>
        </p:nvGrpSpPr>
        <p:grpSpPr>
          <a:xfrm>
            <a:off x="2855069" y="908299"/>
            <a:ext cx="3551714" cy="436702"/>
            <a:chOff x="2587150" y="765027"/>
            <a:chExt cx="3551714" cy="436702"/>
          </a:xfrm>
        </p:grpSpPr>
        <p:sp>
          <p:nvSpPr>
            <p:cNvPr id="5" name="Google Shape;1693;p58">
              <a:extLst>
                <a:ext uri="{FF2B5EF4-FFF2-40B4-BE49-F238E27FC236}">
                  <a16:creationId xmlns:a16="http://schemas.microsoft.com/office/drawing/2014/main" id="{6E731BE0-F208-A7B2-41E7-F433E4B2B397}"/>
                </a:ext>
              </a:extLst>
            </p:cNvPr>
            <p:cNvSpPr/>
            <p:nvPr/>
          </p:nvSpPr>
          <p:spPr>
            <a:xfrm>
              <a:off x="2587150" y="765027"/>
              <a:ext cx="3551714" cy="436702"/>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8" name="Google Shape;1699;p58">
              <a:extLst>
                <a:ext uri="{FF2B5EF4-FFF2-40B4-BE49-F238E27FC236}">
                  <a16:creationId xmlns:a16="http://schemas.microsoft.com/office/drawing/2014/main" id="{5A447D58-215B-0B1D-C7E7-2200C7AF6E65}"/>
                </a:ext>
              </a:extLst>
            </p:cNvPr>
            <p:cNvSpPr txBox="1"/>
            <p:nvPr/>
          </p:nvSpPr>
          <p:spPr>
            <a:xfrm>
              <a:off x="2962724" y="823913"/>
              <a:ext cx="2899914" cy="30714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500" b="1" dirty="0">
                  <a:solidFill>
                    <a:schemeClr val="bg1"/>
                  </a:solidFill>
                  <a:latin typeface="+mj-lt"/>
                </a:rPr>
                <a:t>Local only recurrence</a:t>
              </a:r>
              <a:endParaRPr lang="en-US" sz="1500" baseline="30000" dirty="0">
                <a:solidFill>
                  <a:schemeClr val="bg1"/>
                </a:solidFill>
                <a:latin typeface="+mj-lt"/>
                <a:ea typeface="Albert Sans"/>
                <a:cs typeface="Albert Sans"/>
                <a:sym typeface="Albert Sans"/>
              </a:endParaRPr>
            </a:p>
          </p:txBody>
        </p:sp>
      </p:grpSp>
      <p:grpSp>
        <p:nvGrpSpPr>
          <p:cNvPr id="76" name="Group 75">
            <a:extLst>
              <a:ext uri="{FF2B5EF4-FFF2-40B4-BE49-F238E27FC236}">
                <a16:creationId xmlns:a16="http://schemas.microsoft.com/office/drawing/2014/main" id="{99409413-0B8C-ED77-9E38-B6D52D138924}"/>
              </a:ext>
            </a:extLst>
          </p:cNvPr>
          <p:cNvGrpSpPr/>
          <p:nvPr/>
        </p:nvGrpSpPr>
        <p:grpSpPr>
          <a:xfrm>
            <a:off x="1794299" y="1345001"/>
            <a:ext cx="5669016" cy="524809"/>
            <a:chOff x="1526380" y="1201729"/>
            <a:chExt cx="5669016" cy="524809"/>
          </a:xfrm>
        </p:grpSpPr>
        <p:cxnSp>
          <p:nvCxnSpPr>
            <p:cNvPr id="9" name="Google Shape;1707;p58">
              <a:extLst>
                <a:ext uri="{FF2B5EF4-FFF2-40B4-BE49-F238E27FC236}">
                  <a16:creationId xmlns:a16="http://schemas.microsoft.com/office/drawing/2014/main" id="{05C354E6-B3F5-7CA4-F115-43065C9DFB76}"/>
                </a:ext>
              </a:extLst>
            </p:cNvPr>
            <p:cNvCxnSpPr>
              <a:cxnSpLocks/>
              <a:stCxn id="5" idx="1"/>
            </p:cNvCxnSpPr>
            <p:nvPr/>
          </p:nvCxnSpPr>
          <p:spPr>
            <a:xfrm flipH="1">
              <a:off x="4360888" y="1201729"/>
              <a:ext cx="2119" cy="215115"/>
            </a:xfrm>
            <a:prstGeom prst="straightConnector1">
              <a:avLst/>
            </a:prstGeom>
            <a:noFill/>
            <a:ln w="9525" cap="flat" cmpd="sng">
              <a:solidFill>
                <a:schemeClr val="dk1"/>
              </a:solidFill>
              <a:prstDash val="solid"/>
              <a:round/>
              <a:headEnd type="none" w="med" len="med"/>
              <a:tailEnd type="none" w="med" len="med"/>
            </a:ln>
          </p:spPr>
        </p:cxnSp>
        <p:cxnSp>
          <p:nvCxnSpPr>
            <p:cNvPr id="10" name="Google Shape;1707;p58">
              <a:extLst>
                <a:ext uri="{FF2B5EF4-FFF2-40B4-BE49-F238E27FC236}">
                  <a16:creationId xmlns:a16="http://schemas.microsoft.com/office/drawing/2014/main" id="{83B97C26-AE85-D24D-CF11-9E27C603BE73}"/>
                </a:ext>
              </a:extLst>
            </p:cNvPr>
            <p:cNvCxnSpPr>
              <a:cxnSpLocks/>
            </p:cNvCxnSpPr>
            <p:nvPr/>
          </p:nvCxnSpPr>
          <p:spPr>
            <a:xfrm flipH="1">
              <a:off x="1526380" y="1395108"/>
              <a:ext cx="5669016" cy="0"/>
            </a:xfrm>
            <a:prstGeom prst="straightConnector1">
              <a:avLst/>
            </a:prstGeom>
            <a:noFill/>
            <a:ln w="9525" cap="flat" cmpd="sng">
              <a:solidFill>
                <a:schemeClr val="dk1"/>
              </a:solidFill>
              <a:prstDash val="solid"/>
              <a:round/>
              <a:headEnd type="none" w="med" len="med"/>
              <a:tailEnd type="none" w="med" len="med"/>
            </a:ln>
          </p:spPr>
        </p:cxnSp>
        <p:cxnSp>
          <p:nvCxnSpPr>
            <p:cNvPr id="28" name="Straight Arrow Connector 27">
              <a:extLst>
                <a:ext uri="{FF2B5EF4-FFF2-40B4-BE49-F238E27FC236}">
                  <a16:creationId xmlns:a16="http://schemas.microsoft.com/office/drawing/2014/main" id="{A0C4C404-292F-4915-A6DB-8D4C8C93E210}"/>
                </a:ext>
              </a:extLst>
            </p:cNvPr>
            <p:cNvCxnSpPr>
              <a:cxnSpLocks/>
              <a:endCxn id="34" idx="3"/>
            </p:cNvCxnSpPr>
            <p:nvPr/>
          </p:nvCxnSpPr>
          <p:spPr>
            <a:xfrm>
              <a:off x="1530612" y="1395108"/>
              <a:ext cx="0" cy="331430"/>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5522A36-9FC2-7F76-7EDD-28BABCCAB623}"/>
                </a:ext>
              </a:extLst>
            </p:cNvPr>
            <p:cNvCxnSpPr>
              <a:cxnSpLocks/>
              <a:endCxn id="43" idx="3"/>
            </p:cNvCxnSpPr>
            <p:nvPr/>
          </p:nvCxnSpPr>
          <p:spPr>
            <a:xfrm>
              <a:off x="7195396" y="1395108"/>
              <a:ext cx="0" cy="286151"/>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83C92AD8-A89C-E3F0-3BFB-BC7661206BEF}"/>
                </a:ext>
              </a:extLst>
            </p:cNvPr>
            <p:cNvCxnSpPr>
              <a:cxnSpLocks/>
              <a:endCxn id="37" idx="3"/>
            </p:cNvCxnSpPr>
            <p:nvPr/>
          </p:nvCxnSpPr>
          <p:spPr>
            <a:xfrm>
              <a:off x="4360888" y="1395108"/>
              <a:ext cx="2117" cy="302329"/>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937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6"/>
                                        </p:tgtEl>
                                        <p:attrNameLst>
                                          <p:attrName>style.visibility</p:attrName>
                                        </p:attrNameLst>
                                      </p:cBhvr>
                                      <p:to>
                                        <p:strVal val="visible"/>
                                      </p:to>
                                    </p:set>
                                    <p:animEffect transition="in" filter="fade">
                                      <p:cBhvr>
                                        <p:cTn id="11" dur="500"/>
                                        <p:tgtEl>
                                          <p:spTgt spid="7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fade">
                                      <p:cBhvr>
                                        <p:cTn id="15" dur="500"/>
                                        <p:tgtEl>
                                          <p:spTgt spid="8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132E215-1A3D-9907-E07E-ABCFA7E00EF1}"/>
              </a:ext>
            </a:extLst>
          </p:cNvPr>
          <p:cNvGrpSpPr/>
          <p:nvPr/>
        </p:nvGrpSpPr>
        <p:grpSpPr>
          <a:xfrm>
            <a:off x="1798532" y="2954920"/>
            <a:ext cx="5664784" cy="331431"/>
            <a:chOff x="1530612" y="2561285"/>
            <a:chExt cx="5664784" cy="331431"/>
          </a:xfrm>
        </p:grpSpPr>
        <p:cxnSp>
          <p:nvCxnSpPr>
            <p:cNvPr id="6" name="Straight Arrow Connector 5">
              <a:extLst>
                <a:ext uri="{FF2B5EF4-FFF2-40B4-BE49-F238E27FC236}">
                  <a16:creationId xmlns:a16="http://schemas.microsoft.com/office/drawing/2014/main" id="{B9FB7ED4-A177-CA93-C679-1D6AC827327F}"/>
                </a:ext>
              </a:extLst>
            </p:cNvPr>
            <p:cNvCxnSpPr>
              <a:cxnSpLocks/>
              <a:endCxn id="41" idx="3"/>
            </p:cNvCxnSpPr>
            <p:nvPr/>
          </p:nvCxnSpPr>
          <p:spPr>
            <a:xfrm>
              <a:off x="1530612" y="2561285"/>
              <a:ext cx="0" cy="331431"/>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CFD8B6C-6E23-EAE0-D4C0-CA89A5766DB4}"/>
                </a:ext>
              </a:extLst>
            </p:cNvPr>
            <p:cNvCxnSpPr>
              <a:cxnSpLocks/>
              <a:endCxn id="37" idx="3"/>
            </p:cNvCxnSpPr>
            <p:nvPr/>
          </p:nvCxnSpPr>
          <p:spPr>
            <a:xfrm>
              <a:off x="7195396" y="2561285"/>
              <a:ext cx="0" cy="286151"/>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6DE2DAF-0D95-A82D-FCFF-FF25E294A813}"/>
                </a:ext>
              </a:extLst>
            </p:cNvPr>
            <p:cNvCxnSpPr>
              <a:cxnSpLocks/>
              <a:endCxn id="39" idx="3"/>
            </p:cNvCxnSpPr>
            <p:nvPr/>
          </p:nvCxnSpPr>
          <p:spPr>
            <a:xfrm>
              <a:off x="4360888" y="2561285"/>
              <a:ext cx="2117" cy="302329"/>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itle 2">
            <a:extLst>
              <a:ext uri="{FF2B5EF4-FFF2-40B4-BE49-F238E27FC236}">
                <a16:creationId xmlns:a16="http://schemas.microsoft.com/office/drawing/2014/main" id="{9C4BCB6F-7F85-F697-B370-4AE084C6F804}"/>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500" dirty="0">
                <a:solidFill>
                  <a:srgbClr val="D6538C"/>
                </a:solidFill>
                <a:latin typeface="+mj-lt"/>
                <a:cs typeface="Calibri" panose="020F0502020204030204" pitchFamily="34" charset="0"/>
              </a:rPr>
              <a:t>Treatment algorithm for newly diagnosed MBC patients</a:t>
            </a:r>
            <a:endParaRPr lang="en-IN" sz="2500" dirty="0">
              <a:solidFill>
                <a:srgbClr val="D6538C"/>
              </a:solidFill>
              <a:latin typeface="+mj-lt"/>
              <a:cs typeface="Calibri" panose="020F0502020204030204" pitchFamily="34" charset="0"/>
            </a:endParaRPr>
          </a:p>
        </p:txBody>
      </p:sp>
      <p:sp>
        <p:nvSpPr>
          <p:cNvPr id="3" name="Rectangle 2">
            <a:extLst>
              <a:ext uri="{FF2B5EF4-FFF2-40B4-BE49-F238E27FC236}">
                <a16:creationId xmlns:a16="http://schemas.microsoft.com/office/drawing/2014/main" id="{98A2190D-C629-E1D7-4B57-B8F0E457EC22}"/>
              </a:ext>
            </a:extLst>
          </p:cNvPr>
          <p:cNvSpPr/>
          <p:nvPr/>
        </p:nvSpPr>
        <p:spPr>
          <a:xfrm>
            <a:off x="417085" y="4738562"/>
            <a:ext cx="8502651" cy="215444"/>
          </a:xfrm>
          <a:prstGeom prst="rect">
            <a:avLst/>
          </a:prstGeom>
        </p:spPr>
        <p:txBody>
          <a:bodyPr wrap="square">
            <a:spAutoFit/>
          </a:bodyPr>
          <a:lstStyle/>
          <a:p>
            <a:pPr>
              <a:buClr>
                <a:srgbClr val="FFFFFF">
                  <a:lumMod val="50000"/>
                </a:srgbClr>
              </a:buClr>
              <a:buSzPct val="90000"/>
              <a:defRPr/>
            </a:pPr>
            <a:r>
              <a:rPr lang="en-US" sz="800" kern="1200" dirty="0">
                <a:solidFill>
                  <a:prstClr val="black"/>
                </a:solidFill>
                <a:latin typeface="+mj-lt"/>
              </a:rPr>
              <a:t>NCCN 2021. Available at: https://www.nccn.org/professionals/physician_gls/pdf/breast.pdf</a:t>
            </a:r>
          </a:p>
        </p:txBody>
      </p:sp>
      <p:grpSp>
        <p:nvGrpSpPr>
          <p:cNvPr id="13" name="Group 12">
            <a:extLst>
              <a:ext uri="{FF2B5EF4-FFF2-40B4-BE49-F238E27FC236}">
                <a16:creationId xmlns:a16="http://schemas.microsoft.com/office/drawing/2014/main" id="{D7575CDE-706C-2B02-D27A-96CF162E71A3}"/>
              </a:ext>
            </a:extLst>
          </p:cNvPr>
          <p:cNvGrpSpPr/>
          <p:nvPr/>
        </p:nvGrpSpPr>
        <p:grpSpPr>
          <a:xfrm>
            <a:off x="685004" y="2074894"/>
            <a:ext cx="7891840" cy="917659"/>
            <a:chOff x="685003" y="1824531"/>
            <a:chExt cx="7891840" cy="917659"/>
          </a:xfrm>
        </p:grpSpPr>
        <p:grpSp>
          <p:nvGrpSpPr>
            <p:cNvPr id="14" name="Group 13">
              <a:extLst>
                <a:ext uri="{FF2B5EF4-FFF2-40B4-BE49-F238E27FC236}">
                  <a16:creationId xmlns:a16="http://schemas.microsoft.com/office/drawing/2014/main" id="{B2EA7298-7833-8385-0946-6B859C027FA2}"/>
                </a:ext>
              </a:extLst>
            </p:cNvPr>
            <p:cNvGrpSpPr/>
            <p:nvPr/>
          </p:nvGrpSpPr>
          <p:grpSpPr>
            <a:xfrm>
              <a:off x="685003" y="1869810"/>
              <a:ext cx="2227056" cy="872380"/>
              <a:chOff x="417084" y="1726538"/>
              <a:chExt cx="2227056" cy="872380"/>
            </a:xfrm>
          </p:grpSpPr>
          <p:sp>
            <p:nvSpPr>
              <p:cNvPr id="31" name="Google Shape;1693;p58">
                <a:extLst>
                  <a:ext uri="{FF2B5EF4-FFF2-40B4-BE49-F238E27FC236}">
                    <a16:creationId xmlns:a16="http://schemas.microsoft.com/office/drawing/2014/main" id="{4197ACF9-F760-0A84-9C0C-420CD14842EB}"/>
                  </a:ext>
                </a:extLst>
              </p:cNvPr>
              <p:cNvSpPr/>
              <p:nvPr/>
            </p:nvSpPr>
            <p:spPr>
              <a:xfrm>
                <a:off x="417084" y="1726538"/>
                <a:ext cx="2227056"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32" name="TextBox 31">
                <a:extLst>
                  <a:ext uri="{FF2B5EF4-FFF2-40B4-BE49-F238E27FC236}">
                    <a16:creationId xmlns:a16="http://schemas.microsoft.com/office/drawing/2014/main" id="{9C548141-04D4-6E2D-4A9C-281B759DB835}"/>
                  </a:ext>
                </a:extLst>
              </p:cNvPr>
              <p:cNvSpPr txBox="1"/>
              <p:nvPr/>
            </p:nvSpPr>
            <p:spPr>
              <a:xfrm>
                <a:off x="518321" y="1991190"/>
                <a:ext cx="2031677" cy="323165"/>
              </a:xfrm>
              <a:prstGeom prst="rect">
                <a:avLst/>
              </a:prstGeom>
              <a:noFill/>
            </p:spPr>
            <p:txBody>
              <a:bodyPr wrap="square" rtlCol="0" anchor="ctr">
                <a:spAutoFit/>
              </a:bodyPr>
              <a:lstStyle/>
              <a:p>
                <a:pPr algn="ctr"/>
                <a:r>
                  <a:rPr lang="en-US" sz="1500" dirty="0">
                    <a:solidFill>
                      <a:schemeClr val="bg1"/>
                    </a:solidFill>
                    <a:latin typeface="+mj-lt"/>
                  </a:rPr>
                  <a:t>Axillary recurrence</a:t>
                </a:r>
                <a:endParaRPr lang="en-IN" sz="1500" baseline="30000" dirty="0">
                  <a:solidFill>
                    <a:schemeClr val="bg1"/>
                  </a:solidFill>
                  <a:latin typeface="+mj-lt"/>
                </a:endParaRPr>
              </a:p>
            </p:txBody>
          </p:sp>
        </p:grpSp>
        <p:grpSp>
          <p:nvGrpSpPr>
            <p:cNvPr id="17" name="Group 16">
              <a:extLst>
                <a:ext uri="{FF2B5EF4-FFF2-40B4-BE49-F238E27FC236}">
                  <a16:creationId xmlns:a16="http://schemas.microsoft.com/office/drawing/2014/main" id="{DE54ADC4-AD56-7906-D30D-B280EF070F83}"/>
                </a:ext>
              </a:extLst>
            </p:cNvPr>
            <p:cNvGrpSpPr/>
            <p:nvPr/>
          </p:nvGrpSpPr>
          <p:grpSpPr>
            <a:xfrm>
              <a:off x="3225589" y="1840709"/>
              <a:ext cx="2810670" cy="872380"/>
              <a:chOff x="2957670" y="1697437"/>
              <a:chExt cx="2810670" cy="872380"/>
            </a:xfrm>
          </p:grpSpPr>
          <p:sp>
            <p:nvSpPr>
              <p:cNvPr id="28" name="Google Shape;1693;p58">
                <a:extLst>
                  <a:ext uri="{FF2B5EF4-FFF2-40B4-BE49-F238E27FC236}">
                    <a16:creationId xmlns:a16="http://schemas.microsoft.com/office/drawing/2014/main" id="{F78C96D8-FA26-D352-08FF-72606F0700F0}"/>
                  </a:ext>
                </a:extLst>
              </p:cNvPr>
              <p:cNvSpPr/>
              <p:nvPr/>
            </p:nvSpPr>
            <p:spPr>
              <a:xfrm>
                <a:off x="2957670" y="1697437"/>
                <a:ext cx="2810670"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30" name="TextBox 29">
                <a:extLst>
                  <a:ext uri="{FF2B5EF4-FFF2-40B4-BE49-F238E27FC236}">
                    <a16:creationId xmlns:a16="http://schemas.microsoft.com/office/drawing/2014/main" id="{9D17B418-4C29-7407-BC51-DF7B30A149AD}"/>
                  </a:ext>
                </a:extLst>
              </p:cNvPr>
              <p:cNvSpPr txBox="1"/>
              <p:nvPr/>
            </p:nvSpPr>
            <p:spPr>
              <a:xfrm>
                <a:off x="3320963" y="1850900"/>
                <a:ext cx="2055080" cy="553998"/>
              </a:xfrm>
              <a:prstGeom prst="rect">
                <a:avLst/>
              </a:prstGeom>
              <a:noFill/>
            </p:spPr>
            <p:txBody>
              <a:bodyPr wrap="square" rtlCol="0">
                <a:spAutoFit/>
              </a:bodyPr>
              <a:lstStyle/>
              <a:p>
                <a:pPr algn="ctr"/>
                <a:r>
                  <a:rPr lang="en-US" sz="1500" dirty="0">
                    <a:solidFill>
                      <a:schemeClr val="bg1"/>
                    </a:solidFill>
                    <a:latin typeface="+mj-lt"/>
                  </a:rPr>
                  <a:t>Supraclavicular recurrence</a:t>
                </a:r>
                <a:endParaRPr lang="en-IN" sz="1500" dirty="0">
                  <a:solidFill>
                    <a:schemeClr val="bg1"/>
                  </a:solidFill>
                  <a:latin typeface="+mj-lt"/>
                </a:endParaRPr>
              </a:p>
            </p:txBody>
          </p:sp>
        </p:grpSp>
        <p:grpSp>
          <p:nvGrpSpPr>
            <p:cNvPr id="20" name="Group 19">
              <a:extLst>
                <a:ext uri="{FF2B5EF4-FFF2-40B4-BE49-F238E27FC236}">
                  <a16:creationId xmlns:a16="http://schemas.microsoft.com/office/drawing/2014/main" id="{2107A28F-8D5E-CA62-3D1B-258096D7E08D}"/>
                </a:ext>
              </a:extLst>
            </p:cNvPr>
            <p:cNvGrpSpPr/>
            <p:nvPr/>
          </p:nvGrpSpPr>
          <p:grpSpPr>
            <a:xfrm>
              <a:off x="6349787" y="1824531"/>
              <a:ext cx="2227056" cy="872380"/>
              <a:chOff x="6081868" y="1681259"/>
              <a:chExt cx="2227056" cy="872380"/>
            </a:xfrm>
          </p:grpSpPr>
          <p:sp>
            <p:nvSpPr>
              <p:cNvPr id="22" name="Google Shape;1693;p58">
                <a:extLst>
                  <a:ext uri="{FF2B5EF4-FFF2-40B4-BE49-F238E27FC236}">
                    <a16:creationId xmlns:a16="http://schemas.microsoft.com/office/drawing/2014/main" id="{050D33C2-E3B0-F785-1178-4F2FEC714C9C}"/>
                  </a:ext>
                </a:extLst>
              </p:cNvPr>
              <p:cNvSpPr/>
              <p:nvPr/>
            </p:nvSpPr>
            <p:spPr>
              <a:xfrm>
                <a:off x="6081868" y="1681259"/>
                <a:ext cx="2227056"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25" name="TextBox 24">
                <a:extLst>
                  <a:ext uri="{FF2B5EF4-FFF2-40B4-BE49-F238E27FC236}">
                    <a16:creationId xmlns:a16="http://schemas.microsoft.com/office/drawing/2014/main" id="{587A9B7D-F185-59FE-791E-D6653F110429}"/>
                  </a:ext>
                </a:extLst>
              </p:cNvPr>
              <p:cNvSpPr txBox="1"/>
              <p:nvPr/>
            </p:nvSpPr>
            <p:spPr>
              <a:xfrm>
                <a:off x="6254331" y="1836336"/>
                <a:ext cx="2019888" cy="553998"/>
              </a:xfrm>
              <a:prstGeom prst="rect">
                <a:avLst/>
              </a:prstGeom>
              <a:noFill/>
            </p:spPr>
            <p:txBody>
              <a:bodyPr wrap="square" rtlCol="0">
                <a:spAutoFit/>
              </a:bodyPr>
              <a:lstStyle/>
              <a:p>
                <a:pPr algn="ctr"/>
                <a:r>
                  <a:rPr lang="en-US" sz="1500" dirty="0">
                    <a:solidFill>
                      <a:schemeClr val="bg1"/>
                    </a:solidFill>
                    <a:latin typeface="+mj-lt"/>
                  </a:rPr>
                  <a:t>Internal mammary node recurrence</a:t>
                </a:r>
                <a:endParaRPr lang="en-IN" sz="1500" dirty="0">
                  <a:solidFill>
                    <a:schemeClr val="bg1"/>
                  </a:solidFill>
                  <a:latin typeface="+mj-lt"/>
                </a:endParaRPr>
              </a:p>
            </p:txBody>
          </p:sp>
        </p:grpSp>
      </p:grpSp>
      <p:grpSp>
        <p:nvGrpSpPr>
          <p:cNvPr id="33" name="Group 32">
            <a:extLst>
              <a:ext uri="{FF2B5EF4-FFF2-40B4-BE49-F238E27FC236}">
                <a16:creationId xmlns:a16="http://schemas.microsoft.com/office/drawing/2014/main" id="{77FB0BB5-0055-867B-C804-DD686E14A659}"/>
              </a:ext>
            </a:extLst>
          </p:cNvPr>
          <p:cNvGrpSpPr/>
          <p:nvPr/>
        </p:nvGrpSpPr>
        <p:grpSpPr>
          <a:xfrm>
            <a:off x="628345" y="3241071"/>
            <a:ext cx="7976154" cy="888558"/>
            <a:chOff x="628344" y="2990708"/>
            <a:chExt cx="7976154" cy="888558"/>
          </a:xfrm>
        </p:grpSpPr>
        <p:grpSp>
          <p:nvGrpSpPr>
            <p:cNvPr id="34" name="Group 33">
              <a:extLst>
                <a:ext uri="{FF2B5EF4-FFF2-40B4-BE49-F238E27FC236}">
                  <a16:creationId xmlns:a16="http://schemas.microsoft.com/office/drawing/2014/main" id="{321828FA-9AC6-610F-5532-C3F4D9B4E082}"/>
                </a:ext>
              </a:extLst>
            </p:cNvPr>
            <p:cNvGrpSpPr/>
            <p:nvPr/>
          </p:nvGrpSpPr>
          <p:grpSpPr>
            <a:xfrm>
              <a:off x="628344" y="3035988"/>
              <a:ext cx="2307176" cy="841252"/>
              <a:chOff x="360425" y="2892716"/>
              <a:chExt cx="2307176" cy="841252"/>
            </a:xfrm>
          </p:grpSpPr>
          <p:sp>
            <p:nvSpPr>
              <p:cNvPr id="41" name="Google Shape;1693;p58">
                <a:extLst>
                  <a:ext uri="{FF2B5EF4-FFF2-40B4-BE49-F238E27FC236}">
                    <a16:creationId xmlns:a16="http://schemas.microsoft.com/office/drawing/2014/main" id="{7FAE992B-83A4-89BC-F404-D671BC8C5C82}"/>
                  </a:ext>
                </a:extLst>
              </p:cNvPr>
              <p:cNvSpPr/>
              <p:nvPr/>
            </p:nvSpPr>
            <p:spPr>
              <a:xfrm>
                <a:off x="417084" y="2892716"/>
                <a:ext cx="2227056" cy="841252"/>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42" name="TextBox 41">
                <a:extLst>
                  <a:ext uri="{FF2B5EF4-FFF2-40B4-BE49-F238E27FC236}">
                    <a16:creationId xmlns:a16="http://schemas.microsoft.com/office/drawing/2014/main" id="{3A410003-65D9-A514-A286-CB37F3FC9F9C}"/>
                  </a:ext>
                </a:extLst>
              </p:cNvPr>
              <p:cNvSpPr txBox="1"/>
              <p:nvPr/>
            </p:nvSpPr>
            <p:spPr>
              <a:xfrm>
                <a:off x="360425" y="3019982"/>
                <a:ext cx="2307176" cy="553998"/>
              </a:xfrm>
              <a:prstGeom prst="rect">
                <a:avLst/>
              </a:prstGeom>
              <a:noFill/>
            </p:spPr>
            <p:txBody>
              <a:bodyPr wrap="square" rtlCol="0">
                <a:spAutoFit/>
              </a:bodyPr>
              <a:lstStyle/>
              <a:p>
                <a:pPr algn="ctr"/>
                <a:r>
                  <a:rPr lang="en-US" sz="1500" dirty="0">
                    <a:solidFill>
                      <a:schemeClr val="bg1"/>
                    </a:solidFill>
                    <a:latin typeface="+mj-lt"/>
                  </a:rPr>
                  <a:t>Surgical resection if possible</a:t>
                </a:r>
                <a:r>
                  <a:rPr lang="en-US" sz="1500" baseline="30000" dirty="0">
                    <a:solidFill>
                      <a:schemeClr val="bg1"/>
                    </a:solidFill>
                    <a:latin typeface="+mj-lt"/>
                  </a:rPr>
                  <a:t> </a:t>
                </a:r>
                <a:r>
                  <a:rPr lang="en-US" sz="1500" dirty="0">
                    <a:solidFill>
                      <a:schemeClr val="bg1"/>
                    </a:solidFill>
                    <a:latin typeface="+mj-lt"/>
                  </a:rPr>
                  <a:t>+ RT if possible</a:t>
                </a:r>
                <a:endParaRPr lang="en-IN" sz="1500" baseline="30000" dirty="0">
                  <a:solidFill>
                    <a:schemeClr val="bg1"/>
                  </a:solidFill>
                  <a:latin typeface="+mj-lt"/>
                </a:endParaRPr>
              </a:p>
            </p:txBody>
          </p:sp>
        </p:grpSp>
        <p:grpSp>
          <p:nvGrpSpPr>
            <p:cNvPr id="35" name="Group 34">
              <a:extLst>
                <a:ext uri="{FF2B5EF4-FFF2-40B4-BE49-F238E27FC236}">
                  <a16:creationId xmlns:a16="http://schemas.microsoft.com/office/drawing/2014/main" id="{2BE0CA8C-CC7E-0C2D-7B35-DDFCF45C0617}"/>
                </a:ext>
              </a:extLst>
            </p:cNvPr>
            <p:cNvGrpSpPr/>
            <p:nvPr/>
          </p:nvGrpSpPr>
          <p:grpSpPr>
            <a:xfrm>
              <a:off x="3225589" y="3006886"/>
              <a:ext cx="2810670" cy="872380"/>
              <a:chOff x="2957670" y="2863614"/>
              <a:chExt cx="2810670" cy="872380"/>
            </a:xfrm>
          </p:grpSpPr>
          <p:sp>
            <p:nvSpPr>
              <p:cNvPr id="39" name="Google Shape;1693;p58">
                <a:extLst>
                  <a:ext uri="{FF2B5EF4-FFF2-40B4-BE49-F238E27FC236}">
                    <a16:creationId xmlns:a16="http://schemas.microsoft.com/office/drawing/2014/main" id="{103FB629-FD2E-5551-EC58-A86F93A32D87}"/>
                  </a:ext>
                </a:extLst>
              </p:cNvPr>
              <p:cNvSpPr/>
              <p:nvPr/>
            </p:nvSpPr>
            <p:spPr>
              <a:xfrm>
                <a:off x="2957670" y="2863614"/>
                <a:ext cx="2810670"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40" name="TextBox 39">
                <a:extLst>
                  <a:ext uri="{FF2B5EF4-FFF2-40B4-BE49-F238E27FC236}">
                    <a16:creationId xmlns:a16="http://schemas.microsoft.com/office/drawing/2014/main" id="{877C3E2D-FCE3-964D-6E2E-F422CC25B3C9}"/>
                  </a:ext>
                </a:extLst>
              </p:cNvPr>
              <p:cNvSpPr txBox="1"/>
              <p:nvPr/>
            </p:nvSpPr>
            <p:spPr>
              <a:xfrm>
                <a:off x="3243505" y="3128339"/>
                <a:ext cx="2234766" cy="323165"/>
              </a:xfrm>
              <a:prstGeom prst="rect">
                <a:avLst/>
              </a:prstGeom>
              <a:noFill/>
            </p:spPr>
            <p:txBody>
              <a:bodyPr wrap="square" rtlCol="0">
                <a:spAutoFit/>
              </a:bodyPr>
              <a:lstStyle/>
              <a:p>
                <a:pPr algn="ctr"/>
                <a:r>
                  <a:rPr lang="en-US" sz="1500" dirty="0">
                    <a:solidFill>
                      <a:schemeClr val="bg1"/>
                    </a:solidFill>
                    <a:latin typeface="+mj-lt"/>
                  </a:rPr>
                  <a:t>RT is possible</a:t>
                </a:r>
                <a:endParaRPr lang="en-IN" sz="1500" baseline="30000" dirty="0">
                  <a:solidFill>
                    <a:schemeClr val="bg1"/>
                  </a:solidFill>
                  <a:latin typeface="+mj-lt"/>
                </a:endParaRPr>
              </a:p>
            </p:txBody>
          </p:sp>
        </p:grpSp>
        <p:grpSp>
          <p:nvGrpSpPr>
            <p:cNvPr id="36" name="Group 35">
              <a:extLst>
                <a:ext uri="{FF2B5EF4-FFF2-40B4-BE49-F238E27FC236}">
                  <a16:creationId xmlns:a16="http://schemas.microsoft.com/office/drawing/2014/main" id="{B16A855E-EBBA-4442-9CAC-2DAE0E8A4B38}"/>
                </a:ext>
              </a:extLst>
            </p:cNvPr>
            <p:cNvGrpSpPr/>
            <p:nvPr/>
          </p:nvGrpSpPr>
          <p:grpSpPr>
            <a:xfrm>
              <a:off x="6349787" y="2990708"/>
              <a:ext cx="2254711" cy="872380"/>
              <a:chOff x="6081868" y="2847436"/>
              <a:chExt cx="2254711" cy="872380"/>
            </a:xfrm>
          </p:grpSpPr>
          <p:sp>
            <p:nvSpPr>
              <p:cNvPr id="37" name="Google Shape;1693;p58">
                <a:extLst>
                  <a:ext uri="{FF2B5EF4-FFF2-40B4-BE49-F238E27FC236}">
                    <a16:creationId xmlns:a16="http://schemas.microsoft.com/office/drawing/2014/main" id="{6D419519-010C-59D1-B194-B7842E9A378F}"/>
                  </a:ext>
                </a:extLst>
              </p:cNvPr>
              <p:cNvSpPr/>
              <p:nvPr/>
            </p:nvSpPr>
            <p:spPr>
              <a:xfrm>
                <a:off x="6081868" y="2847436"/>
                <a:ext cx="2227056" cy="872380"/>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38" name="TextBox 37">
                <a:extLst>
                  <a:ext uri="{FF2B5EF4-FFF2-40B4-BE49-F238E27FC236}">
                    <a16:creationId xmlns:a16="http://schemas.microsoft.com/office/drawing/2014/main" id="{4F58372D-910B-B64A-6D62-47C98B3618EB}"/>
                  </a:ext>
                </a:extLst>
              </p:cNvPr>
              <p:cNvSpPr txBox="1"/>
              <p:nvPr/>
            </p:nvSpPr>
            <p:spPr>
              <a:xfrm>
                <a:off x="6191970" y="3105948"/>
                <a:ext cx="2144609" cy="323165"/>
              </a:xfrm>
              <a:prstGeom prst="rect">
                <a:avLst/>
              </a:prstGeom>
              <a:noFill/>
            </p:spPr>
            <p:txBody>
              <a:bodyPr wrap="square" rtlCol="0">
                <a:spAutoFit/>
              </a:bodyPr>
              <a:lstStyle/>
              <a:p>
                <a:pPr algn="ctr"/>
                <a:r>
                  <a:rPr lang="en-US" sz="1500" dirty="0">
                    <a:solidFill>
                      <a:schemeClr val="bg1"/>
                    </a:solidFill>
                    <a:latin typeface="+mj-lt"/>
                  </a:rPr>
                  <a:t>RT if possible</a:t>
                </a:r>
                <a:endParaRPr lang="en-IN" sz="1500" baseline="30000" dirty="0">
                  <a:solidFill>
                    <a:schemeClr val="bg1"/>
                  </a:solidFill>
                  <a:latin typeface="+mj-lt"/>
                </a:endParaRPr>
              </a:p>
            </p:txBody>
          </p:sp>
        </p:grpSp>
      </p:grpSp>
      <p:grpSp>
        <p:nvGrpSpPr>
          <p:cNvPr id="43" name="Group 42">
            <a:extLst>
              <a:ext uri="{FF2B5EF4-FFF2-40B4-BE49-F238E27FC236}">
                <a16:creationId xmlns:a16="http://schemas.microsoft.com/office/drawing/2014/main" id="{C627403A-79F6-8E82-8855-B0B037596CF3}"/>
              </a:ext>
            </a:extLst>
          </p:cNvPr>
          <p:cNvGrpSpPr/>
          <p:nvPr/>
        </p:nvGrpSpPr>
        <p:grpSpPr>
          <a:xfrm>
            <a:off x="2251453" y="1158662"/>
            <a:ext cx="4758948" cy="436702"/>
            <a:chOff x="2587150" y="765027"/>
            <a:chExt cx="3551714" cy="436702"/>
          </a:xfrm>
        </p:grpSpPr>
        <p:sp>
          <p:nvSpPr>
            <p:cNvPr id="44" name="Google Shape;1693;p58">
              <a:extLst>
                <a:ext uri="{FF2B5EF4-FFF2-40B4-BE49-F238E27FC236}">
                  <a16:creationId xmlns:a16="http://schemas.microsoft.com/office/drawing/2014/main" id="{CF734839-3E50-08E8-CECC-DD2C21FBF1E5}"/>
                </a:ext>
              </a:extLst>
            </p:cNvPr>
            <p:cNvSpPr/>
            <p:nvPr/>
          </p:nvSpPr>
          <p:spPr>
            <a:xfrm>
              <a:off x="2587150" y="765027"/>
              <a:ext cx="3551714" cy="436702"/>
            </a:xfrm>
            <a:prstGeom prst="round2DiagRect">
              <a:avLst/>
            </a:prstGeom>
            <a:solidFill>
              <a:srgbClr val="D6528B"/>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mj-lt"/>
                <a:ea typeface="Albert Sans"/>
                <a:cs typeface="Albert Sans"/>
                <a:sym typeface="Albert Sans"/>
              </a:endParaRPr>
            </a:p>
          </p:txBody>
        </p:sp>
        <p:sp>
          <p:nvSpPr>
            <p:cNvPr id="45" name="Google Shape;1699;p58">
              <a:extLst>
                <a:ext uri="{FF2B5EF4-FFF2-40B4-BE49-F238E27FC236}">
                  <a16:creationId xmlns:a16="http://schemas.microsoft.com/office/drawing/2014/main" id="{DB7A0A64-CA49-CBF0-AF92-EBD098FC598B}"/>
                </a:ext>
              </a:extLst>
            </p:cNvPr>
            <p:cNvSpPr txBox="1"/>
            <p:nvPr/>
          </p:nvSpPr>
          <p:spPr>
            <a:xfrm>
              <a:off x="2686498" y="823913"/>
              <a:ext cx="3452366" cy="30714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500" b="1" dirty="0">
                  <a:solidFill>
                    <a:schemeClr val="bg1"/>
                  </a:solidFill>
                  <a:latin typeface="+mj-lt"/>
                </a:rPr>
                <a:t>Regional only or Local and regional recurrence</a:t>
              </a:r>
              <a:endParaRPr lang="en-US" sz="1500" b="1" baseline="30000" dirty="0">
                <a:solidFill>
                  <a:schemeClr val="bg1"/>
                </a:solidFill>
                <a:latin typeface="+mj-lt"/>
              </a:endParaRPr>
            </a:p>
          </p:txBody>
        </p:sp>
      </p:grpSp>
      <p:grpSp>
        <p:nvGrpSpPr>
          <p:cNvPr id="46" name="Group 45">
            <a:extLst>
              <a:ext uri="{FF2B5EF4-FFF2-40B4-BE49-F238E27FC236}">
                <a16:creationId xmlns:a16="http://schemas.microsoft.com/office/drawing/2014/main" id="{88C797C9-030F-B570-46F4-E44856AA5A2B}"/>
              </a:ext>
            </a:extLst>
          </p:cNvPr>
          <p:cNvGrpSpPr/>
          <p:nvPr/>
        </p:nvGrpSpPr>
        <p:grpSpPr>
          <a:xfrm>
            <a:off x="1794300" y="1595364"/>
            <a:ext cx="5669016" cy="524809"/>
            <a:chOff x="1526380" y="1201729"/>
            <a:chExt cx="5669016" cy="524809"/>
          </a:xfrm>
        </p:grpSpPr>
        <p:cxnSp>
          <p:nvCxnSpPr>
            <p:cNvPr id="47" name="Google Shape;1707;p58">
              <a:extLst>
                <a:ext uri="{FF2B5EF4-FFF2-40B4-BE49-F238E27FC236}">
                  <a16:creationId xmlns:a16="http://schemas.microsoft.com/office/drawing/2014/main" id="{878CA106-88F6-3296-026C-82CED05A9C7E}"/>
                </a:ext>
              </a:extLst>
            </p:cNvPr>
            <p:cNvCxnSpPr>
              <a:cxnSpLocks/>
              <a:stCxn id="44" idx="1"/>
            </p:cNvCxnSpPr>
            <p:nvPr/>
          </p:nvCxnSpPr>
          <p:spPr>
            <a:xfrm flipH="1">
              <a:off x="4360888" y="1201729"/>
              <a:ext cx="2119" cy="215115"/>
            </a:xfrm>
            <a:prstGeom prst="straightConnector1">
              <a:avLst/>
            </a:prstGeom>
            <a:noFill/>
            <a:ln w="9525" cap="flat" cmpd="sng">
              <a:solidFill>
                <a:schemeClr val="dk1"/>
              </a:solidFill>
              <a:prstDash val="solid"/>
              <a:round/>
              <a:headEnd type="none" w="med" len="med"/>
              <a:tailEnd type="none" w="med" len="med"/>
            </a:ln>
          </p:spPr>
        </p:cxnSp>
        <p:cxnSp>
          <p:nvCxnSpPr>
            <p:cNvPr id="48" name="Google Shape;1707;p58">
              <a:extLst>
                <a:ext uri="{FF2B5EF4-FFF2-40B4-BE49-F238E27FC236}">
                  <a16:creationId xmlns:a16="http://schemas.microsoft.com/office/drawing/2014/main" id="{82613ADF-3014-A1E8-0F09-C9FB73BA41E5}"/>
                </a:ext>
              </a:extLst>
            </p:cNvPr>
            <p:cNvCxnSpPr>
              <a:cxnSpLocks/>
            </p:cNvCxnSpPr>
            <p:nvPr/>
          </p:nvCxnSpPr>
          <p:spPr>
            <a:xfrm flipH="1">
              <a:off x="1526380" y="1395108"/>
              <a:ext cx="5669016" cy="0"/>
            </a:xfrm>
            <a:prstGeom prst="straightConnector1">
              <a:avLst/>
            </a:prstGeom>
            <a:noFill/>
            <a:ln w="9525" cap="flat" cmpd="sng">
              <a:solidFill>
                <a:schemeClr val="dk1"/>
              </a:solidFill>
              <a:prstDash val="solid"/>
              <a:round/>
              <a:headEnd type="none" w="med" len="med"/>
              <a:tailEnd type="none" w="med" len="med"/>
            </a:ln>
          </p:spPr>
        </p:cxnSp>
        <p:cxnSp>
          <p:nvCxnSpPr>
            <p:cNvPr id="49" name="Straight Arrow Connector 48">
              <a:extLst>
                <a:ext uri="{FF2B5EF4-FFF2-40B4-BE49-F238E27FC236}">
                  <a16:creationId xmlns:a16="http://schemas.microsoft.com/office/drawing/2014/main" id="{DB854350-2E03-1A86-DB29-5E53A22DC0F6}"/>
                </a:ext>
              </a:extLst>
            </p:cNvPr>
            <p:cNvCxnSpPr>
              <a:cxnSpLocks/>
              <a:endCxn id="31" idx="3"/>
            </p:cNvCxnSpPr>
            <p:nvPr/>
          </p:nvCxnSpPr>
          <p:spPr>
            <a:xfrm>
              <a:off x="1530612" y="1395108"/>
              <a:ext cx="0" cy="331430"/>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5B3E97F4-FD29-D48A-6C1B-756057194541}"/>
                </a:ext>
              </a:extLst>
            </p:cNvPr>
            <p:cNvCxnSpPr>
              <a:cxnSpLocks/>
              <a:endCxn id="22" idx="3"/>
            </p:cNvCxnSpPr>
            <p:nvPr/>
          </p:nvCxnSpPr>
          <p:spPr>
            <a:xfrm>
              <a:off x="7195396" y="1395108"/>
              <a:ext cx="0" cy="286151"/>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92FFA8C-C42A-9E85-513D-E6DA4C8DC725}"/>
                </a:ext>
              </a:extLst>
            </p:cNvPr>
            <p:cNvCxnSpPr>
              <a:cxnSpLocks/>
              <a:endCxn id="28" idx="3"/>
            </p:cNvCxnSpPr>
            <p:nvPr/>
          </p:nvCxnSpPr>
          <p:spPr>
            <a:xfrm>
              <a:off x="4360888" y="1395108"/>
              <a:ext cx="2117" cy="302329"/>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8293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Targeted Therapies</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81835"/>
            <a:ext cx="8502651" cy="461665"/>
          </a:xfrm>
          <a:prstGeom prst="rect">
            <a:avLst/>
          </a:prstGeom>
        </p:spPr>
        <p:txBody>
          <a:bodyPr wrap="square">
            <a:spAutoFit/>
          </a:bodyPr>
          <a:lstStyle/>
          <a:p>
            <a:pPr lvl="0">
              <a:buClr>
                <a:srgbClr val="FFFFFF">
                  <a:lumMod val="50000"/>
                </a:srgbClr>
              </a:buClr>
              <a:buSzPct val="90000"/>
              <a:defRPr/>
            </a:pPr>
            <a:r>
              <a:rPr lang="en-US" sz="800" kern="1200" dirty="0">
                <a:solidFill>
                  <a:prstClr val="black"/>
                </a:solidFill>
                <a:latin typeface="+mj-lt"/>
              </a:rPr>
              <a:t>1. Sánchez-Muñoz A, Pérez-Ruiz E, Jiménez B, et al. Targeted therapy of metastatic breast cancer. Clinical and Translational Oncology. 2009 Oct;11(10):643-50.</a:t>
            </a:r>
          </a:p>
          <a:p>
            <a:pPr lvl="0">
              <a:buClr>
                <a:srgbClr val="FFFFFF">
                  <a:lumMod val="50000"/>
                </a:srgbClr>
              </a:buClr>
              <a:buSzPct val="90000"/>
              <a:defRPr/>
            </a:pPr>
            <a:r>
              <a:rPr lang="en-US" sz="800" kern="1200" dirty="0">
                <a:solidFill>
                  <a:prstClr val="black"/>
                </a:solidFill>
                <a:latin typeface="+mj-lt"/>
              </a:rPr>
              <a:t>2. Higgins MJ, </a:t>
            </a:r>
            <a:r>
              <a:rPr lang="en-US" sz="800" kern="1200" dirty="0" err="1">
                <a:solidFill>
                  <a:prstClr val="black"/>
                </a:solidFill>
                <a:latin typeface="+mj-lt"/>
              </a:rPr>
              <a:t>Baselga</a:t>
            </a:r>
            <a:r>
              <a:rPr lang="en-US" sz="800" kern="1200" dirty="0">
                <a:solidFill>
                  <a:prstClr val="black"/>
                </a:solidFill>
                <a:latin typeface="+mj-lt"/>
              </a:rPr>
              <a:t> J. Targeted therapies for breast cancer. The Journal of clinical investigation. 2011 Oct 3;121(10):3797-803.</a:t>
            </a:r>
          </a:p>
          <a:p>
            <a:pPr lvl="0">
              <a:buClr>
                <a:srgbClr val="FFFFFF">
                  <a:lumMod val="50000"/>
                </a:srgbClr>
              </a:buClr>
              <a:buSzPct val="90000"/>
              <a:defRPr/>
            </a:pPr>
            <a:r>
              <a:rPr lang="en-US" sz="800" kern="1200" dirty="0">
                <a:solidFill>
                  <a:prstClr val="black"/>
                </a:solidFill>
                <a:latin typeface="+mj-lt"/>
              </a:rPr>
              <a:t>3. Yin L, </a:t>
            </a:r>
            <a:r>
              <a:rPr lang="en-US" sz="800" kern="1200" dirty="0" err="1">
                <a:solidFill>
                  <a:prstClr val="black"/>
                </a:solidFill>
                <a:latin typeface="+mj-lt"/>
              </a:rPr>
              <a:t>Duan</a:t>
            </a:r>
            <a:r>
              <a:rPr lang="en-US" sz="800" kern="1200" dirty="0">
                <a:solidFill>
                  <a:prstClr val="black"/>
                </a:solidFill>
                <a:latin typeface="+mj-lt"/>
              </a:rPr>
              <a:t> JJ, </a:t>
            </a:r>
            <a:r>
              <a:rPr lang="en-US" sz="800" kern="1200" dirty="0" err="1">
                <a:solidFill>
                  <a:prstClr val="black"/>
                </a:solidFill>
                <a:latin typeface="+mj-lt"/>
              </a:rPr>
              <a:t>Bian</a:t>
            </a:r>
            <a:r>
              <a:rPr lang="en-US" sz="800" kern="1200" dirty="0">
                <a:solidFill>
                  <a:prstClr val="black"/>
                </a:solidFill>
                <a:latin typeface="+mj-lt"/>
              </a:rPr>
              <a:t> XW, et al. Triple-negative breast cancer molecular subtyping and treatment progress. Breast Cancer Research. 2020 Dec;22(1):1-3.</a:t>
            </a:r>
          </a:p>
        </p:txBody>
      </p:sp>
      <p:grpSp>
        <p:nvGrpSpPr>
          <p:cNvPr id="15" name="Group 14">
            <a:extLst>
              <a:ext uri="{FF2B5EF4-FFF2-40B4-BE49-F238E27FC236}">
                <a16:creationId xmlns:a16="http://schemas.microsoft.com/office/drawing/2014/main" id="{E16F8B37-8499-4271-8EDC-4061280A4366}"/>
              </a:ext>
            </a:extLst>
          </p:cNvPr>
          <p:cNvGrpSpPr/>
          <p:nvPr/>
        </p:nvGrpSpPr>
        <p:grpSpPr>
          <a:xfrm>
            <a:off x="694576" y="1574880"/>
            <a:ext cx="2989475" cy="2136371"/>
            <a:chOff x="968872" y="1635094"/>
            <a:chExt cx="2759825" cy="2136371"/>
          </a:xfrm>
        </p:grpSpPr>
        <p:sp>
          <p:nvSpPr>
            <p:cNvPr id="6" name="Pentagon 5"/>
            <p:cNvSpPr/>
            <p:nvPr/>
          </p:nvSpPr>
          <p:spPr>
            <a:xfrm>
              <a:off x="968872" y="1635094"/>
              <a:ext cx="2759825" cy="2136371"/>
            </a:xfrm>
            <a:prstGeom prst="homePlate">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1070011" y="2080031"/>
              <a:ext cx="2105722" cy="1246495"/>
            </a:xfrm>
            <a:prstGeom prst="rect">
              <a:avLst/>
            </a:prstGeom>
          </p:spPr>
          <p:txBody>
            <a:bodyPr wrap="square">
              <a:spAutoFit/>
            </a:bodyPr>
            <a:lstStyle/>
            <a:p>
              <a:r>
                <a:rPr lang="en-US" sz="1500" b="1" dirty="0">
                  <a:solidFill>
                    <a:schemeClr val="bg1"/>
                  </a:solidFill>
                  <a:latin typeface="+mj-lt"/>
                </a:rPr>
                <a:t>New targeted biologic therapies will block essential functions of cancer cells and </a:t>
              </a:r>
              <a:r>
                <a:rPr lang="en-US" sz="1500" b="1" dirty="0" err="1">
                  <a:solidFill>
                    <a:schemeClr val="bg1"/>
                  </a:solidFill>
                  <a:latin typeface="+mj-lt"/>
                </a:rPr>
                <a:t>tumour</a:t>
              </a:r>
              <a:r>
                <a:rPr lang="en-US" sz="1500" b="1" dirty="0">
                  <a:solidFill>
                    <a:schemeClr val="bg1"/>
                  </a:solidFill>
                  <a:latin typeface="+mj-lt"/>
                </a:rPr>
                <a:t> stroma.</a:t>
              </a:r>
              <a:r>
                <a:rPr lang="en-US" sz="1500" b="1" baseline="30000" dirty="0">
                  <a:solidFill>
                    <a:schemeClr val="bg1"/>
                  </a:solidFill>
                  <a:latin typeface="+mj-lt"/>
                </a:rPr>
                <a:t>1</a:t>
              </a:r>
              <a:endParaRPr lang="en-US" sz="1500" b="1" dirty="0">
                <a:solidFill>
                  <a:schemeClr val="bg1"/>
                </a:solidFill>
                <a:latin typeface="+mj-lt"/>
              </a:endParaRPr>
            </a:p>
          </p:txBody>
        </p:sp>
      </p:grpSp>
      <p:grpSp>
        <p:nvGrpSpPr>
          <p:cNvPr id="33" name="Group 32">
            <a:extLst>
              <a:ext uri="{FF2B5EF4-FFF2-40B4-BE49-F238E27FC236}">
                <a16:creationId xmlns:a16="http://schemas.microsoft.com/office/drawing/2014/main" id="{51E3C7CA-2AE3-0DC0-7F0D-47E928126DDD}"/>
              </a:ext>
            </a:extLst>
          </p:cNvPr>
          <p:cNvGrpSpPr/>
          <p:nvPr/>
        </p:nvGrpSpPr>
        <p:grpSpPr>
          <a:xfrm>
            <a:off x="3881172" y="701343"/>
            <a:ext cx="2108280" cy="2108280"/>
            <a:chOff x="3881172" y="701343"/>
            <a:chExt cx="2108280" cy="2108280"/>
          </a:xfrm>
        </p:grpSpPr>
        <p:sp>
          <p:nvSpPr>
            <p:cNvPr id="20" name="Freeform: Shape 19">
              <a:extLst>
                <a:ext uri="{FF2B5EF4-FFF2-40B4-BE49-F238E27FC236}">
                  <a16:creationId xmlns:a16="http://schemas.microsoft.com/office/drawing/2014/main" id="{DEC46FF3-38D8-2272-B3EF-200078B1059E}"/>
                </a:ext>
              </a:extLst>
            </p:cNvPr>
            <p:cNvSpPr/>
            <p:nvPr/>
          </p:nvSpPr>
          <p:spPr>
            <a:xfrm>
              <a:off x="3881172" y="701343"/>
              <a:ext cx="2108280" cy="2108280"/>
            </a:xfrm>
            <a:custGeom>
              <a:avLst/>
              <a:gdLst>
                <a:gd name="connsiteX0" fmla="*/ 2108281 w 2108280"/>
                <a:gd name="connsiteY0" fmla="*/ 1054140 h 2108280"/>
                <a:gd name="connsiteX1" fmla="*/ 1054140 w 2108280"/>
                <a:gd name="connsiteY1" fmla="*/ 2108280 h 2108280"/>
                <a:gd name="connsiteX2" fmla="*/ 0 w 2108280"/>
                <a:gd name="connsiteY2" fmla="*/ 1054140 h 2108280"/>
                <a:gd name="connsiteX3" fmla="*/ 1054140 w 2108280"/>
                <a:gd name="connsiteY3" fmla="*/ 0 h 2108280"/>
                <a:gd name="connsiteX4" fmla="*/ 2108281 w 2108280"/>
                <a:gd name="connsiteY4" fmla="*/ 1054140 h 2108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280" h="2108280">
                  <a:moveTo>
                    <a:pt x="2108281" y="1054140"/>
                  </a:moveTo>
                  <a:cubicBezTo>
                    <a:pt x="2108281" y="1636326"/>
                    <a:pt x="1636326" y="2108280"/>
                    <a:pt x="1054140" y="2108280"/>
                  </a:cubicBezTo>
                  <a:cubicBezTo>
                    <a:pt x="471955" y="2108280"/>
                    <a:pt x="0" y="1636326"/>
                    <a:pt x="0" y="1054140"/>
                  </a:cubicBezTo>
                  <a:cubicBezTo>
                    <a:pt x="0" y="471955"/>
                    <a:pt x="471955" y="0"/>
                    <a:pt x="1054140" y="0"/>
                  </a:cubicBezTo>
                  <a:cubicBezTo>
                    <a:pt x="1636326" y="0"/>
                    <a:pt x="2108281" y="471955"/>
                    <a:pt x="2108281" y="1054140"/>
                  </a:cubicBezTo>
                  <a:close/>
                </a:path>
              </a:pathLst>
            </a:custGeom>
            <a:solidFill>
              <a:srgbClr val="C8E9F1">
                <a:alpha val="80000"/>
              </a:srgbClr>
            </a:solidFill>
            <a:ln w="0" cap="flat">
              <a:noFill/>
              <a:prstDash val="solid"/>
              <a:miter/>
            </a:ln>
          </p:spPr>
          <p:txBody>
            <a:bodyPr rtlCol="0" anchor="ctr"/>
            <a:lstStyle/>
            <a:p>
              <a:endParaRPr lang="en-IN">
                <a:latin typeface="+mj-lt"/>
              </a:endParaRPr>
            </a:p>
          </p:txBody>
        </p:sp>
        <p:sp>
          <p:nvSpPr>
            <p:cNvPr id="14" name="TextBox 13">
              <a:extLst>
                <a:ext uri="{FF2B5EF4-FFF2-40B4-BE49-F238E27FC236}">
                  <a16:creationId xmlns:a16="http://schemas.microsoft.com/office/drawing/2014/main" id="{FA1BFB9F-FC40-D811-7F3E-329897DADACA}"/>
                </a:ext>
              </a:extLst>
            </p:cNvPr>
            <p:cNvSpPr txBox="1"/>
            <p:nvPr/>
          </p:nvSpPr>
          <p:spPr>
            <a:xfrm>
              <a:off x="4178740" y="1413737"/>
              <a:ext cx="1498160" cy="646331"/>
            </a:xfrm>
            <a:prstGeom prst="rect">
              <a:avLst/>
            </a:prstGeom>
            <a:noFill/>
          </p:spPr>
          <p:txBody>
            <a:bodyPr wrap="square" rtlCol="0">
              <a:spAutoFit/>
            </a:bodyPr>
            <a:lstStyle/>
            <a:p>
              <a:pPr algn="ctr"/>
              <a:r>
                <a:rPr lang="en-IN" sz="900" b="1" dirty="0">
                  <a:latin typeface="+mj-lt"/>
                </a:rPr>
                <a:t>HER2-overexpressing</a:t>
              </a:r>
            </a:p>
            <a:p>
              <a:pPr algn="ctr"/>
              <a:r>
                <a:rPr lang="en-IN" sz="900" b="1" dirty="0">
                  <a:latin typeface="+mj-lt"/>
                </a:rPr>
                <a:t>Trastuzumab Lapatinib</a:t>
              </a:r>
            </a:p>
            <a:p>
              <a:pPr algn="ctr"/>
              <a:r>
                <a:rPr lang="en-IN" sz="900" b="1" dirty="0">
                  <a:latin typeface="+mj-lt"/>
                </a:rPr>
                <a:t>T-DM1 </a:t>
              </a:r>
              <a:r>
                <a:rPr lang="en-IN" sz="900" b="1" dirty="0" err="1">
                  <a:latin typeface="+mj-lt"/>
                </a:rPr>
                <a:t>Pertuzumab</a:t>
              </a:r>
              <a:endParaRPr lang="en-IN" sz="900" b="1" dirty="0">
                <a:latin typeface="+mj-lt"/>
              </a:endParaRPr>
            </a:p>
            <a:p>
              <a:pPr algn="ctr"/>
              <a:r>
                <a:rPr lang="en-IN" sz="900" b="1" dirty="0">
                  <a:latin typeface="+mj-lt"/>
                </a:rPr>
                <a:t>MM-111</a:t>
              </a:r>
            </a:p>
          </p:txBody>
        </p:sp>
      </p:grpSp>
      <p:grpSp>
        <p:nvGrpSpPr>
          <p:cNvPr id="31" name="Group 30">
            <a:extLst>
              <a:ext uri="{FF2B5EF4-FFF2-40B4-BE49-F238E27FC236}">
                <a16:creationId xmlns:a16="http://schemas.microsoft.com/office/drawing/2014/main" id="{B32C249E-D2EC-0434-ADFA-D2851EABE429}"/>
              </a:ext>
            </a:extLst>
          </p:cNvPr>
          <p:cNvGrpSpPr/>
          <p:nvPr/>
        </p:nvGrpSpPr>
        <p:grpSpPr>
          <a:xfrm>
            <a:off x="6018300" y="720827"/>
            <a:ext cx="2108280" cy="2108280"/>
            <a:chOff x="6018300" y="720827"/>
            <a:chExt cx="2108280" cy="2108280"/>
          </a:xfrm>
        </p:grpSpPr>
        <p:sp>
          <p:nvSpPr>
            <p:cNvPr id="22" name="Freeform: Shape 21">
              <a:extLst>
                <a:ext uri="{FF2B5EF4-FFF2-40B4-BE49-F238E27FC236}">
                  <a16:creationId xmlns:a16="http://schemas.microsoft.com/office/drawing/2014/main" id="{170F147E-81B1-DC1C-CD79-654800AB5DBE}"/>
                </a:ext>
              </a:extLst>
            </p:cNvPr>
            <p:cNvSpPr/>
            <p:nvPr/>
          </p:nvSpPr>
          <p:spPr>
            <a:xfrm>
              <a:off x="6018300" y="720827"/>
              <a:ext cx="2108280" cy="2108280"/>
            </a:xfrm>
            <a:custGeom>
              <a:avLst/>
              <a:gdLst>
                <a:gd name="connsiteX0" fmla="*/ 2108281 w 2108280"/>
                <a:gd name="connsiteY0" fmla="*/ 1054140 h 2108280"/>
                <a:gd name="connsiteX1" fmla="*/ 1054140 w 2108280"/>
                <a:gd name="connsiteY1" fmla="*/ 2108281 h 2108280"/>
                <a:gd name="connsiteX2" fmla="*/ 0 w 2108280"/>
                <a:gd name="connsiteY2" fmla="*/ 1054140 h 2108280"/>
                <a:gd name="connsiteX3" fmla="*/ 1054140 w 2108280"/>
                <a:gd name="connsiteY3" fmla="*/ 0 h 2108280"/>
                <a:gd name="connsiteX4" fmla="*/ 2108281 w 2108280"/>
                <a:gd name="connsiteY4" fmla="*/ 1054140 h 2108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280" h="2108280">
                  <a:moveTo>
                    <a:pt x="2108281" y="1054140"/>
                  </a:moveTo>
                  <a:cubicBezTo>
                    <a:pt x="2108281" y="1636326"/>
                    <a:pt x="1636326" y="2108281"/>
                    <a:pt x="1054140" y="2108281"/>
                  </a:cubicBezTo>
                  <a:cubicBezTo>
                    <a:pt x="471955" y="2108281"/>
                    <a:pt x="0" y="1636326"/>
                    <a:pt x="0" y="1054140"/>
                  </a:cubicBezTo>
                  <a:cubicBezTo>
                    <a:pt x="0" y="471955"/>
                    <a:pt x="471955" y="0"/>
                    <a:pt x="1054140" y="0"/>
                  </a:cubicBezTo>
                  <a:cubicBezTo>
                    <a:pt x="1636326" y="0"/>
                    <a:pt x="2108281" y="471955"/>
                    <a:pt x="2108281" y="1054140"/>
                  </a:cubicBezTo>
                  <a:close/>
                </a:path>
              </a:pathLst>
            </a:custGeom>
            <a:solidFill>
              <a:srgbClr val="FAF39C">
                <a:alpha val="80000"/>
              </a:srgbClr>
            </a:solidFill>
            <a:ln w="0" cap="flat">
              <a:noFill/>
              <a:prstDash val="solid"/>
              <a:miter/>
            </a:ln>
          </p:spPr>
          <p:txBody>
            <a:bodyPr rtlCol="0" anchor="ctr"/>
            <a:lstStyle/>
            <a:p>
              <a:endParaRPr lang="en-IN">
                <a:latin typeface="+mj-lt"/>
              </a:endParaRPr>
            </a:p>
          </p:txBody>
        </p:sp>
        <p:sp>
          <p:nvSpPr>
            <p:cNvPr id="16" name="TextBox 15">
              <a:extLst>
                <a:ext uri="{FF2B5EF4-FFF2-40B4-BE49-F238E27FC236}">
                  <a16:creationId xmlns:a16="http://schemas.microsoft.com/office/drawing/2014/main" id="{2A386914-2759-85F2-8BD9-65334B57348C}"/>
                </a:ext>
              </a:extLst>
            </p:cNvPr>
            <p:cNvSpPr txBox="1"/>
            <p:nvPr/>
          </p:nvSpPr>
          <p:spPr>
            <a:xfrm>
              <a:off x="6323360" y="1452703"/>
              <a:ext cx="1498160" cy="646331"/>
            </a:xfrm>
            <a:prstGeom prst="rect">
              <a:avLst/>
            </a:prstGeom>
            <a:noFill/>
          </p:spPr>
          <p:txBody>
            <a:bodyPr wrap="square" rtlCol="0">
              <a:spAutoFit/>
            </a:bodyPr>
            <a:lstStyle/>
            <a:p>
              <a:pPr algn="ctr"/>
              <a:r>
                <a:rPr lang="en-US" sz="900" b="1" dirty="0">
                  <a:latin typeface="+mj-lt"/>
                </a:rPr>
                <a:t>Triple Negative</a:t>
              </a:r>
            </a:p>
            <a:p>
              <a:pPr algn="ctr"/>
              <a:r>
                <a:rPr lang="en-US" sz="900" b="1" dirty="0">
                  <a:latin typeface="+mj-lt"/>
                </a:rPr>
                <a:t>Platinum Salts</a:t>
              </a:r>
            </a:p>
            <a:p>
              <a:pPr algn="ctr"/>
              <a:r>
                <a:rPr lang="en-US" sz="900" b="1" dirty="0">
                  <a:latin typeface="+mj-lt"/>
                </a:rPr>
                <a:t>Anti-EGFR therapies</a:t>
              </a:r>
            </a:p>
            <a:p>
              <a:pPr algn="ctr"/>
              <a:r>
                <a:rPr lang="en-US" sz="900" b="1" dirty="0">
                  <a:latin typeface="+mj-lt"/>
                </a:rPr>
                <a:t>PARP inhibitors</a:t>
              </a:r>
              <a:endParaRPr lang="en-IN" sz="900" b="1" dirty="0">
                <a:latin typeface="+mj-lt"/>
              </a:endParaRPr>
            </a:p>
          </p:txBody>
        </p:sp>
      </p:grpSp>
      <p:grpSp>
        <p:nvGrpSpPr>
          <p:cNvPr id="32" name="Group 31">
            <a:extLst>
              <a:ext uri="{FF2B5EF4-FFF2-40B4-BE49-F238E27FC236}">
                <a16:creationId xmlns:a16="http://schemas.microsoft.com/office/drawing/2014/main" id="{B21D7757-A1A6-5341-88C1-66D11B181C87}"/>
              </a:ext>
            </a:extLst>
          </p:cNvPr>
          <p:cNvGrpSpPr/>
          <p:nvPr/>
        </p:nvGrpSpPr>
        <p:grpSpPr>
          <a:xfrm>
            <a:off x="5567796" y="1353406"/>
            <a:ext cx="846144" cy="843122"/>
            <a:chOff x="5567796" y="1353406"/>
            <a:chExt cx="846144" cy="843122"/>
          </a:xfrm>
        </p:grpSpPr>
        <p:sp>
          <p:nvSpPr>
            <p:cNvPr id="23" name="Freeform: Shape 22">
              <a:extLst>
                <a:ext uri="{FF2B5EF4-FFF2-40B4-BE49-F238E27FC236}">
                  <a16:creationId xmlns:a16="http://schemas.microsoft.com/office/drawing/2014/main" id="{159686F0-5CF5-74CC-E38C-9D7183F05E63}"/>
                </a:ext>
              </a:extLst>
            </p:cNvPr>
            <p:cNvSpPr/>
            <p:nvPr/>
          </p:nvSpPr>
          <p:spPr>
            <a:xfrm>
              <a:off x="5567796" y="1353406"/>
              <a:ext cx="843123" cy="843122"/>
            </a:xfrm>
            <a:custGeom>
              <a:avLst/>
              <a:gdLst>
                <a:gd name="connsiteX0" fmla="*/ 843123 w 843123"/>
                <a:gd name="connsiteY0" fmla="*/ 421562 h 843122"/>
                <a:gd name="connsiteX1" fmla="*/ 421561 w 843123"/>
                <a:gd name="connsiteY1" fmla="*/ 843123 h 843122"/>
                <a:gd name="connsiteX2" fmla="*/ 0 w 843123"/>
                <a:gd name="connsiteY2" fmla="*/ 421562 h 843122"/>
                <a:gd name="connsiteX3" fmla="*/ 421561 w 843123"/>
                <a:gd name="connsiteY3" fmla="*/ 0 h 843122"/>
                <a:gd name="connsiteX4" fmla="*/ 843123 w 843123"/>
                <a:gd name="connsiteY4" fmla="*/ 421562 h 843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23" h="843122">
                  <a:moveTo>
                    <a:pt x="843123" y="421562"/>
                  </a:moveTo>
                  <a:cubicBezTo>
                    <a:pt x="843123" y="654384"/>
                    <a:pt x="654383" y="843123"/>
                    <a:pt x="421561" y="843123"/>
                  </a:cubicBezTo>
                  <a:cubicBezTo>
                    <a:pt x="188739" y="843123"/>
                    <a:pt x="0" y="654384"/>
                    <a:pt x="0" y="421562"/>
                  </a:cubicBezTo>
                  <a:cubicBezTo>
                    <a:pt x="0" y="188740"/>
                    <a:pt x="188739" y="0"/>
                    <a:pt x="421561" y="0"/>
                  </a:cubicBezTo>
                  <a:cubicBezTo>
                    <a:pt x="654383" y="0"/>
                    <a:pt x="843123" y="188740"/>
                    <a:pt x="843123" y="421562"/>
                  </a:cubicBezTo>
                  <a:close/>
                </a:path>
              </a:pathLst>
            </a:custGeom>
            <a:solidFill>
              <a:srgbClr val="C0DFAF">
                <a:alpha val="80000"/>
              </a:srgbClr>
            </a:solidFill>
            <a:ln w="0" cap="flat">
              <a:noFill/>
              <a:prstDash val="solid"/>
              <a:miter/>
            </a:ln>
          </p:spPr>
          <p:txBody>
            <a:bodyPr rtlCol="0" anchor="ctr"/>
            <a:lstStyle/>
            <a:p>
              <a:endParaRPr lang="en-IN">
                <a:latin typeface="+mj-lt"/>
              </a:endParaRPr>
            </a:p>
          </p:txBody>
        </p:sp>
        <p:sp>
          <p:nvSpPr>
            <p:cNvPr id="17" name="TextBox 16">
              <a:extLst>
                <a:ext uri="{FF2B5EF4-FFF2-40B4-BE49-F238E27FC236}">
                  <a16:creationId xmlns:a16="http://schemas.microsoft.com/office/drawing/2014/main" id="{B79D7AB9-841D-FF6D-2EC7-367C8B49C10A}"/>
                </a:ext>
              </a:extLst>
            </p:cNvPr>
            <p:cNvSpPr txBox="1"/>
            <p:nvPr/>
          </p:nvSpPr>
          <p:spPr>
            <a:xfrm>
              <a:off x="5595232" y="1552649"/>
              <a:ext cx="818708" cy="369332"/>
            </a:xfrm>
            <a:prstGeom prst="rect">
              <a:avLst/>
            </a:prstGeom>
            <a:noFill/>
          </p:spPr>
          <p:txBody>
            <a:bodyPr wrap="square" rtlCol="0">
              <a:spAutoFit/>
            </a:bodyPr>
            <a:lstStyle/>
            <a:p>
              <a:pPr algn="ctr"/>
              <a:r>
                <a:rPr lang="en-US" sz="900" b="1" dirty="0">
                  <a:latin typeface="+mj-lt"/>
                </a:rPr>
                <a:t>PTEN loss</a:t>
              </a:r>
            </a:p>
            <a:p>
              <a:pPr algn="ctr"/>
              <a:r>
                <a:rPr lang="en-US" sz="900" b="1" dirty="0">
                  <a:latin typeface="+mj-lt"/>
                </a:rPr>
                <a:t>Anti-PI3K</a:t>
              </a:r>
              <a:r>
                <a:rPr lang="el-GR" sz="900" b="1" dirty="0">
                  <a:latin typeface="+mj-lt"/>
                </a:rPr>
                <a:t>β</a:t>
              </a:r>
              <a:endParaRPr lang="en-IN" sz="900" b="1" dirty="0">
                <a:latin typeface="+mj-lt"/>
              </a:endParaRPr>
            </a:p>
          </p:txBody>
        </p:sp>
      </p:grpSp>
      <p:grpSp>
        <p:nvGrpSpPr>
          <p:cNvPr id="34" name="Group 33">
            <a:extLst>
              <a:ext uri="{FF2B5EF4-FFF2-40B4-BE49-F238E27FC236}">
                <a16:creationId xmlns:a16="http://schemas.microsoft.com/office/drawing/2014/main" id="{FD82BA31-2722-A448-48F9-EFDA941A8976}"/>
              </a:ext>
            </a:extLst>
          </p:cNvPr>
          <p:cNvGrpSpPr/>
          <p:nvPr/>
        </p:nvGrpSpPr>
        <p:grpSpPr>
          <a:xfrm>
            <a:off x="3881172" y="2482551"/>
            <a:ext cx="2108280" cy="2108280"/>
            <a:chOff x="3881172" y="2482551"/>
            <a:chExt cx="2108280" cy="2108280"/>
          </a:xfrm>
        </p:grpSpPr>
        <p:sp>
          <p:nvSpPr>
            <p:cNvPr id="21" name="Freeform: Shape 20">
              <a:extLst>
                <a:ext uri="{FF2B5EF4-FFF2-40B4-BE49-F238E27FC236}">
                  <a16:creationId xmlns:a16="http://schemas.microsoft.com/office/drawing/2014/main" id="{4D172331-83C2-6AD9-947C-68D12452E4DA}"/>
                </a:ext>
              </a:extLst>
            </p:cNvPr>
            <p:cNvSpPr/>
            <p:nvPr/>
          </p:nvSpPr>
          <p:spPr>
            <a:xfrm>
              <a:off x="3881172" y="2482551"/>
              <a:ext cx="2108280" cy="2108280"/>
            </a:xfrm>
            <a:custGeom>
              <a:avLst/>
              <a:gdLst>
                <a:gd name="connsiteX0" fmla="*/ 2108281 w 2108280"/>
                <a:gd name="connsiteY0" fmla="*/ 1054140 h 2108280"/>
                <a:gd name="connsiteX1" fmla="*/ 1054140 w 2108280"/>
                <a:gd name="connsiteY1" fmla="*/ 2108281 h 2108280"/>
                <a:gd name="connsiteX2" fmla="*/ 0 w 2108280"/>
                <a:gd name="connsiteY2" fmla="*/ 1054140 h 2108280"/>
                <a:gd name="connsiteX3" fmla="*/ 1054140 w 2108280"/>
                <a:gd name="connsiteY3" fmla="*/ 0 h 2108280"/>
                <a:gd name="connsiteX4" fmla="*/ 2108281 w 2108280"/>
                <a:gd name="connsiteY4" fmla="*/ 1054140 h 2108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280" h="2108280">
                  <a:moveTo>
                    <a:pt x="2108281" y="1054140"/>
                  </a:moveTo>
                  <a:cubicBezTo>
                    <a:pt x="2108281" y="1636326"/>
                    <a:pt x="1636326" y="2108281"/>
                    <a:pt x="1054140" y="2108281"/>
                  </a:cubicBezTo>
                  <a:cubicBezTo>
                    <a:pt x="471955" y="2108281"/>
                    <a:pt x="0" y="1636326"/>
                    <a:pt x="0" y="1054140"/>
                  </a:cubicBezTo>
                  <a:cubicBezTo>
                    <a:pt x="0" y="471955"/>
                    <a:pt x="471955" y="0"/>
                    <a:pt x="1054140" y="0"/>
                  </a:cubicBezTo>
                  <a:cubicBezTo>
                    <a:pt x="1636326" y="0"/>
                    <a:pt x="2108281" y="471955"/>
                    <a:pt x="2108281" y="1054140"/>
                  </a:cubicBezTo>
                  <a:close/>
                </a:path>
              </a:pathLst>
            </a:custGeom>
            <a:solidFill>
              <a:srgbClr val="EAC0DA">
                <a:alpha val="80000"/>
              </a:srgbClr>
            </a:solidFill>
            <a:ln w="0" cap="flat">
              <a:noFill/>
              <a:prstDash val="solid"/>
              <a:miter/>
            </a:ln>
          </p:spPr>
          <p:txBody>
            <a:bodyPr rtlCol="0" anchor="ctr"/>
            <a:lstStyle/>
            <a:p>
              <a:endParaRPr lang="en-IN">
                <a:latin typeface="+mj-lt"/>
              </a:endParaRPr>
            </a:p>
          </p:txBody>
        </p:sp>
        <p:sp>
          <p:nvSpPr>
            <p:cNvPr id="18" name="TextBox 17">
              <a:extLst>
                <a:ext uri="{FF2B5EF4-FFF2-40B4-BE49-F238E27FC236}">
                  <a16:creationId xmlns:a16="http://schemas.microsoft.com/office/drawing/2014/main" id="{A747F41B-6997-CEF5-ED9F-AF1D7EA021BD}"/>
                </a:ext>
              </a:extLst>
            </p:cNvPr>
            <p:cNvSpPr txBox="1"/>
            <p:nvPr/>
          </p:nvSpPr>
          <p:spPr>
            <a:xfrm>
              <a:off x="4191642" y="3188960"/>
              <a:ext cx="1498160" cy="784830"/>
            </a:xfrm>
            <a:prstGeom prst="rect">
              <a:avLst/>
            </a:prstGeom>
            <a:noFill/>
          </p:spPr>
          <p:txBody>
            <a:bodyPr wrap="square" rtlCol="0">
              <a:spAutoFit/>
            </a:bodyPr>
            <a:lstStyle/>
            <a:p>
              <a:pPr algn="ctr"/>
              <a:r>
                <a:rPr lang="en-US" sz="900" b="1" dirty="0">
                  <a:latin typeface="+mj-lt"/>
                </a:rPr>
                <a:t>HR positive</a:t>
              </a:r>
            </a:p>
            <a:p>
              <a:pPr algn="ctr"/>
              <a:r>
                <a:rPr lang="en-US" sz="900" b="1" dirty="0">
                  <a:latin typeface="+mj-lt"/>
                </a:rPr>
                <a:t>Tamoxifen Als</a:t>
              </a:r>
            </a:p>
            <a:p>
              <a:pPr algn="ctr"/>
              <a:r>
                <a:rPr lang="en-US" sz="900" b="1" dirty="0" err="1">
                  <a:latin typeface="+mj-lt"/>
                </a:rPr>
                <a:t>Fulvestrant</a:t>
              </a:r>
              <a:endParaRPr lang="en-US" sz="900" b="1" dirty="0">
                <a:latin typeface="+mj-lt"/>
              </a:endParaRPr>
            </a:p>
            <a:p>
              <a:pPr algn="ctr"/>
              <a:r>
                <a:rPr lang="en-US" sz="900" b="1" dirty="0" err="1">
                  <a:latin typeface="+mj-lt"/>
                </a:rPr>
                <a:t>Cabozantinib</a:t>
              </a:r>
              <a:endParaRPr lang="en-US" sz="900" b="1" dirty="0">
                <a:latin typeface="+mj-lt"/>
              </a:endParaRPr>
            </a:p>
            <a:p>
              <a:pPr algn="ctr"/>
              <a:r>
                <a:rPr lang="en-US" sz="900" b="1" dirty="0">
                  <a:latin typeface="+mj-lt"/>
                </a:rPr>
                <a:t>MM-121</a:t>
              </a:r>
              <a:endParaRPr lang="en-IN" sz="900" b="1" dirty="0">
                <a:latin typeface="+mj-lt"/>
              </a:endParaRPr>
            </a:p>
          </p:txBody>
        </p:sp>
      </p:grpSp>
      <p:sp>
        <p:nvSpPr>
          <p:cNvPr id="13" name="TextBox 12">
            <a:extLst>
              <a:ext uri="{FF2B5EF4-FFF2-40B4-BE49-F238E27FC236}">
                <a16:creationId xmlns:a16="http://schemas.microsoft.com/office/drawing/2014/main" id="{55FEA8AF-4C12-1BBA-0CD6-0D86423CAB88}"/>
              </a:ext>
            </a:extLst>
          </p:cNvPr>
          <p:cNvSpPr txBox="1"/>
          <p:nvPr/>
        </p:nvSpPr>
        <p:spPr>
          <a:xfrm>
            <a:off x="5862503" y="4079018"/>
            <a:ext cx="2881448" cy="400110"/>
          </a:xfrm>
          <a:prstGeom prst="rect">
            <a:avLst/>
          </a:prstGeom>
          <a:noFill/>
        </p:spPr>
        <p:txBody>
          <a:bodyPr wrap="square" rtlCol="0">
            <a:spAutoFit/>
          </a:bodyPr>
          <a:lstStyle/>
          <a:p>
            <a:pPr algn="ctr"/>
            <a:r>
              <a:rPr lang="en-US" sz="1000" b="1" dirty="0">
                <a:latin typeface="+mj-lt"/>
              </a:rPr>
              <a:t>Venn diagram of breast cancer subtypes and their overlapping molecular targets</a:t>
            </a:r>
            <a:r>
              <a:rPr lang="en-US" sz="1000" b="1" baseline="30000" dirty="0">
                <a:latin typeface="+mj-lt"/>
              </a:rPr>
              <a:t>2</a:t>
            </a:r>
            <a:endParaRPr lang="en-US" sz="1000" baseline="30000" dirty="0">
              <a:latin typeface="+mj-lt"/>
            </a:endParaRPr>
          </a:p>
        </p:txBody>
      </p:sp>
      <p:grpSp>
        <p:nvGrpSpPr>
          <p:cNvPr id="35" name="Group 34">
            <a:extLst>
              <a:ext uri="{FF2B5EF4-FFF2-40B4-BE49-F238E27FC236}">
                <a16:creationId xmlns:a16="http://schemas.microsoft.com/office/drawing/2014/main" id="{D1D5EE18-EBF9-B08D-E403-7F6BB8F4B1E3}"/>
              </a:ext>
            </a:extLst>
          </p:cNvPr>
          <p:cNvGrpSpPr/>
          <p:nvPr/>
        </p:nvGrpSpPr>
        <p:grpSpPr>
          <a:xfrm>
            <a:off x="5886923" y="2630197"/>
            <a:ext cx="1185517" cy="1185517"/>
            <a:chOff x="5886923" y="2630197"/>
            <a:chExt cx="1185517" cy="1185517"/>
          </a:xfrm>
        </p:grpSpPr>
        <p:sp>
          <p:nvSpPr>
            <p:cNvPr id="24" name="Freeform: Shape 23">
              <a:extLst>
                <a:ext uri="{FF2B5EF4-FFF2-40B4-BE49-F238E27FC236}">
                  <a16:creationId xmlns:a16="http://schemas.microsoft.com/office/drawing/2014/main" id="{23BA9921-56EC-3E70-1C12-B47F00C0E3DE}"/>
                </a:ext>
              </a:extLst>
            </p:cNvPr>
            <p:cNvSpPr/>
            <p:nvPr/>
          </p:nvSpPr>
          <p:spPr>
            <a:xfrm>
              <a:off x="5886923" y="2630197"/>
              <a:ext cx="1185517" cy="1185517"/>
            </a:xfrm>
            <a:custGeom>
              <a:avLst/>
              <a:gdLst>
                <a:gd name="connsiteX0" fmla="*/ 1185518 w 1185517"/>
                <a:gd name="connsiteY0" fmla="*/ 592759 h 1185517"/>
                <a:gd name="connsiteX1" fmla="*/ 592759 w 1185517"/>
                <a:gd name="connsiteY1" fmla="*/ 1185518 h 1185517"/>
                <a:gd name="connsiteX2" fmla="*/ 0 w 1185517"/>
                <a:gd name="connsiteY2" fmla="*/ 592759 h 1185517"/>
                <a:gd name="connsiteX3" fmla="*/ 592759 w 1185517"/>
                <a:gd name="connsiteY3" fmla="*/ 0 h 1185517"/>
                <a:gd name="connsiteX4" fmla="*/ 1185518 w 1185517"/>
                <a:gd name="connsiteY4" fmla="*/ 592759 h 118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517" h="1185517">
                  <a:moveTo>
                    <a:pt x="1185518" y="592759"/>
                  </a:moveTo>
                  <a:cubicBezTo>
                    <a:pt x="1185518" y="920131"/>
                    <a:pt x="920130" y="1185518"/>
                    <a:pt x="592759" y="1185518"/>
                  </a:cubicBezTo>
                  <a:cubicBezTo>
                    <a:pt x="265387" y="1185518"/>
                    <a:pt x="0" y="920131"/>
                    <a:pt x="0" y="592759"/>
                  </a:cubicBezTo>
                  <a:cubicBezTo>
                    <a:pt x="0" y="265387"/>
                    <a:pt x="265387" y="0"/>
                    <a:pt x="592759" y="0"/>
                  </a:cubicBezTo>
                  <a:cubicBezTo>
                    <a:pt x="920130" y="0"/>
                    <a:pt x="1185518" y="265387"/>
                    <a:pt x="1185518" y="592759"/>
                  </a:cubicBezTo>
                  <a:close/>
                </a:path>
              </a:pathLst>
            </a:custGeom>
            <a:solidFill>
              <a:srgbClr val="F9B7B9">
                <a:alpha val="80000"/>
              </a:srgbClr>
            </a:solidFill>
            <a:ln w="0" cap="flat">
              <a:noFill/>
              <a:prstDash val="solid"/>
              <a:miter/>
            </a:ln>
          </p:spPr>
          <p:txBody>
            <a:bodyPr rtlCol="0" anchor="ctr"/>
            <a:lstStyle/>
            <a:p>
              <a:endParaRPr lang="en-IN"/>
            </a:p>
          </p:txBody>
        </p:sp>
        <p:sp>
          <p:nvSpPr>
            <p:cNvPr id="26" name="TextBox 25">
              <a:extLst>
                <a:ext uri="{FF2B5EF4-FFF2-40B4-BE49-F238E27FC236}">
                  <a16:creationId xmlns:a16="http://schemas.microsoft.com/office/drawing/2014/main" id="{9A34AC3F-0F67-C505-7032-8F53B4DDDBDD}"/>
                </a:ext>
              </a:extLst>
            </p:cNvPr>
            <p:cNvSpPr txBox="1"/>
            <p:nvPr/>
          </p:nvSpPr>
          <p:spPr>
            <a:xfrm>
              <a:off x="5943600" y="2961223"/>
              <a:ext cx="1081088" cy="646331"/>
            </a:xfrm>
            <a:prstGeom prst="rect">
              <a:avLst/>
            </a:prstGeom>
            <a:noFill/>
          </p:spPr>
          <p:txBody>
            <a:bodyPr wrap="square" rtlCol="0">
              <a:spAutoFit/>
            </a:bodyPr>
            <a:lstStyle/>
            <a:p>
              <a:pPr algn="ctr"/>
              <a:r>
                <a:rPr lang="en-US" sz="900" b="1" dirty="0"/>
                <a:t>BRCA21 mutant</a:t>
              </a:r>
            </a:p>
            <a:p>
              <a:pPr algn="ctr"/>
              <a:r>
                <a:rPr lang="en-US" sz="900" b="1" dirty="0"/>
                <a:t>BRCA2 mutant</a:t>
              </a:r>
            </a:p>
            <a:p>
              <a:pPr algn="ctr"/>
              <a:r>
                <a:rPr lang="en-US" sz="900" b="1" dirty="0"/>
                <a:t>PARP</a:t>
              </a:r>
            </a:p>
            <a:p>
              <a:pPr algn="ctr"/>
              <a:r>
                <a:rPr lang="en-US" sz="900" b="1" dirty="0"/>
                <a:t>inhibitors</a:t>
              </a:r>
              <a:endParaRPr lang="en-IN" sz="900" b="1" dirty="0"/>
            </a:p>
          </p:txBody>
        </p:sp>
      </p:grpSp>
      <p:grpSp>
        <p:nvGrpSpPr>
          <p:cNvPr id="30" name="Group 29">
            <a:extLst>
              <a:ext uri="{FF2B5EF4-FFF2-40B4-BE49-F238E27FC236}">
                <a16:creationId xmlns:a16="http://schemas.microsoft.com/office/drawing/2014/main" id="{DFB3CD5B-CA47-A8B3-AB59-971C2DE630FD}"/>
              </a:ext>
            </a:extLst>
          </p:cNvPr>
          <p:cNvGrpSpPr/>
          <p:nvPr/>
        </p:nvGrpSpPr>
        <p:grpSpPr>
          <a:xfrm>
            <a:off x="7120678" y="2775478"/>
            <a:ext cx="1006942" cy="1006942"/>
            <a:chOff x="7120678" y="2775478"/>
            <a:chExt cx="1006942" cy="1006942"/>
          </a:xfrm>
        </p:grpSpPr>
        <p:sp>
          <p:nvSpPr>
            <p:cNvPr id="25" name="Freeform: Shape 24">
              <a:extLst>
                <a:ext uri="{FF2B5EF4-FFF2-40B4-BE49-F238E27FC236}">
                  <a16:creationId xmlns:a16="http://schemas.microsoft.com/office/drawing/2014/main" id="{0CC1D15A-F384-3FC3-14E2-6F88C78A138E}"/>
                </a:ext>
              </a:extLst>
            </p:cNvPr>
            <p:cNvSpPr/>
            <p:nvPr/>
          </p:nvSpPr>
          <p:spPr>
            <a:xfrm>
              <a:off x="7120678" y="2775478"/>
              <a:ext cx="1006942" cy="1006942"/>
            </a:xfrm>
            <a:custGeom>
              <a:avLst/>
              <a:gdLst>
                <a:gd name="connsiteX0" fmla="*/ 1006943 w 1006942"/>
                <a:gd name="connsiteY0" fmla="*/ 503471 h 1006942"/>
                <a:gd name="connsiteX1" fmla="*/ 503471 w 1006942"/>
                <a:gd name="connsiteY1" fmla="*/ 1006943 h 1006942"/>
                <a:gd name="connsiteX2" fmla="*/ 0 w 1006942"/>
                <a:gd name="connsiteY2" fmla="*/ 503471 h 1006942"/>
                <a:gd name="connsiteX3" fmla="*/ 503471 w 1006942"/>
                <a:gd name="connsiteY3" fmla="*/ 0 h 1006942"/>
                <a:gd name="connsiteX4" fmla="*/ 1006943 w 1006942"/>
                <a:gd name="connsiteY4" fmla="*/ 503471 h 100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942" h="1006942">
                  <a:moveTo>
                    <a:pt x="1006943" y="503471"/>
                  </a:moveTo>
                  <a:cubicBezTo>
                    <a:pt x="1006943" y="781531"/>
                    <a:pt x="781531" y="1006943"/>
                    <a:pt x="503471" y="1006943"/>
                  </a:cubicBezTo>
                  <a:cubicBezTo>
                    <a:pt x="225411" y="1006943"/>
                    <a:pt x="0" y="781531"/>
                    <a:pt x="0" y="503471"/>
                  </a:cubicBezTo>
                  <a:cubicBezTo>
                    <a:pt x="0" y="225412"/>
                    <a:pt x="225411" y="0"/>
                    <a:pt x="503471" y="0"/>
                  </a:cubicBezTo>
                  <a:cubicBezTo>
                    <a:pt x="781531" y="0"/>
                    <a:pt x="1006943" y="225412"/>
                    <a:pt x="1006943" y="503471"/>
                  </a:cubicBezTo>
                  <a:close/>
                </a:path>
              </a:pathLst>
            </a:custGeom>
            <a:solidFill>
              <a:srgbClr val="90AAD8">
                <a:alpha val="80000"/>
              </a:srgbClr>
            </a:solidFill>
            <a:ln w="0" cap="flat">
              <a:noFill/>
              <a:prstDash val="solid"/>
              <a:miter/>
            </a:ln>
          </p:spPr>
          <p:txBody>
            <a:bodyPr rtlCol="0" anchor="ctr"/>
            <a:lstStyle/>
            <a:p>
              <a:endParaRPr lang="en-IN">
                <a:latin typeface="+mj-lt"/>
              </a:endParaRPr>
            </a:p>
          </p:txBody>
        </p:sp>
        <p:sp>
          <p:nvSpPr>
            <p:cNvPr id="28" name="TextBox 27">
              <a:extLst>
                <a:ext uri="{FF2B5EF4-FFF2-40B4-BE49-F238E27FC236}">
                  <a16:creationId xmlns:a16="http://schemas.microsoft.com/office/drawing/2014/main" id="{03480564-F282-4437-F95D-7196403D8FEF}"/>
                </a:ext>
              </a:extLst>
            </p:cNvPr>
            <p:cNvSpPr txBox="1"/>
            <p:nvPr/>
          </p:nvSpPr>
          <p:spPr>
            <a:xfrm>
              <a:off x="7190148" y="3094283"/>
              <a:ext cx="868002" cy="369332"/>
            </a:xfrm>
            <a:prstGeom prst="rect">
              <a:avLst/>
            </a:prstGeom>
            <a:noFill/>
          </p:spPr>
          <p:txBody>
            <a:bodyPr wrap="square" rtlCol="0">
              <a:spAutoFit/>
            </a:bodyPr>
            <a:lstStyle/>
            <a:p>
              <a:pPr algn="ctr"/>
              <a:r>
                <a:rPr lang="en-US" sz="900" b="1" dirty="0">
                  <a:latin typeface="+mj-lt"/>
                </a:rPr>
                <a:t>CDK4/6</a:t>
              </a:r>
            </a:p>
            <a:p>
              <a:pPr algn="ctr"/>
              <a:r>
                <a:rPr lang="en-US" sz="900" b="1" dirty="0">
                  <a:latin typeface="+mj-lt"/>
                </a:rPr>
                <a:t>inhibitors</a:t>
              </a:r>
              <a:endParaRPr lang="en-IN" sz="900" b="1" dirty="0">
                <a:latin typeface="+mj-lt"/>
              </a:endParaRPr>
            </a:p>
          </p:txBody>
        </p:sp>
      </p:grpSp>
      <p:grpSp>
        <p:nvGrpSpPr>
          <p:cNvPr id="39" name="Group 38">
            <a:extLst>
              <a:ext uri="{FF2B5EF4-FFF2-40B4-BE49-F238E27FC236}">
                <a16:creationId xmlns:a16="http://schemas.microsoft.com/office/drawing/2014/main" id="{A5B5DE94-350D-5F60-EE2B-46EF4C819505}"/>
              </a:ext>
            </a:extLst>
          </p:cNvPr>
          <p:cNvGrpSpPr/>
          <p:nvPr/>
        </p:nvGrpSpPr>
        <p:grpSpPr>
          <a:xfrm>
            <a:off x="4888118" y="2060068"/>
            <a:ext cx="1125210" cy="1125210"/>
            <a:chOff x="4888118" y="2060068"/>
            <a:chExt cx="1125210" cy="1125210"/>
          </a:xfrm>
        </p:grpSpPr>
        <p:pic>
          <p:nvPicPr>
            <p:cNvPr id="37" name="Graphic 36">
              <a:extLst>
                <a:ext uri="{FF2B5EF4-FFF2-40B4-BE49-F238E27FC236}">
                  <a16:creationId xmlns:a16="http://schemas.microsoft.com/office/drawing/2014/main" id="{19156F43-F54B-6994-4764-9AEA5B26C2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88118" y="2060068"/>
              <a:ext cx="1125210" cy="1125210"/>
            </a:xfrm>
            <a:prstGeom prst="rect">
              <a:avLst/>
            </a:prstGeom>
          </p:spPr>
        </p:pic>
        <p:sp>
          <p:nvSpPr>
            <p:cNvPr id="38" name="TextBox 37">
              <a:extLst>
                <a:ext uri="{FF2B5EF4-FFF2-40B4-BE49-F238E27FC236}">
                  <a16:creationId xmlns:a16="http://schemas.microsoft.com/office/drawing/2014/main" id="{1FEE1B57-870C-1413-F3B2-4F4901E741A4}"/>
                </a:ext>
              </a:extLst>
            </p:cNvPr>
            <p:cNvSpPr txBox="1"/>
            <p:nvPr/>
          </p:nvSpPr>
          <p:spPr>
            <a:xfrm>
              <a:off x="4894890" y="2224036"/>
              <a:ext cx="1081088" cy="784830"/>
            </a:xfrm>
            <a:prstGeom prst="rect">
              <a:avLst/>
            </a:prstGeom>
            <a:noFill/>
          </p:spPr>
          <p:txBody>
            <a:bodyPr wrap="square" rtlCol="0">
              <a:spAutoFit/>
            </a:bodyPr>
            <a:lstStyle/>
            <a:p>
              <a:pPr algn="ctr"/>
              <a:r>
                <a:rPr lang="en-US" sz="900" b="1" dirty="0">
                  <a:latin typeface="+mj-lt"/>
                </a:rPr>
                <a:t>PI3K mutant</a:t>
              </a:r>
            </a:p>
            <a:p>
              <a:pPr algn="ctr"/>
              <a:r>
                <a:rPr lang="en-US" sz="900" b="1" dirty="0">
                  <a:latin typeface="+mj-lt"/>
                </a:rPr>
                <a:t>Anti-PI3K,</a:t>
              </a:r>
            </a:p>
            <a:p>
              <a:pPr algn="ctr"/>
              <a:r>
                <a:rPr lang="en-US" sz="900" b="1" dirty="0">
                  <a:latin typeface="+mj-lt"/>
                </a:rPr>
                <a:t>Anti-AKT, and</a:t>
              </a:r>
            </a:p>
            <a:p>
              <a:pPr algn="ctr"/>
              <a:r>
                <a:rPr lang="en-US" sz="900" b="1" dirty="0">
                  <a:latin typeface="+mj-lt"/>
                </a:rPr>
                <a:t>mTOR-targeting</a:t>
              </a:r>
            </a:p>
            <a:p>
              <a:pPr algn="ctr"/>
              <a:r>
                <a:rPr lang="en-US" sz="900" b="1" dirty="0">
                  <a:latin typeface="+mj-lt"/>
                </a:rPr>
                <a:t>therapies</a:t>
              </a:r>
              <a:endParaRPr lang="en-IN" sz="900" b="1" dirty="0">
                <a:latin typeface="+mj-lt"/>
              </a:endParaRPr>
            </a:p>
          </p:txBody>
        </p:sp>
      </p:grpSp>
      <p:pic>
        <p:nvPicPr>
          <p:cNvPr id="41" name="Graphic 40">
            <a:extLst>
              <a:ext uri="{FF2B5EF4-FFF2-40B4-BE49-F238E27FC236}">
                <a16:creationId xmlns:a16="http://schemas.microsoft.com/office/drawing/2014/main" id="{89D26034-6D6C-4BFC-D900-B22F649EFD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53176" y="2855535"/>
            <a:ext cx="935768" cy="581694"/>
          </a:xfrm>
          <a:prstGeom prst="rect">
            <a:avLst/>
          </a:prstGeom>
        </p:spPr>
      </p:pic>
    </p:spTree>
    <p:extLst>
      <p:ext uri="{BB962C8B-B14F-4D97-AF65-F5344CB8AC3E}">
        <p14:creationId xmlns:p14="http://schemas.microsoft.com/office/powerpoint/2010/main" val="39682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HR-positive (HR+) metastatic breast cancer</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824648"/>
            <a:ext cx="8502651" cy="215444"/>
          </a:xfrm>
          <a:prstGeom prst="rect">
            <a:avLst/>
          </a:prstGeom>
        </p:spPr>
        <p:txBody>
          <a:bodyPr wrap="square">
            <a:spAutoFit/>
          </a:bodyPr>
          <a:lstStyle/>
          <a:p>
            <a:pPr lvl="0">
              <a:buClr>
                <a:srgbClr val="FFFFFF">
                  <a:lumMod val="50000"/>
                </a:srgbClr>
              </a:buClr>
              <a:buSzPct val="90000"/>
              <a:defRPr/>
            </a:pPr>
            <a:r>
              <a:rPr lang="en-US" sz="800" kern="1200" dirty="0" err="1">
                <a:solidFill>
                  <a:prstClr val="black"/>
                </a:solidFill>
                <a:latin typeface="+mj-lt"/>
              </a:rPr>
              <a:t>Reinert</a:t>
            </a:r>
            <a:r>
              <a:rPr lang="en-US" sz="800" kern="1200" dirty="0">
                <a:solidFill>
                  <a:prstClr val="black"/>
                </a:solidFill>
                <a:latin typeface="+mj-lt"/>
              </a:rPr>
              <a:t> T, Barrios CH. Optimal management of hormone receptor positive metastatic breast cancer in 2016. Therapeutic advances in medical oncology. 2015 Nov;7(6):304-20.</a:t>
            </a:r>
          </a:p>
        </p:txBody>
      </p:sp>
      <p:sp>
        <p:nvSpPr>
          <p:cNvPr id="4" name="Rectangle 3"/>
          <p:cNvSpPr/>
          <p:nvPr/>
        </p:nvSpPr>
        <p:spPr>
          <a:xfrm>
            <a:off x="473252" y="863726"/>
            <a:ext cx="8286340" cy="307777"/>
          </a:xfrm>
          <a:prstGeom prst="rect">
            <a:avLst/>
          </a:prstGeom>
        </p:spPr>
        <p:txBody>
          <a:bodyPr wrap="square">
            <a:spAutoFit/>
          </a:bodyPr>
          <a:lstStyle/>
          <a:p>
            <a:r>
              <a:rPr lang="en-US" dirty="0">
                <a:latin typeface="+mj-lt"/>
              </a:rPr>
              <a:t>60–80% of breast cancer cases are HR+</a:t>
            </a:r>
          </a:p>
        </p:txBody>
      </p:sp>
      <p:sp>
        <p:nvSpPr>
          <p:cNvPr id="6" name="Google Shape;1823;p65">
            <a:extLst>
              <a:ext uri="{FF2B5EF4-FFF2-40B4-BE49-F238E27FC236}">
                <a16:creationId xmlns:a16="http://schemas.microsoft.com/office/drawing/2014/main" id="{40663140-FEB7-9106-0B31-F2A484689EC3}"/>
              </a:ext>
            </a:extLst>
          </p:cNvPr>
          <p:cNvSpPr/>
          <p:nvPr/>
        </p:nvSpPr>
        <p:spPr>
          <a:xfrm>
            <a:off x="651850" y="1621076"/>
            <a:ext cx="7840300" cy="2790891"/>
          </a:xfrm>
          <a:prstGeom prst="roundRect">
            <a:avLst>
              <a:gd name="adj" fmla="val 8861"/>
            </a:avLst>
          </a:prstGeom>
          <a:solidFill>
            <a:srgbClr val="F1C5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Arial Light" pitchFamily="2" charset="0"/>
              <a:ea typeface="Albert Sans"/>
              <a:cs typeface="Albert Sans"/>
              <a:sym typeface="Albert Sans"/>
            </a:endParaRPr>
          </a:p>
        </p:txBody>
      </p:sp>
      <p:sp>
        <p:nvSpPr>
          <p:cNvPr id="7" name="TextBox 6">
            <a:extLst>
              <a:ext uri="{FF2B5EF4-FFF2-40B4-BE49-F238E27FC236}">
                <a16:creationId xmlns:a16="http://schemas.microsoft.com/office/drawing/2014/main" id="{3D6FC44C-3E54-B2C4-8E89-247A3E9E30C4}"/>
              </a:ext>
            </a:extLst>
          </p:cNvPr>
          <p:cNvSpPr txBox="1"/>
          <p:nvPr/>
        </p:nvSpPr>
        <p:spPr>
          <a:xfrm>
            <a:off x="4412418" y="2000858"/>
            <a:ext cx="4174630" cy="2031325"/>
          </a:xfrm>
          <a:prstGeom prst="rect">
            <a:avLst/>
          </a:prstGeom>
          <a:noFill/>
        </p:spPr>
        <p:txBody>
          <a:bodyPr wrap="square">
            <a:spAutoFit/>
          </a:bodyPr>
          <a:lstStyle/>
          <a:p>
            <a:pPr>
              <a:lnSpc>
                <a:spcPct val="150000"/>
              </a:lnSpc>
            </a:pPr>
            <a:r>
              <a:rPr lang="en-US" sz="1200" b="1" dirty="0">
                <a:latin typeface="+mj-lt"/>
              </a:rPr>
              <a:t>Endocrine therapy (ET) </a:t>
            </a:r>
          </a:p>
          <a:p>
            <a:pPr marL="342900" indent="-342900">
              <a:lnSpc>
                <a:spcPct val="150000"/>
              </a:lnSpc>
              <a:buFont typeface="Wingdings" panose="05000000000000000000" pitchFamily="2" charset="2"/>
              <a:buChar char="§"/>
            </a:pPr>
            <a:r>
              <a:rPr lang="en-US" sz="1200" dirty="0">
                <a:latin typeface="+mj-lt"/>
              </a:rPr>
              <a:t>Mainstay for treatment </a:t>
            </a:r>
          </a:p>
          <a:p>
            <a:pPr marL="342900" indent="-342900">
              <a:lnSpc>
                <a:spcPct val="150000"/>
              </a:lnSpc>
              <a:buFont typeface="Wingdings" panose="05000000000000000000" pitchFamily="2" charset="2"/>
              <a:buChar char="§"/>
            </a:pPr>
            <a:r>
              <a:rPr lang="en-US" sz="1200" dirty="0">
                <a:latin typeface="+mj-lt"/>
              </a:rPr>
              <a:t>30% experience relapse. </a:t>
            </a:r>
          </a:p>
          <a:p>
            <a:pPr marL="342900" indent="-342900">
              <a:lnSpc>
                <a:spcPct val="150000"/>
              </a:lnSpc>
              <a:buFont typeface="Wingdings" panose="05000000000000000000" pitchFamily="2" charset="2"/>
              <a:buChar char="§"/>
            </a:pPr>
            <a:r>
              <a:rPr lang="en-US" sz="1200" dirty="0">
                <a:latin typeface="+mj-lt"/>
              </a:rPr>
              <a:t>Current armamentarium of ET includes</a:t>
            </a:r>
          </a:p>
          <a:p>
            <a:pPr marL="342900" indent="-342900">
              <a:lnSpc>
                <a:spcPct val="150000"/>
              </a:lnSpc>
              <a:buFont typeface="Wingdings" panose="05000000000000000000" pitchFamily="2" charset="2"/>
              <a:buChar char="ü"/>
            </a:pPr>
            <a:r>
              <a:rPr lang="en-US" sz="1200" dirty="0">
                <a:latin typeface="+mj-lt"/>
              </a:rPr>
              <a:t>Selective estrogen receptor (ER) Selective estrogen receptor modulators (SERMs), </a:t>
            </a:r>
          </a:p>
          <a:p>
            <a:pPr marL="342900" indent="-342900">
              <a:lnSpc>
                <a:spcPct val="150000"/>
              </a:lnSpc>
              <a:buFont typeface="Wingdings" panose="05000000000000000000" pitchFamily="2" charset="2"/>
              <a:buChar char="ü"/>
            </a:pPr>
            <a:r>
              <a:rPr lang="en-US" sz="1200" dirty="0">
                <a:latin typeface="+mj-lt"/>
              </a:rPr>
              <a:t>AIs and ER </a:t>
            </a:r>
            <a:r>
              <a:rPr lang="en-US" sz="1200" dirty="0" err="1">
                <a:latin typeface="+mj-lt"/>
              </a:rPr>
              <a:t>downregulators</a:t>
            </a:r>
            <a:r>
              <a:rPr lang="en-US" sz="1200" dirty="0">
                <a:latin typeface="+mj-lt"/>
              </a:rPr>
              <a:t> (SERDs)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030" y="1083759"/>
            <a:ext cx="3328208" cy="3328208"/>
          </a:xfrm>
          <a:prstGeom prst="rect">
            <a:avLst/>
          </a:prstGeom>
        </p:spPr>
      </p:pic>
    </p:spTree>
    <p:extLst>
      <p:ext uri="{BB962C8B-B14F-4D97-AF65-F5344CB8AC3E}">
        <p14:creationId xmlns:p14="http://schemas.microsoft.com/office/powerpoint/2010/main" val="829007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Management of HR+MBC</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791597"/>
            <a:ext cx="8502651" cy="338554"/>
          </a:xfrm>
          <a:prstGeom prst="rect">
            <a:avLst/>
          </a:prstGeom>
        </p:spPr>
        <p:txBody>
          <a:bodyPr wrap="square">
            <a:spAutoFit/>
          </a:bodyPr>
          <a:lstStyle/>
          <a:p>
            <a:r>
              <a:rPr lang="en-US" sz="800" dirty="0">
                <a:latin typeface="+mj-lt"/>
              </a:rPr>
              <a:t>SERMS: Selective estrogen receptor modulators, SERDS: Selective estrogen receptor degraders, </a:t>
            </a:r>
            <a:br>
              <a:rPr lang="en-US" sz="800" dirty="0">
                <a:latin typeface="+mj-lt"/>
              </a:rPr>
            </a:br>
            <a:r>
              <a:rPr lang="en-US" sz="800" dirty="0">
                <a:latin typeface="+mj-lt"/>
              </a:rPr>
              <a:t>NCCN guidelines. Available at: https://www.nccn.org/patients/guidelines/content/PDF/breast-invasive-patient.pdf </a:t>
            </a:r>
          </a:p>
        </p:txBody>
      </p:sp>
      <p:sp>
        <p:nvSpPr>
          <p:cNvPr id="23" name="Rectangle 22">
            <a:extLst>
              <a:ext uri="{FF2B5EF4-FFF2-40B4-BE49-F238E27FC236}">
                <a16:creationId xmlns:a16="http://schemas.microsoft.com/office/drawing/2014/main" id="{06080E9F-7EB2-47E4-0BEF-7559668A81EF}"/>
              </a:ext>
            </a:extLst>
          </p:cNvPr>
          <p:cNvSpPr/>
          <p:nvPr/>
        </p:nvSpPr>
        <p:spPr>
          <a:xfrm>
            <a:off x="5616098" y="2356303"/>
            <a:ext cx="1241048" cy="121915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7" name="Rectangle 26">
            <a:extLst>
              <a:ext uri="{FF2B5EF4-FFF2-40B4-BE49-F238E27FC236}">
                <a16:creationId xmlns:a16="http://schemas.microsoft.com/office/drawing/2014/main" id="{5F6D6A50-EA76-C829-462A-740CD4BF0F32}"/>
              </a:ext>
            </a:extLst>
          </p:cNvPr>
          <p:cNvSpPr/>
          <p:nvPr/>
        </p:nvSpPr>
        <p:spPr>
          <a:xfrm>
            <a:off x="7273510" y="2356303"/>
            <a:ext cx="1241048" cy="121915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38" name="Group 37">
            <a:extLst>
              <a:ext uri="{FF2B5EF4-FFF2-40B4-BE49-F238E27FC236}">
                <a16:creationId xmlns:a16="http://schemas.microsoft.com/office/drawing/2014/main" id="{9DD1EE1D-B3EE-901E-4FA4-F556324AA9AA}"/>
              </a:ext>
            </a:extLst>
          </p:cNvPr>
          <p:cNvGrpSpPr/>
          <p:nvPr/>
        </p:nvGrpSpPr>
        <p:grpSpPr>
          <a:xfrm>
            <a:off x="463680" y="885237"/>
            <a:ext cx="8207560" cy="3570853"/>
            <a:chOff x="540445" y="915330"/>
            <a:chExt cx="8207560" cy="3570853"/>
          </a:xfrm>
        </p:grpSpPr>
        <p:grpSp>
          <p:nvGrpSpPr>
            <p:cNvPr id="35" name="Group 34">
              <a:extLst>
                <a:ext uri="{FF2B5EF4-FFF2-40B4-BE49-F238E27FC236}">
                  <a16:creationId xmlns:a16="http://schemas.microsoft.com/office/drawing/2014/main" id="{689548E5-713F-3339-2B7F-32FF5776BD64}"/>
                </a:ext>
              </a:extLst>
            </p:cNvPr>
            <p:cNvGrpSpPr/>
            <p:nvPr/>
          </p:nvGrpSpPr>
          <p:grpSpPr>
            <a:xfrm>
              <a:off x="540445" y="916233"/>
              <a:ext cx="1624602" cy="3509764"/>
              <a:chOff x="578314" y="953618"/>
              <a:chExt cx="1624602" cy="3509764"/>
            </a:xfrm>
          </p:grpSpPr>
          <p:sp>
            <p:nvSpPr>
              <p:cNvPr id="6" name="Freeform: Shape 5">
                <a:extLst>
                  <a:ext uri="{FF2B5EF4-FFF2-40B4-BE49-F238E27FC236}">
                    <a16:creationId xmlns:a16="http://schemas.microsoft.com/office/drawing/2014/main" id="{12123481-C318-967B-B8C2-E6C6756367A1}"/>
                  </a:ext>
                </a:extLst>
              </p:cNvPr>
              <p:cNvSpPr/>
              <p:nvPr/>
            </p:nvSpPr>
            <p:spPr>
              <a:xfrm>
                <a:off x="638541" y="2639228"/>
                <a:ext cx="1564375" cy="1599668"/>
              </a:xfrm>
              <a:custGeom>
                <a:avLst/>
                <a:gdLst>
                  <a:gd name="connsiteX0" fmla="*/ 0 w 1241048"/>
                  <a:gd name="connsiteY0" fmla="*/ 0 h 1219156"/>
                  <a:gd name="connsiteX1" fmla="*/ 1241048 w 1241048"/>
                  <a:gd name="connsiteY1" fmla="*/ 0 h 1219156"/>
                  <a:gd name="connsiteX2" fmla="*/ 1241048 w 1241048"/>
                  <a:gd name="connsiteY2" fmla="*/ 1219156 h 1219156"/>
                  <a:gd name="connsiteX3" fmla="*/ 0 w 1241048"/>
                  <a:gd name="connsiteY3" fmla="*/ 1219156 h 1219156"/>
                  <a:gd name="connsiteX4" fmla="*/ 0 w 1241048"/>
                  <a:gd name="connsiteY4" fmla="*/ 0 h 1219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048" h="1219156">
                    <a:moveTo>
                      <a:pt x="0" y="0"/>
                    </a:moveTo>
                    <a:lnTo>
                      <a:pt x="1241048" y="0"/>
                    </a:lnTo>
                    <a:lnTo>
                      <a:pt x="1241048" y="1219156"/>
                    </a:lnTo>
                    <a:lnTo>
                      <a:pt x="0" y="12191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t" anchorCtr="0">
                <a:noAutofit/>
              </a:bodyPr>
              <a:lstStyle/>
              <a:p>
                <a:pPr marL="0" lvl="0" indent="0" algn="l" defTabSz="533400">
                  <a:lnSpc>
                    <a:spcPct val="90000"/>
                  </a:lnSpc>
                  <a:spcBef>
                    <a:spcPct val="0"/>
                  </a:spcBef>
                  <a:spcAft>
                    <a:spcPct val="35000"/>
                  </a:spcAft>
                  <a:buNone/>
                </a:pPr>
                <a:r>
                  <a:rPr lang="en-US" sz="1200" kern="1200" dirty="0">
                    <a:latin typeface="+mj-lt"/>
                    <a:cs typeface="Calibri" panose="020F0502020204030204" pitchFamily="34" charset="0"/>
                  </a:rPr>
                  <a:t>Stops the ovaries from making hormones temporarily using LHRH agonists</a:t>
                </a:r>
              </a:p>
            </p:txBody>
          </p:sp>
          <p:sp>
            <p:nvSpPr>
              <p:cNvPr id="7" name="Freeform: Shape 6">
                <a:extLst>
                  <a:ext uri="{FF2B5EF4-FFF2-40B4-BE49-F238E27FC236}">
                    <a16:creationId xmlns:a16="http://schemas.microsoft.com/office/drawing/2014/main" id="{31F6FFD1-1FD3-DBA7-63E7-6802A1DF9E48}"/>
                  </a:ext>
                </a:extLst>
              </p:cNvPr>
              <p:cNvSpPr/>
              <p:nvPr/>
            </p:nvSpPr>
            <p:spPr>
              <a:xfrm>
                <a:off x="578314" y="953618"/>
                <a:ext cx="1528343" cy="403398"/>
              </a:xfrm>
              <a:custGeom>
                <a:avLst/>
                <a:gdLst>
                  <a:gd name="connsiteX0" fmla="*/ 0 w 1310920"/>
                  <a:gd name="connsiteY0" fmla="*/ 0 h 262184"/>
                  <a:gd name="connsiteX1" fmla="*/ 1310920 w 1310920"/>
                  <a:gd name="connsiteY1" fmla="*/ 0 h 262184"/>
                  <a:gd name="connsiteX2" fmla="*/ 1310920 w 1310920"/>
                  <a:gd name="connsiteY2" fmla="*/ 262184 h 262184"/>
                  <a:gd name="connsiteX3" fmla="*/ 0 w 1310920"/>
                  <a:gd name="connsiteY3" fmla="*/ 262184 h 262184"/>
                  <a:gd name="connsiteX4" fmla="*/ 0 w 1310920"/>
                  <a:gd name="connsiteY4" fmla="*/ 0 h 262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920" h="262184">
                    <a:moveTo>
                      <a:pt x="0" y="0"/>
                    </a:moveTo>
                    <a:lnTo>
                      <a:pt x="1310920" y="0"/>
                    </a:lnTo>
                    <a:lnTo>
                      <a:pt x="1310920" y="262184"/>
                    </a:lnTo>
                    <a:lnTo>
                      <a:pt x="0" y="262184"/>
                    </a:lnTo>
                    <a:lnTo>
                      <a:pt x="0" y="0"/>
                    </a:lnTo>
                    <a:close/>
                  </a:path>
                </a:pathLst>
              </a:custGeom>
              <a:solidFill>
                <a:srgbClr val="E17FA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en-US" sz="1200" b="1" kern="1200" dirty="0">
                    <a:latin typeface="+mj-lt"/>
                  </a:rPr>
                  <a:t>Ovarian suppression</a:t>
                </a:r>
              </a:p>
            </p:txBody>
          </p:sp>
          <p:sp>
            <p:nvSpPr>
              <p:cNvPr id="4" name="Straight Connector 3">
                <a:extLst>
                  <a:ext uri="{FF2B5EF4-FFF2-40B4-BE49-F238E27FC236}">
                    <a16:creationId xmlns:a16="http://schemas.microsoft.com/office/drawing/2014/main" id="{98F4D3AA-AACC-7FFE-F291-8F60E622C863}"/>
                  </a:ext>
                </a:extLst>
              </p:cNvPr>
              <p:cNvSpPr/>
              <p:nvPr/>
            </p:nvSpPr>
            <p:spPr>
              <a:xfrm>
                <a:off x="578315" y="953619"/>
                <a:ext cx="0" cy="3509763"/>
              </a:xfrm>
              <a:prstGeom prst="lin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grpSp>
          <p:nvGrpSpPr>
            <p:cNvPr id="37" name="Group 36">
              <a:extLst>
                <a:ext uri="{FF2B5EF4-FFF2-40B4-BE49-F238E27FC236}">
                  <a16:creationId xmlns:a16="http://schemas.microsoft.com/office/drawing/2014/main" id="{60920249-FED2-8879-1032-DDDD9CA7C405}"/>
                </a:ext>
              </a:extLst>
            </p:cNvPr>
            <p:cNvGrpSpPr/>
            <p:nvPr/>
          </p:nvGrpSpPr>
          <p:grpSpPr>
            <a:xfrm>
              <a:off x="2197857" y="916233"/>
              <a:ext cx="1690493" cy="3509764"/>
              <a:chOff x="2197857" y="916233"/>
              <a:chExt cx="1690493" cy="3509764"/>
            </a:xfrm>
          </p:grpSpPr>
          <p:sp>
            <p:nvSpPr>
              <p:cNvPr id="10" name="Freeform: Shape 9">
                <a:extLst>
                  <a:ext uri="{FF2B5EF4-FFF2-40B4-BE49-F238E27FC236}">
                    <a16:creationId xmlns:a16="http://schemas.microsoft.com/office/drawing/2014/main" id="{1CF8B101-080E-D029-F22F-247F6FD3AA12}"/>
                  </a:ext>
                </a:extLst>
              </p:cNvPr>
              <p:cNvSpPr/>
              <p:nvPr/>
            </p:nvSpPr>
            <p:spPr>
              <a:xfrm>
                <a:off x="2258084" y="2601843"/>
                <a:ext cx="1630266" cy="1130434"/>
              </a:xfrm>
              <a:custGeom>
                <a:avLst/>
                <a:gdLst>
                  <a:gd name="connsiteX0" fmla="*/ 0 w 1241048"/>
                  <a:gd name="connsiteY0" fmla="*/ 0 h 1219156"/>
                  <a:gd name="connsiteX1" fmla="*/ 1241048 w 1241048"/>
                  <a:gd name="connsiteY1" fmla="*/ 0 h 1219156"/>
                  <a:gd name="connsiteX2" fmla="*/ 1241048 w 1241048"/>
                  <a:gd name="connsiteY2" fmla="*/ 1219156 h 1219156"/>
                  <a:gd name="connsiteX3" fmla="*/ 0 w 1241048"/>
                  <a:gd name="connsiteY3" fmla="*/ 1219156 h 1219156"/>
                  <a:gd name="connsiteX4" fmla="*/ 0 w 1241048"/>
                  <a:gd name="connsiteY4" fmla="*/ 0 h 1219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048" h="1219156">
                    <a:moveTo>
                      <a:pt x="0" y="0"/>
                    </a:moveTo>
                    <a:lnTo>
                      <a:pt x="1241048" y="0"/>
                    </a:lnTo>
                    <a:lnTo>
                      <a:pt x="1241048" y="1219156"/>
                    </a:lnTo>
                    <a:lnTo>
                      <a:pt x="0" y="12191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t" anchorCtr="0">
                <a:noAutofit/>
              </a:bodyPr>
              <a:lstStyle/>
              <a:p>
                <a:pPr marL="0" lvl="0" indent="0" algn="l" defTabSz="533400">
                  <a:lnSpc>
                    <a:spcPct val="90000"/>
                  </a:lnSpc>
                  <a:spcBef>
                    <a:spcPct val="0"/>
                  </a:spcBef>
                  <a:spcAft>
                    <a:spcPct val="35000"/>
                  </a:spcAft>
                  <a:buNone/>
                </a:pPr>
                <a:r>
                  <a:rPr lang="en-US" sz="1130" kern="1200" dirty="0">
                    <a:latin typeface="+mj-lt"/>
                    <a:cs typeface="Calibri" panose="020F0502020204030204" pitchFamily="34" charset="0"/>
                  </a:rPr>
                  <a:t>Stop a type of hormone called androgen from changing into estrogen by an enzyme called aromatase</a:t>
                </a:r>
              </a:p>
            </p:txBody>
          </p:sp>
          <p:sp>
            <p:nvSpPr>
              <p:cNvPr id="11" name="Freeform: Shape 10">
                <a:extLst>
                  <a:ext uri="{FF2B5EF4-FFF2-40B4-BE49-F238E27FC236}">
                    <a16:creationId xmlns:a16="http://schemas.microsoft.com/office/drawing/2014/main" id="{74E24547-5DD8-A92D-9126-9E7C924777C7}"/>
                  </a:ext>
                </a:extLst>
              </p:cNvPr>
              <p:cNvSpPr/>
              <p:nvPr/>
            </p:nvSpPr>
            <p:spPr>
              <a:xfrm>
                <a:off x="2197857" y="916233"/>
                <a:ext cx="1557409" cy="403398"/>
              </a:xfrm>
              <a:custGeom>
                <a:avLst/>
                <a:gdLst>
                  <a:gd name="connsiteX0" fmla="*/ 0 w 1310920"/>
                  <a:gd name="connsiteY0" fmla="*/ 0 h 262184"/>
                  <a:gd name="connsiteX1" fmla="*/ 1310920 w 1310920"/>
                  <a:gd name="connsiteY1" fmla="*/ 0 h 262184"/>
                  <a:gd name="connsiteX2" fmla="*/ 1310920 w 1310920"/>
                  <a:gd name="connsiteY2" fmla="*/ 262184 h 262184"/>
                  <a:gd name="connsiteX3" fmla="*/ 0 w 1310920"/>
                  <a:gd name="connsiteY3" fmla="*/ 262184 h 262184"/>
                  <a:gd name="connsiteX4" fmla="*/ 0 w 1310920"/>
                  <a:gd name="connsiteY4" fmla="*/ 0 h 262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920" h="262184">
                    <a:moveTo>
                      <a:pt x="0" y="0"/>
                    </a:moveTo>
                    <a:lnTo>
                      <a:pt x="1310920" y="0"/>
                    </a:lnTo>
                    <a:lnTo>
                      <a:pt x="1310920" y="262184"/>
                    </a:lnTo>
                    <a:lnTo>
                      <a:pt x="0" y="262184"/>
                    </a:lnTo>
                    <a:lnTo>
                      <a:pt x="0" y="0"/>
                    </a:lnTo>
                    <a:close/>
                  </a:path>
                </a:pathLst>
              </a:custGeom>
              <a:solidFill>
                <a:srgbClr val="E17FA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en-US" sz="1200" b="1" kern="1200" dirty="0">
                    <a:latin typeface="+mj-lt"/>
                  </a:rPr>
                  <a:t>Aromatase inhibitors</a:t>
                </a:r>
              </a:p>
            </p:txBody>
          </p:sp>
          <p:sp>
            <p:nvSpPr>
              <p:cNvPr id="8" name="Straight Connector 7">
                <a:extLst>
                  <a:ext uri="{FF2B5EF4-FFF2-40B4-BE49-F238E27FC236}">
                    <a16:creationId xmlns:a16="http://schemas.microsoft.com/office/drawing/2014/main" id="{DE502E68-997B-3D90-34C8-CE6C6FCACCB9}"/>
                  </a:ext>
                </a:extLst>
              </p:cNvPr>
              <p:cNvSpPr/>
              <p:nvPr/>
            </p:nvSpPr>
            <p:spPr>
              <a:xfrm>
                <a:off x="2197858" y="916234"/>
                <a:ext cx="0" cy="3509763"/>
              </a:xfrm>
              <a:prstGeom prst="lin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grpSp>
          <p:nvGrpSpPr>
            <p:cNvPr id="33" name="Group 32">
              <a:extLst>
                <a:ext uri="{FF2B5EF4-FFF2-40B4-BE49-F238E27FC236}">
                  <a16:creationId xmlns:a16="http://schemas.microsoft.com/office/drawing/2014/main" id="{1C394C28-4D1C-BE27-BFDF-790FC39A1D89}"/>
                </a:ext>
              </a:extLst>
            </p:cNvPr>
            <p:cNvGrpSpPr/>
            <p:nvPr/>
          </p:nvGrpSpPr>
          <p:grpSpPr>
            <a:xfrm>
              <a:off x="3948592" y="915330"/>
              <a:ext cx="1626686" cy="3509764"/>
              <a:chOff x="3893139" y="953618"/>
              <a:chExt cx="1626686" cy="3509764"/>
            </a:xfrm>
          </p:grpSpPr>
          <p:sp>
            <p:nvSpPr>
              <p:cNvPr id="14" name="Rectangle 13">
                <a:extLst>
                  <a:ext uri="{FF2B5EF4-FFF2-40B4-BE49-F238E27FC236}">
                    <a16:creationId xmlns:a16="http://schemas.microsoft.com/office/drawing/2014/main" id="{B0D0D6B7-0823-FD49-E2C0-D4434CED38DB}"/>
                  </a:ext>
                </a:extLst>
              </p:cNvPr>
              <p:cNvSpPr/>
              <p:nvPr/>
            </p:nvSpPr>
            <p:spPr>
              <a:xfrm>
                <a:off x="3958686" y="2356303"/>
                <a:ext cx="1241048" cy="121915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0" name="Freeform: Shape 19">
                <a:extLst>
                  <a:ext uri="{FF2B5EF4-FFF2-40B4-BE49-F238E27FC236}">
                    <a16:creationId xmlns:a16="http://schemas.microsoft.com/office/drawing/2014/main" id="{2C728129-9B62-B6B1-26CC-026E228CC34E}"/>
                  </a:ext>
                </a:extLst>
              </p:cNvPr>
              <p:cNvSpPr/>
              <p:nvPr/>
            </p:nvSpPr>
            <p:spPr>
              <a:xfrm>
                <a:off x="3893139" y="953618"/>
                <a:ext cx="1528329" cy="403398"/>
              </a:xfrm>
              <a:custGeom>
                <a:avLst/>
                <a:gdLst>
                  <a:gd name="connsiteX0" fmla="*/ 0 w 1310920"/>
                  <a:gd name="connsiteY0" fmla="*/ 0 h 262184"/>
                  <a:gd name="connsiteX1" fmla="*/ 1310920 w 1310920"/>
                  <a:gd name="connsiteY1" fmla="*/ 0 h 262184"/>
                  <a:gd name="connsiteX2" fmla="*/ 1310920 w 1310920"/>
                  <a:gd name="connsiteY2" fmla="*/ 262184 h 262184"/>
                  <a:gd name="connsiteX3" fmla="*/ 0 w 1310920"/>
                  <a:gd name="connsiteY3" fmla="*/ 262184 h 262184"/>
                  <a:gd name="connsiteX4" fmla="*/ 0 w 1310920"/>
                  <a:gd name="connsiteY4" fmla="*/ 0 h 262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920" h="262184">
                    <a:moveTo>
                      <a:pt x="0" y="0"/>
                    </a:moveTo>
                    <a:lnTo>
                      <a:pt x="1310920" y="0"/>
                    </a:lnTo>
                    <a:lnTo>
                      <a:pt x="1310920" y="262184"/>
                    </a:lnTo>
                    <a:lnTo>
                      <a:pt x="0" y="262184"/>
                    </a:lnTo>
                    <a:lnTo>
                      <a:pt x="0" y="0"/>
                    </a:lnTo>
                    <a:close/>
                  </a:path>
                </a:pathLst>
              </a:custGeom>
              <a:solidFill>
                <a:srgbClr val="E17FA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en-US" sz="1200" b="1" kern="1200" dirty="0">
                    <a:latin typeface="+mj-lt"/>
                  </a:rPr>
                  <a:t>Anti-estrogens</a:t>
                </a:r>
              </a:p>
            </p:txBody>
          </p:sp>
          <p:sp>
            <p:nvSpPr>
              <p:cNvPr id="12" name="Straight Connector 11">
                <a:extLst>
                  <a:ext uri="{FF2B5EF4-FFF2-40B4-BE49-F238E27FC236}">
                    <a16:creationId xmlns:a16="http://schemas.microsoft.com/office/drawing/2014/main" id="{A44DE758-3B76-F7E9-482A-944957B221F1}"/>
                  </a:ext>
                </a:extLst>
              </p:cNvPr>
              <p:cNvSpPr/>
              <p:nvPr/>
            </p:nvSpPr>
            <p:spPr>
              <a:xfrm>
                <a:off x="3893140" y="953619"/>
                <a:ext cx="0" cy="3509763"/>
              </a:xfrm>
              <a:prstGeom prst="lin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7" name="TextBox 16"/>
              <p:cNvSpPr txBox="1"/>
              <p:nvPr/>
            </p:nvSpPr>
            <p:spPr>
              <a:xfrm>
                <a:off x="3925951" y="2640746"/>
                <a:ext cx="1593874" cy="1754326"/>
              </a:xfrm>
              <a:prstGeom prst="rect">
                <a:avLst/>
              </a:prstGeom>
              <a:noFill/>
            </p:spPr>
            <p:txBody>
              <a:bodyPr wrap="square" rtlCol="0">
                <a:spAutoFit/>
              </a:bodyPr>
              <a:lstStyle/>
              <a:p>
                <a:r>
                  <a:rPr lang="en-US" sz="1200" dirty="0">
                    <a:latin typeface="+mj-lt"/>
                    <a:cs typeface="Calibri" panose="020F0502020204030204" pitchFamily="34" charset="0"/>
                  </a:rPr>
                  <a:t>Prevents hormones from binding to receptors. SERMS block estrogen from attaching to hormone receptors. SERDS block and destroy estrogen receptors</a:t>
                </a:r>
              </a:p>
            </p:txBody>
          </p:sp>
        </p:grpSp>
        <p:grpSp>
          <p:nvGrpSpPr>
            <p:cNvPr id="32" name="Group 31">
              <a:extLst>
                <a:ext uri="{FF2B5EF4-FFF2-40B4-BE49-F238E27FC236}">
                  <a16:creationId xmlns:a16="http://schemas.microsoft.com/office/drawing/2014/main" id="{77F6CA9E-4091-EE02-6502-9F99D6AA9FF8}"/>
                </a:ext>
              </a:extLst>
            </p:cNvPr>
            <p:cNvGrpSpPr/>
            <p:nvPr/>
          </p:nvGrpSpPr>
          <p:grpSpPr>
            <a:xfrm>
              <a:off x="5605987" y="915330"/>
              <a:ext cx="1705391" cy="3509764"/>
              <a:chOff x="5550551" y="953618"/>
              <a:chExt cx="1705391" cy="3509764"/>
            </a:xfrm>
          </p:grpSpPr>
          <p:sp>
            <p:nvSpPr>
              <p:cNvPr id="24" name="Freeform: Shape 23">
                <a:extLst>
                  <a:ext uri="{FF2B5EF4-FFF2-40B4-BE49-F238E27FC236}">
                    <a16:creationId xmlns:a16="http://schemas.microsoft.com/office/drawing/2014/main" id="{E480F5E5-44BF-48B9-58C0-060E29BE0900}"/>
                  </a:ext>
                </a:extLst>
              </p:cNvPr>
              <p:cNvSpPr/>
              <p:nvPr/>
            </p:nvSpPr>
            <p:spPr>
              <a:xfrm>
                <a:off x="5550551" y="953618"/>
                <a:ext cx="1528325" cy="403398"/>
              </a:xfrm>
              <a:custGeom>
                <a:avLst/>
                <a:gdLst>
                  <a:gd name="connsiteX0" fmla="*/ 0 w 1310920"/>
                  <a:gd name="connsiteY0" fmla="*/ 0 h 262184"/>
                  <a:gd name="connsiteX1" fmla="*/ 1310920 w 1310920"/>
                  <a:gd name="connsiteY1" fmla="*/ 0 h 262184"/>
                  <a:gd name="connsiteX2" fmla="*/ 1310920 w 1310920"/>
                  <a:gd name="connsiteY2" fmla="*/ 262184 h 262184"/>
                  <a:gd name="connsiteX3" fmla="*/ 0 w 1310920"/>
                  <a:gd name="connsiteY3" fmla="*/ 262184 h 262184"/>
                  <a:gd name="connsiteX4" fmla="*/ 0 w 1310920"/>
                  <a:gd name="connsiteY4" fmla="*/ 0 h 262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920" h="262184">
                    <a:moveTo>
                      <a:pt x="0" y="0"/>
                    </a:moveTo>
                    <a:lnTo>
                      <a:pt x="1310920" y="0"/>
                    </a:lnTo>
                    <a:lnTo>
                      <a:pt x="1310920" y="262184"/>
                    </a:lnTo>
                    <a:lnTo>
                      <a:pt x="0" y="262184"/>
                    </a:lnTo>
                    <a:lnTo>
                      <a:pt x="0" y="0"/>
                    </a:lnTo>
                    <a:close/>
                  </a:path>
                </a:pathLst>
              </a:custGeom>
              <a:solidFill>
                <a:srgbClr val="E17FA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en-US" sz="1200" b="1" kern="1200" dirty="0">
                    <a:latin typeface="+mj-lt"/>
                  </a:rPr>
                  <a:t>Hormones</a:t>
                </a:r>
              </a:p>
            </p:txBody>
          </p:sp>
          <p:sp>
            <p:nvSpPr>
              <p:cNvPr id="21" name="Straight Connector 20">
                <a:extLst>
                  <a:ext uri="{FF2B5EF4-FFF2-40B4-BE49-F238E27FC236}">
                    <a16:creationId xmlns:a16="http://schemas.microsoft.com/office/drawing/2014/main" id="{6B9400E6-655D-D4B1-B866-8B79A41FC501}"/>
                  </a:ext>
                </a:extLst>
              </p:cNvPr>
              <p:cNvSpPr/>
              <p:nvPr/>
            </p:nvSpPr>
            <p:spPr>
              <a:xfrm>
                <a:off x="5550552" y="953619"/>
                <a:ext cx="0" cy="3509763"/>
              </a:xfrm>
              <a:prstGeom prst="lin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TextBox 17"/>
              <p:cNvSpPr txBox="1"/>
              <p:nvPr/>
            </p:nvSpPr>
            <p:spPr>
              <a:xfrm>
                <a:off x="5599830" y="2640750"/>
                <a:ext cx="1656112" cy="1384995"/>
              </a:xfrm>
              <a:prstGeom prst="rect">
                <a:avLst/>
              </a:prstGeom>
              <a:noFill/>
            </p:spPr>
            <p:txBody>
              <a:bodyPr wrap="square" rtlCol="0">
                <a:spAutoFit/>
              </a:bodyPr>
              <a:lstStyle/>
              <a:p>
                <a:r>
                  <a:rPr lang="en-US" sz="1200" dirty="0">
                    <a:latin typeface="+mj-lt"/>
                    <a:cs typeface="Calibri" panose="020F0502020204030204" pitchFamily="34" charset="0"/>
                  </a:rPr>
                  <a:t>When taken in high doses may treat breast cancer. Hormones include ethinyl estradiol, </a:t>
                </a:r>
                <a:r>
                  <a:rPr lang="en-US" sz="1200" dirty="0" err="1">
                    <a:latin typeface="+mj-lt"/>
                    <a:cs typeface="Calibri" panose="020F0502020204030204" pitchFamily="34" charset="0"/>
                  </a:rPr>
                  <a:t>fluoxymesterone</a:t>
                </a:r>
                <a:r>
                  <a:rPr lang="en-US" sz="1200" dirty="0">
                    <a:latin typeface="+mj-lt"/>
                    <a:cs typeface="Calibri" panose="020F0502020204030204" pitchFamily="34" charset="0"/>
                  </a:rPr>
                  <a:t> &amp; megestrol acetate</a:t>
                </a:r>
              </a:p>
            </p:txBody>
          </p:sp>
        </p:grpSp>
        <p:grpSp>
          <p:nvGrpSpPr>
            <p:cNvPr id="31" name="Group 30">
              <a:extLst>
                <a:ext uri="{FF2B5EF4-FFF2-40B4-BE49-F238E27FC236}">
                  <a16:creationId xmlns:a16="http://schemas.microsoft.com/office/drawing/2014/main" id="{00E4F349-5FEB-02F8-661D-B24164DE953A}"/>
                </a:ext>
              </a:extLst>
            </p:cNvPr>
            <p:cNvGrpSpPr/>
            <p:nvPr/>
          </p:nvGrpSpPr>
          <p:grpSpPr>
            <a:xfrm>
              <a:off x="7323625" y="915330"/>
              <a:ext cx="1424380" cy="3570853"/>
              <a:chOff x="7207963" y="953618"/>
              <a:chExt cx="1424380" cy="3570853"/>
            </a:xfrm>
          </p:grpSpPr>
          <p:sp>
            <p:nvSpPr>
              <p:cNvPr id="28" name="Freeform: Shape 27">
                <a:extLst>
                  <a:ext uri="{FF2B5EF4-FFF2-40B4-BE49-F238E27FC236}">
                    <a16:creationId xmlns:a16="http://schemas.microsoft.com/office/drawing/2014/main" id="{168B0BFB-8F90-DC21-2F4F-BEB38549BDE2}"/>
                  </a:ext>
                </a:extLst>
              </p:cNvPr>
              <p:cNvSpPr/>
              <p:nvPr/>
            </p:nvSpPr>
            <p:spPr>
              <a:xfrm>
                <a:off x="7207963" y="953618"/>
                <a:ext cx="1357715" cy="403398"/>
              </a:xfrm>
              <a:custGeom>
                <a:avLst/>
                <a:gdLst>
                  <a:gd name="connsiteX0" fmla="*/ 0 w 1310920"/>
                  <a:gd name="connsiteY0" fmla="*/ 0 h 262184"/>
                  <a:gd name="connsiteX1" fmla="*/ 1310920 w 1310920"/>
                  <a:gd name="connsiteY1" fmla="*/ 0 h 262184"/>
                  <a:gd name="connsiteX2" fmla="*/ 1310920 w 1310920"/>
                  <a:gd name="connsiteY2" fmla="*/ 262184 h 262184"/>
                  <a:gd name="connsiteX3" fmla="*/ 0 w 1310920"/>
                  <a:gd name="connsiteY3" fmla="*/ 262184 h 262184"/>
                  <a:gd name="connsiteX4" fmla="*/ 0 w 1310920"/>
                  <a:gd name="connsiteY4" fmla="*/ 0 h 262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920" h="262184">
                    <a:moveTo>
                      <a:pt x="0" y="0"/>
                    </a:moveTo>
                    <a:lnTo>
                      <a:pt x="1310920" y="0"/>
                    </a:lnTo>
                    <a:lnTo>
                      <a:pt x="1310920" y="262184"/>
                    </a:lnTo>
                    <a:lnTo>
                      <a:pt x="0" y="262184"/>
                    </a:lnTo>
                    <a:lnTo>
                      <a:pt x="0" y="0"/>
                    </a:lnTo>
                    <a:close/>
                  </a:path>
                </a:pathLst>
              </a:custGeom>
              <a:solidFill>
                <a:srgbClr val="E17FA9"/>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en-US" sz="1200" b="1" kern="1200" dirty="0">
                    <a:latin typeface="+mj-lt"/>
                  </a:rPr>
                  <a:t>Chemotherapy</a:t>
                </a:r>
              </a:p>
            </p:txBody>
          </p:sp>
          <p:sp>
            <p:nvSpPr>
              <p:cNvPr id="25" name="Straight Connector 24">
                <a:extLst>
                  <a:ext uri="{FF2B5EF4-FFF2-40B4-BE49-F238E27FC236}">
                    <a16:creationId xmlns:a16="http://schemas.microsoft.com/office/drawing/2014/main" id="{76710CBE-B2C6-CDAE-D3B9-F1345F6A3880}"/>
                  </a:ext>
                </a:extLst>
              </p:cNvPr>
              <p:cNvSpPr/>
              <p:nvPr/>
            </p:nvSpPr>
            <p:spPr>
              <a:xfrm>
                <a:off x="7207964" y="953619"/>
                <a:ext cx="0" cy="3570852"/>
              </a:xfrm>
              <a:prstGeom prst="lin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TextBox 18"/>
              <p:cNvSpPr txBox="1"/>
              <p:nvPr/>
            </p:nvSpPr>
            <p:spPr>
              <a:xfrm>
                <a:off x="7220213" y="2642715"/>
                <a:ext cx="1412130" cy="646331"/>
              </a:xfrm>
              <a:prstGeom prst="rect">
                <a:avLst/>
              </a:prstGeom>
              <a:noFill/>
            </p:spPr>
            <p:txBody>
              <a:bodyPr wrap="square" rtlCol="0">
                <a:spAutoFit/>
              </a:bodyPr>
              <a:lstStyle/>
              <a:p>
                <a:r>
                  <a:rPr lang="en-US" sz="1200" dirty="0">
                    <a:latin typeface="+mj-lt"/>
                    <a:cs typeface="Calibri" panose="020F0502020204030204" pitchFamily="34" charset="0"/>
                  </a:rPr>
                  <a:t>Chemotherapy with </a:t>
                </a:r>
                <a:r>
                  <a:rPr lang="en-US" sz="1200" dirty="0" err="1">
                    <a:latin typeface="+mj-lt"/>
                    <a:cs typeface="Calibri" panose="020F0502020204030204" pitchFamily="34" charset="0"/>
                  </a:rPr>
                  <a:t>trastuzumab</a:t>
                </a:r>
                <a:r>
                  <a:rPr lang="en-US" sz="1200" dirty="0">
                    <a:latin typeface="+mj-lt"/>
                    <a:cs typeface="Calibri" panose="020F0502020204030204" pitchFamily="34" charset="0"/>
                  </a:rPr>
                  <a:t> or </a:t>
                </a:r>
                <a:r>
                  <a:rPr lang="en-US" sz="1200" dirty="0" err="1">
                    <a:latin typeface="+mj-lt"/>
                    <a:cs typeface="Calibri" panose="020F0502020204030204" pitchFamily="34" charset="0"/>
                  </a:rPr>
                  <a:t>pertuzumab</a:t>
                </a:r>
                <a:endParaRPr lang="en-US" sz="1200" dirty="0">
                  <a:latin typeface="+mj-lt"/>
                  <a:cs typeface="Calibri" panose="020F0502020204030204" pitchFamily="34" charset="0"/>
                </a:endParaRPr>
              </a:p>
            </p:txBody>
          </p:sp>
        </p:grpSp>
      </p:grpSp>
      <p:pic>
        <p:nvPicPr>
          <p:cNvPr id="15" name="Picture 14">
            <a:extLst>
              <a:ext uri="{FF2B5EF4-FFF2-40B4-BE49-F238E27FC236}">
                <a16:creationId xmlns:a16="http://schemas.microsoft.com/office/drawing/2014/main" id="{34D579F6-B75B-45A2-7EE3-E224C4433E7E}"/>
              </a:ext>
            </a:extLst>
          </p:cNvPr>
          <p:cNvPicPr>
            <a:picLocks noChangeAspect="1"/>
          </p:cNvPicPr>
          <p:nvPr/>
        </p:nvPicPr>
        <p:blipFill>
          <a:blip r:embed="rId2"/>
          <a:stretch>
            <a:fillRect/>
          </a:stretch>
        </p:blipFill>
        <p:spPr>
          <a:xfrm>
            <a:off x="593652" y="1456676"/>
            <a:ext cx="1268398" cy="1010306"/>
          </a:xfrm>
          <a:prstGeom prst="rect">
            <a:avLst/>
          </a:prstGeom>
        </p:spPr>
      </p:pic>
      <p:pic>
        <p:nvPicPr>
          <p:cNvPr id="30" name="Picture 29">
            <a:extLst>
              <a:ext uri="{FF2B5EF4-FFF2-40B4-BE49-F238E27FC236}">
                <a16:creationId xmlns:a16="http://schemas.microsoft.com/office/drawing/2014/main" id="{B5566DE0-508A-46F5-2758-AD4541F8F35C}"/>
              </a:ext>
            </a:extLst>
          </p:cNvPr>
          <p:cNvPicPr>
            <a:picLocks noChangeAspect="1"/>
          </p:cNvPicPr>
          <p:nvPr/>
        </p:nvPicPr>
        <p:blipFill>
          <a:blip r:embed="rId3"/>
          <a:stretch>
            <a:fillRect/>
          </a:stretch>
        </p:blipFill>
        <p:spPr>
          <a:xfrm>
            <a:off x="2326489" y="1491573"/>
            <a:ext cx="1180772" cy="940512"/>
          </a:xfrm>
          <a:prstGeom prst="rect">
            <a:avLst/>
          </a:prstGeom>
        </p:spPr>
      </p:pic>
      <p:pic>
        <p:nvPicPr>
          <p:cNvPr id="36" name="Picture 35">
            <a:extLst>
              <a:ext uri="{FF2B5EF4-FFF2-40B4-BE49-F238E27FC236}">
                <a16:creationId xmlns:a16="http://schemas.microsoft.com/office/drawing/2014/main" id="{6E07BDCB-A0FC-D300-D6A2-B9EBCB13DC0C}"/>
              </a:ext>
            </a:extLst>
          </p:cNvPr>
          <p:cNvPicPr>
            <a:picLocks noChangeAspect="1"/>
          </p:cNvPicPr>
          <p:nvPr/>
        </p:nvPicPr>
        <p:blipFill>
          <a:blip r:embed="rId4"/>
          <a:stretch>
            <a:fillRect/>
          </a:stretch>
        </p:blipFill>
        <p:spPr>
          <a:xfrm>
            <a:off x="4065155" y="1577581"/>
            <a:ext cx="1264834" cy="719404"/>
          </a:xfrm>
          <a:prstGeom prst="rect">
            <a:avLst/>
          </a:prstGeom>
        </p:spPr>
      </p:pic>
      <p:pic>
        <p:nvPicPr>
          <p:cNvPr id="40" name="Picture 39">
            <a:extLst>
              <a:ext uri="{FF2B5EF4-FFF2-40B4-BE49-F238E27FC236}">
                <a16:creationId xmlns:a16="http://schemas.microsoft.com/office/drawing/2014/main" id="{1788A19E-AC14-1EB2-DD8E-2ECC33BF7B04}"/>
              </a:ext>
            </a:extLst>
          </p:cNvPr>
          <p:cNvPicPr>
            <a:picLocks noChangeAspect="1"/>
          </p:cNvPicPr>
          <p:nvPr/>
        </p:nvPicPr>
        <p:blipFill>
          <a:blip r:embed="rId5"/>
          <a:stretch>
            <a:fillRect/>
          </a:stretch>
        </p:blipFill>
        <p:spPr>
          <a:xfrm>
            <a:off x="5791752" y="1442191"/>
            <a:ext cx="1192580" cy="949916"/>
          </a:xfrm>
          <a:prstGeom prst="rect">
            <a:avLst/>
          </a:prstGeom>
        </p:spPr>
      </p:pic>
      <p:pic>
        <p:nvPicPr>
          <p:cNvPr id="42" name="Picture 41">
            <a:extLst>
              <a:ext uri="{FF2B5EF4-FFF2-40B4-BE49-F238E27FC236}">
                <a16:creationId xmlns:a16="http://schemas.microsoft.com/office/drawing/2014/main" id="{EFC7B04A-24A2-095B-A378-DF94EA7926FC}"/>
              </a:ext>
            </a:extLst>
          </p:cNvPr>
          <p:cNvPicPr>
            <a:picLocks noChangeAspect="1"/>
          </p:cNvPicPr>
          <p:nvPr/>
        </p:nvPicPr>
        <p:blipFill>
          <a:blip r:embed="rId6"/>
          <a:stretch>
            <a:fillRect/>
          </a:stretch>
        </p:blipFill>
        <p:spPr>
          <a:xfrm>
            <a:off x="7381913" y="1375775"/>
            <a:ext cx="1166524" cy="1156316"/>
          </a:xfrm>
          <a:prstGeom prst="rect">
            <a:avLst/>
          </a:prstGeom>
        </p:spPr>
      </p:pic>
    </p:spTree>
    <p:extLst>
      <p:ext uri="{BB962C8B-B14F-4D97-AF65-F5344CB8AC3E}">
        <p14:creationId xmlns:p14="http://schemas.microsoft.com/office/powerpoint/2010/main" val="3378772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Endocrine Therapy</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791597"/>
            <a:ext cx="8502651" cy="338554"/>
          </a:xfrm>
          <a:prstGeom prst="rect">
            <a:avLst/>
          </a:prstGeom>
        </p:spPr>
        <p:txBody>
          <a:bodyPr wrap="square">
            <a:spAutoFit/>
          </a:bodyPr>
          <a:lstStyle/>
          <a:p>
            <a:r>
              <a:rPr lang="en-US" sz="800" dirty="0" err="1">
                <a:latin typeface="+mj-lt"/>
              </a:rPr>
              <a:t>Andrahennadi</a:t>
            </a:r>
            <a:r>
              <a:rPr lang="en-US" sz="800" dirty="0">
                <a:latin typeface="+mj-lt"/>
              </a:rPr>
              <a:t> S, Sami A, Manna M, </a:t>
            </a:r>
            <a:r>
              <a:rPr lang="en-US" sz="800" i="1" dirty="0">
                <a:latin typeface="+mj-lt"/>
              </a:rPr>
              <a:t>et al</a:t>
            </a:r>
            <a:r>
              <a:rPr lang="en-US" sz="800" dirty="0">
                <a:latin typeface="+mj-lt"/>
              </a:rPr>
              <a:t>. Current Landscape of Targeted Therapy in Hormone Receptor-Positive and HER2-Negative Breast Cancer. Current Oncology. 2021 Jun;28(3):1803-22.</a:t>
            </a:r>
          </a:p>
        </p:txBody>
      </p:sp>
      <p:sp>
        <p:nvSpPr>
          <p:cNvPr id="4" name="Rectangle 3"/>
          <p:cNvSpPr/>
          <p:nvPr/>
        </p:nvSpPr>
        <p:spPr>
          <a:xfrm>
            <a:off x="1361029" y="4225433"/>
            <a:ext cx="6614762" cy="307777"/>
          </a:xfrm>
          <a:prstGeom prst="rect">
            <a:avLst/>
          </a:prstGeom>
        </p:spPr>
        <p:txBody>
          <a:bodyPr wrap="square">
            <a:spAutoFit/>
          </a:bodyPr>
          <a:lstStyle/>
          <a:p>
            <a:pPr algn="ctr"/>
            <a:r>
              <a:rPr lang="en-US" dirty="0">
                <a:latin typeface="+mj-lt"/>
              </a:rPr>
              <a:t>Key targeted therapies that are approved in the management of HR + BC</a:t>
            </a:r>
          </a:p>
        </p:txBody>
      </p:sp>
      <p:pic>
        <p:nvPicPr>
          <p:cNvPr id="47" name="Graphic 46">
            <a:extLst>
              <a:ext uri="{FF2B5EF4-FFF2-40B4-BE49-F238E27FC236}">
                <a16:creationId xmlns:a16="http://schemas.microsoft.com/office/drawing/2014/main" id="{034AF585-386D-214C-1990-CFCA8B0B11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8950" y="1019769"/>
            <a:ext cx="7962900" cy="3103962"/>
          </a:xfrm>
          <a:prstGeom prst="rect">
            <a:avLst/>
          </a:prstGeom>
        </p:spPr>
      </p:pic>
    </p:spTree>
    <p:extLst>
      <p:ext uri="{BB962C8B-B14F-4D97-AF65-F5344CB8AC3E}">
        <p14:creationId xmlns:p14="http://schemas.microsoft.com/office/powerpoint/2010/main" val="2280714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MOA of CDK 4/6 Inhibitors</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791597"/>
            <a:ext cx="8502651" cy="215444"/>
          </a:xfrm>
          <a:prstGeom prst="rect">
            <a:avLst/>
          </a:prstGeom>
        </p:spPr>
        <p:txBody>
          <a:bodyPr wrap="square">
            <a:spAutoFit/>
          </a:bodyPr>
          <a:lstStyle/>
          <a:p>
            <a:r>
              <a:rPr lang="en-US" sz="800" dirty="0" err="1">
                <a:latin typeface="+mj-lt"/>
              </a:rPr>
              <a:t>Reinert</a:t>
            </a:r>
            <a:r>
              <a:rPr lang="en-US" sz="800" dirty="0">
                <a:latin typeface="+mj-lt"/>
              </a:rPr>
              <a:t> T, Barrios CH. Optimal management of hormone receptor positive metastatic breast cancer in 2016. Therapeutic advances in medical oncology. 2015 Nov;7(6):304-20.</a:t>
            </a:r>
          </a:p>
        </p:txBody>
      </p:sp>
      <p:sp>
        <p:nvSpPr>
          <p:cNvPr id="7" name="Freeform 6"/>
          <p:cNvSpPr/>
          <p:nvPr/>
        </p:nvSpPr>
        <p:spPr>
          <a:xfrm>
            <a:off x="632853" y="1288801"/>
            <a:ext cx="1781189" cy="662554"/>
          </a:xfrm>
          <a:custGeom>
            <a:avLst/>
            <a:gdLst>
              <a:gd name="connsiteX0" fmla="*/ 0 w 1588430"/>
              <a:gd name="connsiteY0" fmla="*/ 39711 h 397107"/>
              <a:gd name="connsiteX1" fmla="*/ 39711 w 1588430"/>
              <a:gd name="connsiteY1" fmla="*/ 0 h 397107"/>
              <a:gd name="connsiteX2" fmla="*/ 1548719 w 1588430"/>
              <a:gd name="connsiteY2" fmla="*/ 0 h 397107"/>
              <a:gd name="connsiteX3" fmla="*/ 1588430 w 1588430"/>
              <a:gd name="connsiteY3" fmla="*/ 39711 h 397107"/>
              <a:gd name="connsiteX4" fmla="*/ 1588430 w 1588430"/>
              <a:gd name="connsiteY4" fmla="*/ 357396 h 397107"/>
              <a:gd name="connsiteX5" fmla="*/ 1548719 w 1588430"/>
              <a:gd name="connsiteY5" fmla="*/ 397107 h 397107"/>
              <a:gd name="connsiteX6" fmla="*/ 39711 w 1588430"/>
              <a:gd name="connsiteY6" fmla="*/ 397107 h 397107"/>
              <a:gd name="connsiteX7" fmla="*/ 0 w 1588430"/>
              <a:gd name="connsiteY7" fmla="*/ 357396 h 397107"/>
              <a:gd name="connsiteX8" fmla="*/ 0 w 1588430"/>
              <a:gd name="connsiteY8" fmla="*/ 39711 h 39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8430" h="397107">
                <a:moveTo>
                  <a:pt x="0" y="39711"/>
                </a:moveTo>
                <a:cubicBezTo>
                  <a:pt x="0" y="17779"/>
                  <a:pt x="17779" y="0"/>
                  <a:pt x="39711" y="0"/>
                </a:cubicBezTo>
                <a:lnTo>
                  <a:pt x="1548719" y="0"/>
                </a:lnTo>
                <a:cubicBezTo>
                  <a:pt x="1570651" y="0"/>
                  <a:pt x="1588430" y="17779"/>
                  <a:pt x="1588430" y="39711"/>
                </a:cubicBezTo>
                <a:lnTo>
                  <a:pt x="1588430" y="357396"/>
                </a:lnTo>
                <a:cubicBezTo>
                  <a:pt x="1588430" y="379328"/>
                  <a:pt x="1570651" y="397107"/>
                  <a:pt x="1548719" y="397107"/>
                </a:cubicBezTo>
                <a:lnTo>
                  <a:pt x="39711" y="397107"/>
                </a:lnTo>
                <a:cubicBezTo>
                  <a:pt x="17779" y="397107"/>
                  <a:pt x="0" y="379328"/>
                  <a:pt x="0" y="357396"/>
                </a:cubicBezTo>
                <a:lnTo>
                  <a:pt x="0" y="39711"/>
                </a:lnTo>
                <a:close/>
              </a:path>
            </a:pathLst>
          </a:custGeom>
          <a:solidFill>
            <a:srgbClr val="E17FA9"/>
          </a:solidFill>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9411" tIns="29411" rIns="29411" bIns="29411" numCol="1" spcCol="1270" anchor="ctr" anchorCtr="0">
            <a:noAutofit/>
          </a:bodyPr>
          <a:lstStyle/>
          <a:p>
            <a:pPr lvl="0" algn="ctr" defTabSz="622300">
              <a:lnSpc>
                <a:spcPct val="90000"/>
              </a:lnSpc>
              <a:spcBef>
                <a:spcPct val="0"/>
              </a:spcBef>
              <a:spcAft>
                <a:spcPct val="35000"/>
              </a:spcAft>
            </a:pPr>
            <a:r>
              <a:rPr lang="en-US" sz="1200" b="1" kern="1200" dirty="0">
                <a:latin typeface="+mj-lt"/>
              </a:rPr>
              <a:t>CDK4/6 inhibitors</a:t>
            </a:r>
            <a:endParaRPr lang="en-US" sz="1200" kern="1200" dirty="0">
              <a:latin typeface="+mj-lt"/>
            </a:endParaRPr>
          </a:p>
        </p:txBody>
      </p:sp>
      <p:sp>
        <p:nvSpPr>
          <p:cNvPr id="13" name="Freeform 12"/>
          <p:cNvSpPr/>
          <p:nvPr/>
        </p:nvSpPr>
        <p:spPr>
          <a:xfrm>
            <a:off x="2804877" y="1288801"/>
            <a:ext cx="1781189" cy="662554"/>
          </a:xfrm>
          <a:custGeom>
            <a:avLst/>
            <a:gdLst>
              <a:gd name="connsiteX0" fmla="*/ 0 w 1588430"/>
              <a:gd name="connsiteY0" fmla="*/ 39711 h 397107"/>
              <a:gd name="connsiteX1" fmla="*/ 39711 w 1588430"/>
              <a:gd name="connsiteY1" fmla="*/ 0 h 397107"/>
              <a:gd name="connsiteX2" fmla="*/ 1548719 w 1588430"/>
              <a:gd name="connsiteY2" fmla="*/ 0 h 397107"/>
              <a:gd name="connsiteX3" fmla="*/ 1588430 w 1588430"/>
              <a:gd name="connsiteY3" fmla="*/ 39711 h 397107"/>
              <a:gd name="connsiteX4" fmla="*/ 1588430 w 1588430"/>
              <a:gd name="connsiteY4" fmla="*/ 357396 h 397107"/>
              <a:gd name="connsiteX5" fmla="*/ 1548719 w 1588430"/>
              <a:gd name="connsiteY5" fmla="*/ 397107 h 397107"/>
              <a:gd name="connsiteX6" fmla="*/ 39711 w 1588430"/>
              <a:gd name="connsiteY6" fmla="*/ 397107 h 397107"/>
              <a:gd name="connsiteX7" fmla="*/ 0 w 1588430"/>
              <a:gd name="connsiteY7" fmla="*/ 357396 h 397107"/>
              <a:gd name="connsiteX8" fmla="*/ 0 w 1588430"/>
              <a:gd name="connsiteY8" fmla="*/ 39711 h 39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8430" h="397107">
                <a:moveTo>
                  <a:pt x="0" y="39711"/>
                </a:moveTo>
                <a:cubicBezTo>
                  <a:pt x="0" y="17779"/>
                  <a:pt x="17779" y="0"/>
                  <a:pt x="39711" y="0"/>
                </a:cubicBezTo>
                <a:lnTo>
                  <a:pt x="1548719" y="0"/>
                </a:lnTo>
                <a:cubicBezTo>
                  <a:pt x="1570651" y="0"/>
                  <a:pt x="1588430" y="17779"/>
                  <a:pt x="1588430" y="39711"/>
                </a:cubicBezTo>
                <a:lnTo>
                  <a:pt x="1588430" y="357396"/>
                </a:lnTo>
                <a:cubicBezTo>
                  <a:pt x="1588430" y="379328"/>
                  <a:pt x="1570651" y="397107"/>
                  <a:pt x="1548719" y="397107"/>
                </a:cubicBezTo>
                <a:lnTo>
                  <a:pt x="39711" y="397107"/>
                </a:lnTo>
                <a:cubicBezTo>
                  <a:pt x="17779" y="397107"/>
                  <a:pt x="0" y="379328"/>
                  <a:pt x="0" y="357396"/>
                </a:cubicBezTo>
                <a:lnTo>
                  <a:pt x="0" y="39711"/>
                </a:lnTo>
                <a:close/>
              </a:path>
            </a:pathLst>
          </a:custGeom>
          <a:solidFill>
            <a:srgbClr val="E17FA9"/>
          </a:solidFill>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6871" tIns="26871" rIns="26871" bIns="26871"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mj-lt"/>
              </a:rPr>
              <a:t>The activation of CDK4/6 by </a:t>
            </a:r>
            <a:r>
              <a:rPr lang="en-US" sz="1200" kern="1200" dirty="0" err="1">
                <a:solidFill>
                  <a:schemeClr val="bg1"/>
                </a:solidFill>
                <a:latin typeface="+mj-lt"/>
              </a:rPr>
              <a:t>cyclin</a:t>
            </a:r>
            <a:r>
              <a:rPr lang="en-US" sz="1200" kern="1200" dirty="0">
                <a:solidFill>
                  <a:schemeClr val="bg1"/>
                </a:solidFill>
                <a:latin typeface="+mj-lt"/>
              </a:rPr>
              <a:t> D </a:t>
            </a:r>
          </a:p>
        </p:txBody>
      </p:sp>
      <p:sp>
        <p:nvSpPr>
          <p:cNvPr id="15" name="Freeform 14"/>
          <p:cNvSpPr/>
          <p:nvPr/>
        </p:nvSpPr>
        <p:spPr>
          <a:xfrm>
            <a:off x="2804877" y="2253063"/>
            <a:ext cx="1781189" cy="662554"/>
          </a:xfrm>
          <a:custGeom>
            <a:avLst/>
            <a:gdLst>
              <a:gd name="connsiteX0" fmla="*/ 0 w 1588430"/>
              <a:gd name="connsiteY0" fmla="*/ 39711 h 397107"/>
              <a:gd name="connsiteX1" fmla="*/ 39711 w 1588430"/>
              <a:gd name="connsiteY1" fmla="*/ 0 h 397107"/>
              <a:gd name="connsiteX2" fmla="*/ 1548719 w 1588430"/>
              <a:gd name="connsiteY2" fmla="*/ 0 h 397107"/>
              <a:gd name="connsiteX3" fmla="*/ 1588430 w 1588430"/>
              <a:gd name="connsiteY3" fmla="*/ 39711 h 397107"/>
              <a:gd name="connsiteX4" fmla="*/ 1588430 w 1588430"/>
              <a:gd name="connsiteY4" fmla="*/ 357396 h 397107"/>
              <a:gd name="connsiteX5" fmla="*/ 1548719 w 1588430"/>
              <a:gd name="connsiteY5" fmla="*/ 397107 h 397107"/>
              <a:gd name="connsiteX6" fmla="*/ 39711 w 1588430"/>
              <a:gd name="connsiteY6" fmla="*/ 397107 h 397107"/>
              <a:gd name="connsiteX7" fmla="*/ 0 w 1588430"/>
              <a:gd name="connsiteY7" fmla="*/ 357396 h 397107"/>
              <a:gd name="connsiteX8" fmla="*/ 0 w 1588430"/>
              <a:gd name="connsiteY8" fmla="*/ 39711 h 39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8430" h="397107">
                <a:moveTo>
                  <a:pt x="0" y="39711"/>
                </a:moveTo>
                <a:cubicBezTo>
                  <a:pt x="0" y="17779"/>
                  <a:pt x="17779" y="0"/>
                  <a:pt x="39711" y="0"/>
                </a:cubicBezTo>
                <a:lnTo>
                  <a:pt x="1548719" y="0"/>
                </a:lnTo>
                <a:cubicBezTo>
                  <a:pt x="1570651" y="0"/>
                  <a:pt x="1588430" y="17779"/>
                  <a:pt x="1588430" y="39711"/>
                </a:cubicBezTo>
                <a:lnTo>
                  <a:pt x="1588430" y="357396"/>
                </a:lnTo>
                <a:cubicBezTo>
                  <a:pt x="1588430" y="379328"/>
                  <a:pt x="1570651" y="397107"/>
                  <a:pt x="1548719" y="397107"/>
                </a:cubicBezTo>
                <a:lnTo>
                  <a:pt x="39711" y="397107"/>
                </a:lnTo>
                <a:cubicBezTo>
                  <a:pt x="17779" y="397107"/>
                  <a:pt x="0" y="379328"/>
                  <a:pt x="0" y="357396"/>
                </a:cubicBezTo>
                <a:lnTo>
                  <a:pt x="0" y="39711"/>
                </a:lnTo>
                <a:close/>
              </a:path>
            </a:pathLst>
          </a:custGeom>
          <a:solidFill>
            <a:srgbClr val="E17FA9"/>
          </a:solidFill>
        </p:spPr>
        <p:style>
          <a:lnRef idx="1">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6871" tIns="26871" rIns="26871" bIns="26871" numCol="1" spcCol="1270" anchor="ctr" anchorCtr="0">
            <a:noAutofit/>
          </a:bodyPr>
          <a:lstStyle/>
          <a:p>
            <a:pPr lvl="0" algn="ctr" defTabSz="533400">
              <a:lnSpc>
                <a:spcPct val="90000"/>
              </a:lnSpc>
              <a:spcBef>
                <a:spcPct val="0"/>
              </a:spcBef>
              <a:spcAft>
                <a:spcPct val="35000"/>
              </a:spcAft>
            </a:pPr>
            <a:r>
              <a:rPr lang="en-US" sz="1200" kern="1200" dirty="0" err="1">
                <a:solidFill>
                  <a:schemeClr val="bg1"/>
                </a:solidFill>
                <a:latin typeface="+mj-lt"/>
              </a:rPr>
              <a:t>Rb</a:t>
            </a:r>
            <a:r>
              <a:rPr lang="en-US" sz="1200" kern="1200" dirty="0">
                <a:solidFill>
                  <a:schemeClr val="bg1"/>
                </a:solidFill>
                <a:latin typeface="+mj-lt"/>
              </a:rPr>
              <a:t> phosphorylation </a:t>
            </a:r>
          </a:p>
        </p:txBody>
      </p:sp>
      <p:sp>
        <p:nvSpPr>
          <p:cNvPr id="17" name="Freeform 16"/>
          <p:cNvSpPr/>
          <p:nvPr/>
        </p:nvSpPr>
        <p:spPr>
          <a:xfrm>
            <a:off x="632852" y="2244320"/>
            <a:ext cx="1781189" cy="662554"/>
          </a:xfrm>
          <a:custGeom>
            <a:avLst/>
            <a:gdLst>
              <a:gd name="connsiteX0" fmla="*/ 0 w 1588430"/>
              <a:gd name="connsiteY0" fmla="*/ 39711 h 397107"/>
              <a:gd name="connsiteX1" fmla="*/ 39711 w 1588430"/>
              <a:gd name="connsiteY1" fmla="*/ 0 h 397107"/>
              <a:gd name="connsiteX2" fmla="*/ 1548719 w 1588430"/>
              <a:gd name="connsiteY2" fmla="*/ 0 h 397107"/>
              <a:gd name="connsiteX3" fmla="*/ 1588430 w 1588430"/>
              <a:gd name="connsiteY3" fmla="*/ 39711 h 397107"/>
              <a:gd name="connsiteX4" fmla="*/ 1588430 w 1588430"/>
              <a:gd name="connsiteY4" fmla="*/ 357396 h 397107"/>
              <a:gd name="connsiteX5" fmla="*/ 1548719 w 1588430"/>
              <a:gd name="connsiteY5" fmla="*/ 397107 h 397107"/>
              <a:gd name="connsiteX6" fmla="*/ 39711 w 1588430"/>
              <a:gd name="connsiteY6" fmla="*/ 397107 h 397107"/>
              <a:gd name="connsiteX7" fmla="*/ 0 w 1588430"/>
              <a:gd name="connsiteY7" fmla="*/ 357396 h 397107"/>
              <a:gd name="connsiteX8" fmla="*/ 0 w 1588430"/>
              <a:gd name="connsiteY8" fmla="*/ 39711 h 39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8430" h="397107">
                <a:moveTo>
                  <a:pt x="0" y="39711"/>
                </a:moveTo>
                <a:cubicBezTo>
                  <a:pt x="0" y="17779"/>
                  <a:pt x="17779" y="0"/>
                  <a:pt x="39711" y="0"/>
                </a:cubicBezTo>
                <a:lnTo>
                  <a:pt x="1548719" y="0"/>
                </a:lnTo>
                <a:cubicBezTo>
                  <a:pt x="1570651" y="0"/>
                  <a:pt x="1588430" y="17779"/>
                  <a:pt x="1588430" y="39711"/>
                </a:cubicBezTo>
                <a:lnTo>
                  <a:pt x="1588430" y="357396"/>
                </a:lnTo>
                <a:cubicBezTo>
                  <a:pt x="1588430" y="379328"/>
                  <a:pt x="1570651" y="397107"/>
                  <a:pt x="1548719" y="397107"/>
                </a:cubicBezTo>
                <a:lnTo>
                  <a:pt x="39711" y="397107"/>
                </a:lnTo>
                <a:cubicBezTo>
                  <a:pt x="17779" y="397107"/>
                  <a:pt x="0" y="379328"/>
                  <a:pt x="0" y="357396"/>
                </a:cubicBezTo>
                <a:lnTo>
                  <a:pt x="0" y="39711"/>
                </a:lnTo>
                <a:close/>
              </a:path>
            </a:pathLst>
          </a:custGeom>
          <a:solidFill>
            <a:srgbClr val="E17FA9"/>
          </a:solidFill>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6871" tIns="26871" rIns="26871" bIns="26871"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mj-lt"/>
              </a:rPr>
              <a:t>Progression of the cell cycle into S phase </a:t>
            </a:r>
          </a:p>
        </p:txBody>
      </p:sp>
      <p:sp>
        <p:nvSpPr>
          <p:cNvPr id="19" name="Freeform 18"/>
          <p:cNvSpPr/>
          <p:nvPr/>
        </p:nvSpPr>
        <p:spPr>
          <a:xfrm>
            <a:off x="632853" y="3199839"/>
            <a:ext cx="1781189" cy="662554"/>
          </a:xfrm>
          <a:custGeom>
            <a:avLst/>
            <a:gdLst>
              <a:gd name="connsiteX0" fmla="*/ 0 w 1588430"/>
              <a:gd name="connsiteY0" fmla="*/ 39711 h 397107"/>
              <a:gd name="connsiteX1" fmla="*/ 39711 w 1588430"/>
              <a:gd name="connsiteY1" fmla="*/ 0 h 397107"/>
              <a:gd name="connsiteX2" fmla="*/ 1548719 w 1588430"/>
              <a:gd name="connsiteY2" fmla="*/ 0 h 397107"/>
              <a:gd name="connsiteX3" fmla="*/ 1588430 w 1588430"/>
              <a:gd name="connsiteY3" fmla="*/ 39711 h 397107"/>
              <a:gd name="connsiteX4" fmla="*/ 1588430 w 1588430"/>
              <a:gd name="connsiteY4" fmla="*/ 357396 h 397107"/>
              <a:gd name="connsiteX5" fmla="*/ 1548719 w 1588430"/>
              <a:gd name="connsiteY5" fmla="*/ 397107 h 397107"/>
              <a:gd name="connsiteX6" fmla="*/ 39711 w 1588430"/>
              <a:gd name="connsiteY6" fmla="*/ 397107 h 397107"/>
              <a:gd name="connsiteX7" fmla="*/ 0 w 1588430"/>
              <a:gd name="connsiteY7" fmla="*/ 357396 h 397107"/>
              <a:gd name="connsiteX8" fmla="*/ 0 w 1588430"/>
              <a:gd name="connsiteY8" fmla="*/ 39711 h 39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8430" h="397107">
                <a:moveTo>
                  <a:pt x="0" y="39711"/>
                </a:moveTo>
                <a:cubicBezTo>
                  <a:pt x="0" y="17779"/>
                  <a:pt x="17779" y="0"/>
                  <a:pt x="39711" y="0"/>
                </a:cubicBezTo>
                <a:lnTo>
                  <a:pt x="1548719" y="0"/>
                </a:lnTo>
                <a:cubicBezTo>
                  <a:pt x="1570651" y="0"/>
                  <a:pt x="1588430" y="17779"/>
                  <a:pt x="1588430" y="39711"/>
                </a:cubicBezTo>
                <a:lnTo>
                  <a:pt x="1588430" y="357396"/>
                </a:lnTo>
                <a:cubicBezTo>
                  <a:pt x="1588430" y="379328"/>
                  <a:pt x="1570651" y="397107"/>
                  <a:pt x="1548719" y="397107"/>
                </a:cubicBezTo>
                <a:lnTo>
                  <a:pt x="39711" y="397107"/>
                </a:lnTo>
                <a:cubicBezTo>
                  <a:pt x="17779" y="397107"/>
                  <a:pt x="0" y="379328"/>
                  <a:pt x="0" y="357396"/>
                </a:cubicBezTo>
                <a:lnTo>
                  <a:pt x="0" y="39711"/>
                </a:lnTo>
                <a:close/>
              </a:path>
            </a:pathLst>
          </a:custGeom>
          <a:solidFill>
            <a:srgbClr val="E17FA9"/>
          </a:solidFill>
        </p:spPr>
        <p:style>
          <a:lnRef idx="1">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6871" tIns="26871" rIns="26871" bIns="26871"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mj-lt"/>
              </a:rPr>
              <a:t>Resistance to ET </a:t>
            </a:r>
          </a:p>
        </p:txBody>
      </p:sp>
      <p:sp>
        <p:nvSpPr>
          <p:cNvPr id="21" name="Freeform 20"/>
          <p:cNvSpPr/>
          <p:nvPr/>
        </p:nvSpPr>
        <p:spPr>
          <a:xfrm>
            <a:off x="2804877" y="3210444"/>
            <a:ext cx="1781189" cy="662554"/>
          </a:xfrm>
          <a:custGeom>
            <a:avLst/>
            <a:gdLst>
              <a:gd name="connsiteX0" fmla="*/ 0 w 1588430"/>
              <a:gd name="connsiteY0" fmla="*/ 39711 h 397107"/>
              <a:gd name="connsiteX1" fmla="*/ 39711 w 1588430"/>
              <a:gd name="connsiteY1" fmla="*/ 0 h 397107"/>
              <a:gd name="connsiteX2" fmla="*/ 1548719 w 1588430"/>
              <a:gd name="connsiteY2" fmla="*/ 0 h 397107"/>
              <a:gd name="connsiteX3" fmla="*/ 1588430 w 1588430"/>
              <a:gd name="connsiteY3" fmla="*/ 39711 h 397107"/>
              <a:gd name="connsiteX4" fmla="*/ 1588430 w 1588430"/>
              <a:gd name="connsiteY4" fmla="*/ 357396 h 397107"/>
              <a:gd name="connsiteX5" fmla="*/ 1548719 w 1588430"/>
              <a:gd name="connsiteY5" fmla="*/ 397107 h 397107"/>
              <a:gd name="connsiteX6" fmla="*/ 39711 w 1588430"/>
              <a:gd name="connsiteY6" fmla="*/ 397107 h 397107"/>
              <a:gd name="connsiteX7" fmla="*/ 0 w 1588430"/>
              <a:gd name="connsiteY7" fmla="*/ 357396 h 397107"/>
              <a:gd name="connsiteX8" fmla="*/ 0 w 1588430"/>
              <a:gd name="connsiteY8" fmla="*/ 39711 h 39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8430" h="397107">
                <a:moveTo>
                  <a:pt x="0" y="39711"/>
                </a:moveTo>
                <a:cubicBezTo>
                  <a:pt x="0" y="17779"/>
                  <a:pt x="17779" y="0"/>
                  <a:pt x="39711" y="0"/>
                </a:cubicBezTo>
                <a:lnTo>
                  <a:pt x="1548719" y="0"/>
                </a:lnTo>
                <a:cubicBezTo>
                  <a:pt x="1570651" y="0"/>
                  <a:pt x="1588430" y="17779"/>
                  <a:pt x="1588430" y="39711"/>
                </a:cubicBezTo>
                <a:lnTo>
                  <a:pt x="1588430" y="357396"/>
                </a:lnTo>
                <a:cubicBezTo>
                  <a:pt x="1588430" y="379328"/>
                  <a:pt x="1570651" y="397107"/>
                  <a:pt x="1548719" y="397107"/>
                </a:cubicBezTo>
                <a:lnTo>
                  <a:pt x="39711" y="397107"/>
                </a:lnTo>
                <a:cubicBezTo>
                  <a:pt x="17779" y="397107"/>
                  <a:pt x="0" y="379328"/>
                  <a:pt x="0" y="357396"/>
                </a:cubicBezTo>
                <a:lnTo>
                  <a:pt x="0" y="39711"/>
                </a:lnTo>
                <a:close/>
              </a:path>
            </a:pathLst>
          </a:custGeom>
          <a:solidFill>
            <a:srgbClr val="E17FA9"/>
          </a:solidFill>
        </p:spPr>
        <p:style>
          <a:lnRef idx="1">
            <a:schemeClr val="accent6">
              <a:tint val="40000"/>
              <a:alpha val="90000"/>
              <a:hueOff val="0"/>
              <a:satOff val="0"/>
              <a:lumOff val="0"/>
              <a:alphaOff val="0"/>
            </a:schemeClr>
          </a:lnRef>
          <a:fillRef idx="1">
            <a:schemeClr val="accent6">
              <a:tint val="40000"/>
              <a:alpha val="90000"/>
              <a:hueOff val="0"/>
              <a:satOff val="0"/>
              <a:lumOff val="0"/>
              <a:alphaOff val="0"/>
            </a:schemeClr>
          </a:fillRef>
          <a:effectRef idx="0">
            <a:schemeClr val="accent6">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6871" tIns="26871" rIns="26871" bIns="26871"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mj-lt"/>
              </a:rPr>
              <a:t>Potential to improve the efficacy of ET</a:t>
            </a:r>
          </a:p>
        </p:txBody>
      </p:sp>
      <p:sp>
        <p:nvSpPr>
          <p:cNvPr id="9" name="Google Shape;1823;p65">
            <a:extLst>
              <a:ext uri="{FF2B5EF4-FFF2-40B4-BE49-F238E27FC236}">
                <a16:creationId xmlns:a16="http://schemas.microsoft.com/office/drawing/2014/main" id="{40663140-FEB7-9106-0B31-F2A484689EC3}"/>
              </a:ext>
            </a:extLst>
          </p:cNvPr>
          <p:cNvSpPr/>
          <p:nvPr/>
        </p:nvSpPr>
        <p:spPr>
          <a:xfrm>
            <a:off x="5088835" y="1195584"/>
            <a:ext cx="3403314" cy="2790891"/>
          </a:xfrm>
          <a:prstGeom prst="roundRect">
            <a:avLst>
              <a:gd name="adj" fmla="val 8861"/>
            </a:avLst>
          </a:prstGeom>
          <a:solidFill>
            <a:srgbClr val="F1C5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Arial Light" pitchFamily="2" charset="0"/>
              <a:ea typeface="Albert Sans"/>
              <a:cs typeface="Albert Sans"/>
              <a:sym typeface="Albert Sans"/>
            </a:endParaRPr>
          </a:p>
        </p:txBody>
      </p:sp>
      <p:sp>
        <p:nvSpPr>
          <p:cNvPr id="5" name="TextBox 4"/>
          <p:cNvSpPr txBox="1"/>
          <p:nvPr/>
        </p:nvSpPr>
        <p:spPr>
          <a:xfrm>
            <a:off x="5406887" y="1620078"/>
            <a:ext cx="2723322" cy="1708160"/>
          </a:xfrm>
          <a:prstGeom prst="rect">
            <a:avLst/>
          </a:prstGeom>
          <a:noFill/>
        </p:spPr>
        <p:txBody>
          <a:bodyPr wrap="square" rtlCol="0">
            <a:spAutoFit/>
          </a:bodyPr>
          <a:lstStyle/>
          <a:p>
            <a:r>
              <a:rPr lang="en-US" sz="1500" dirty="0" err="1">
                <a:latin typeface="+mj-lt"/>
              </a:rPr>
              <a:t>Palbociclib</a:t>
            </a:r>
            <a:r>
              <a:rPr lang="en-US" sz="1500" dirty="0">
                <a:latin typeface="+mj-lt"/>
              </a:rPr>
              <a:t> (PD-0332991) is an oral, small-molecule inhibitor of CDK4/6 with preclinical evidence of growth-inhibitory activity in HR+ breast cancer cells and synergy with anti-estrogens </a:t>
            </a:r>
            <a:endParaRPr lang="en-US" sz="1500" b="1" dirty="0">
              <a:latin typeface="+mj-lt"/>
            </a:endParaRPr>
          </a:p>
        </p:txBody>
      </p:sp>
      <p:sp>
        <p:nvSpPr>
          <p:cNvPr id="22" name="Right Arrow 21"/>
          <p:cNvSpPr/>
          <p:nvPr/>
        </p:nvSpPr>
        <p:spPr>
          <a:xfrm>
            <a:off x="2406182" y="1570897"/>
            <a:ext cx="256180" cy="133643"/>
          </a:xfrm>
          <a:prstGeom prst="rightArrow">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Arrow 23"/>
          <p:cNvSpPr/>
          <p:nvPr/>
        </p:nvSpPr>
        <p:spPr>
          <a:xfrm rot="5400000">
            <a:off x="3567380" y="2006762"/>
            <a:ext cx="256180" cy="133643"/>
          </a:xfrm>
          <a:prstGeom prst="rightArrow">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ight Arrow 24"/>
          <p:cNvSpPr/>
          <p:nvPr/>
        </p:nvSpPr>
        <p:spPr>
          <a:xfrm rot="10800000">
            <a:off x="2555731" y="2537020"/>
            <a:ext cx="256180" cy="133643"/>
          </a:xfrm>
          <a:prstGeom prst="rightArrow">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ight Arrow 25"/>
          <p:cNvSpPr/>
          <p:nvPr/>
        </p:nvSpPr>
        <p:spPr>
          <a:xfrm rot="5400000">
            <a:off x="1395355" y="2955976"/>
            <a:ext cx="256180" cy="133643"/>
          </a:xfrm>
          <a:prstGeom prst="rightArrow">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ight Arrow 26"/>
          <p:cNvSpPr/>
          <p:nvPr/>
        </p:nvSpPr>
        <p:spPr>
          <a:xfrm>
            <a:off x="2397111" y="3474899"/>
            <a:ext cx="256180" cy="133643"/>
          </a:xfrm>
          <a:prstGeom prst="rightArrow">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821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5" grpId="0" animBg="1"/>
      <p:bldP spid="17" grpId="0" animBg="1"/>
      <p:bldP spid="19" grpId="0" animBg="1"/>
      <p:bldP spid="21" grpId="0" animBg="1"/>
      <p:bldP spid="22" grpId="0" animBg="1"/>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HER2+ metastatic breast cancer</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584775"/>
          </a:xfrm>
          <a:prstGeom prst="rect">
            <a:avLst/>
          </a:prstGeom>
        </p:spPr>
        <p:txBody>
          <a:bodyPr wrap="square">
            <a:spAutoFit/>
          </a:bodyPr>
          <a:lstStyle/>
          <a:p>
            <a:r>
              <a:rPr lang="en-US" sz="800" dirty="0" err="1">
                <a:latin typeface="+mj-lt"/>
              </a:rPr>
              <a:t>M</a:t>
            </a:r>
            <a:r>
              <a:rPr lang="en-US" sz="800" cap="small" dirty="0" err="1">
                <a:latin typeface="+mj-lt"/>
              </a:rPr>
              <a:t>tor</a:t>
            </a:r>
            <a:r>
              <a:rPr lang="en-US" sz="800" cap="small" dirty="0">
                <a:latin typeface="+mj-lt"/>
              </a:rPr>
              <a:t>:</a:t>
            </a:r>
            <a:r>
              <a:rPr lang="en-US" sz="800" dirty="0">
                <a:latin typeface="+mj-lt"/>
              </a:rPr>
              <a:t> mammalian target of rapamycin </a:t>
            </a:r>
            <a:br>
              <a:rPr lang="en-US" sz="800" dirty="0">
                <a:latin typeface="+mj-lt"/>
              </a:rPr>
            </a:br>
            <a:r>
              <a:rPr lang="en-US" sz="800" dirty="0">
                <a:latin typeface="+mj-lt"/>
              </a:rPr>
              <a:t>Zhu X, </a:t>
            </a:r>
            <a:r>
              <a:rPr lang="en-US" sz="800" dirty="0" err="1">
                <a:latin typeface="+mj-lt"/>
              </a:rPr>
              <a:t>Verma</a:t>
            </a:r>
            <a:r>
              <a:rPr lang="en-US" sz="800" dirty="0">
                <a:latin typeface="+mj-lt"/>
              </a:rPr>
              <a:t> S. Targeted therapy in her2-positive metastatic breast cancer: a review of the literature. Current oncology. 2015 Mar;22(</a:t>
            </a:r>
            <a:r>
              <a:rPr lang="en-US" sz="800" dirty="0" err="1">
                <a:latin typeface="+mj-lt"/>
              </a:rPr>
              <a:t>Suppl</a:t>
            </a:r>
            <a:r>
              <a:rPr lang="en-US" sz="800" dirty="0">
                <a:latin typeface="+mj-lt"/>
              </a:rPr>
              <a:t> 1):S19</a:t>
            </a:r>
          </a:p>
          <a:p>
            <a:r>
              <a:rPr lang="en-US" sz="800" dirty="0" err="1">
                <a:latin typeface="+mj-lt"/>
              </a:rPr>
              <a:t>Martínez-Sáez</a:t>
            </a:r>
            <a:r>
              <a:rPr lang="en-US" sz="800" dirty="0">
                <a:latin typeface="+mj-lt"/>
              </a:rPr>
              <a:t> O, Prat A. Current and future management of HER2-positive metastatic breast cancer. JCO Oncology Practice. 2021 Jun:OP-21.</a:t>
            </a:r>
          </a:p>
          <a:p>
            <a:pPr lvl="0"/>
            <a:endParaRPr lang="en-US" sz="800" dirty="0">
              <a:latin typeface="+mj-lt"/>
            </a:endParaRPr>
          </a:p>
        </p:txBody>
      </p:sp>
      <p:grpSp>
        <p:nvGrpSpPr>
          <p:cNvPr id="74" name="Group 73">
            <a:extLst>
              <a:ext uri="{FF2B5EF4-FFF2-40B4-BE49-F238E27FC236}">
                <a16:creationId xmlns:a16="http://schemas.microsoft.com/office/drawing/2014/main" id="{0D3853EC-82EA-6585-3AD1-F9E2F2791CAB}"/>
              </a:ext>
            </a:extLst>
          </p:cNvPr>
          <p:cNvGrpSpPr/>
          <p:nvPr/>
        </p:nvGrpSpPr>
        <p:grpSpPr>
          <a:xfrm>
            <a:off x="6061081" y="1579512"/>
            <a:ext cx="2701778" cy="2486597"/>
            <a:chOff x="5790370" y="1579512"/>
            <a:chExt cx="2701778" cy="2486597"/>
          </a:xfrm>
        </p:grpSpPr>
        <p:sp>
          <p:nvSpPr>
            <p:cNvPr id="9" name="Google Shape;1823;p65">
              <a:extLst>
                <a:ext uri="{FF2B5EF4-FFF2-40B4-BE49-F238E27FC236}">
                  <a16:creationId xmlns:a16="http://schemas.microsoft.com/office/drawing/2014/main" id="{40663140-FEB7-9106-0B31-F2A484689EC3}"/>
                </a:ext>
              </a:extLst>
            </p:cNvPr>
            <p:cNvSpPr/>
            <p:nvPr/>
          </p:nvSpPr>
          <p:spPr>
            <a:xfrm>
              <a:off x="5790370" y="1579512"/>
              <a:ext cx="2701778" cy="2486597"/>
            </a:xfrm>
            <a:prstGeom prst="roundRect">
              <a:avLst>
                <a:gd name="adj" fmla="val 8861"/>
              </a:avLst>
            </a:prstGeom>
            <a:solidFill>
              <a:srgbClr val="F1C5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mj-lt"/>
                <a:ea typeface="Albert Sans"/>
                <a:cs typeface="Albert Sans"/>
                <a:sym typeface="Albert Sans"/>
              </a:endParaRPr>
            </a:p>
          </p:txBody>
        </p:sp>
        <p:sp>
          <p:nvSpPr>
            <p:cNvPr id="5" name="TextBox 4"/>
            <p:cNvSpPr txBox="1"/>
            <p:nvPr/>
          </p:nvSpPr>
          <p:spPr>
            <a:xfrm>
              <a:off x="5892013" y="1791758"/>
              <a:ext cx="2493997" cy="2062103"/>
            </a:xfrm>
            <a:prstGeom prst="rect">
              <a:avLst/>
            </a:prstGeom>
            <a:noFill/>
          </p:spPr>
          <p:txBody>
            <a:bodyPr wrap="square" rtlCol="0">
              <a:spAutoFit/>
            </a:bodyPr>
            <a:lstStyle/>
            <a:p>
              <a:r>
                <a:rPr lang="en-US" sz="1600" dirty="0">
                  <a:latin typeface="+mj-lt"/>
                </a:rPr>
                <a:t>Approximately 15%–20% of breast cancers show amplification of the ERBB2 gene [which codes for her2 (human epidermal growth factor receptor 2)] on chromosome 17.</a:t>
              </a:r>
            </a:p>
          </p:txBody>
        </p:sp>
      </p:grpSp>
      <p:sp>
        <p:nvSpPr>
          <p:cNvPr id="4" name="Rectangle 3"/>
          <p:cNvSpPr/>
          <p:nvPr/>
        </p:nvSpPr>
        <p:spPr>
          <a:xfrm>
            <a:off x="764242" y="847650"/>
            <a:ext cx="4737716" cy="461665"/>
          </a:xfrm>
          <a:prstGeom prst="rect">
            <a:avLst/>
          </a:prstGeom>
        </p:spPr>
        <p:txBody>
          <a:bodyPr wrap="square">
            <a:spAutoFit/>
          </a:bodyPr>
          <a:lstStyle/>
          <a:p>
            <a:pPr algn="ctr"/>
            <a:r>
              <a:rPr lang="en-US" sz="1200" b="1" dirty="0">
                <a:solidFill>
                  <a:srgbClr val="D6538C"/>
                </a:solidFill>
                <a:latin typeface="+mj-lt"/>
              </a:rPr>
              <a:t>Treatment algorithm for patients with metastatic HER2-positive breast cancer</a:t>
            </a:r>
          </a:p>
        </p:txBody>
      </p:sp>
      <p:sp>
        <p:nvSpPr>
          <p:cNvPr id="78" name="Rectangle 77">
            <a:extLst>
              <a:ext uri="{FF2B5EF4-FFF2-40B4-BE49-F238E27FC236}">
                <a16:creationId xmlns:a16="http://schemas.microsoft.com/office/drawing/2014/main" id="{975277E3-0140-7254-B823-4BE8C9130BA3}"/>
              </a:ext>
            </a:extLst>
          </p:cNvPr>
          <p:cNvSpPr/>
          <p:nvPr/>
        </p:nvSpPr>
        <p:spPr>
          <a:xfrm>
            <a:off x="255941" y="2872744"/>
            <a:ext cx="5754318" cy="508203"/>
          </a:xfrm>
          <a:prstGeom prst="rect">
            <a:avLst/>
          </a:prstGeom>
          <a:solidFill>
            <a:srgbClr val="FAFAFA"/>
          </a:solidFill>
          <a:ln>
            <a:solidFill>
              <a:srgbClr val="FAFAF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7" name="Rectangle 76">
            <a:extLst>
              <a:ext uri="{FF2B5EF4-FFF2-40B4-BE49-F238E27FC236}">
                <a16:creationId xmlns:a16="http://schemas.microsoft.com/office/drawing/2014/main" id="{18D8135B-F319-5653-E80B-EDE1BC0D5AB8}"/>
              </a:ext>
            </a:extLst>
          </p:cNvPr>
          <p:cNvSpPr/>
          <p:nvPr/>
        </p:nvSpPr>
        <p:spPr>
          <a:xfrm>
            <a:off x="264418" y="3369359"/>
            <a:ext cx="5745842" cy="315875"/>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9" name="Rectangle 78">
            <a:extLst>
              <a:ext uri="{FF2B5EF4-FFF2-40B4-BE49-F238E27FC236}">
                <a16:creationId xmlns:a16="http://schemas.microsoft.com/office/drawing/2014/main" id="{BD7B8C1B-9AE0-7792-F36D-04877357F8D0}"/>
              </a:ext>
            </a:extLst>
          </p:cNvPr>
          <p:cNvSpPr/>
          <p:nvPr/>
        </p:nvSpPr>
        <p:spPr>
          <a:xfrm>
            <a:off x="255986" y="2227921"/>
            <a:ext cx="5751819" cy="650763"/>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0" name="Rectangle 79">
            <a:extLst>
              <a:ext uri="{FF2B5EF4-FFF2-40B4-BE49-F238E27FC236}">
                <a16:creationId xmlns:a16="http://schemas.microsoft.com/office/drawing/2014/main" id="{86B1F2FC-E543-85A6-007D-86E11D398E03}"/>
              </a:ext>
            </a:extLst>
          </p:cNvPr>
          <p:cNvSpPr/>
          <p:nvPr/>
        </p:nvSpPr>
        <p:spPr>
          <a:xfrm>
            <a:off x="250011" y="1917474"/>
            <a:ext cx="5751819" cy="270371"/>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38" name="Group 237">
            <a:extLst>
              <a:ext uri="{FF2B5EF4-FFF2-40B4-BE49-F238E27FC236}">
                <a16:creationId xmlns:a16="http://schemas.microsoft.com/office/drawing/2014/main" id="{61647FE2-FCFB-8A61-7785-8221CF3A1437}"/>
              </a:ext>
            </a:extLst>
          </p:cNvPr>
          <p:cNvGrpSpPr/>
          <p:nvPr/>
        </p:nvGrpSpPr>
        <p:grpSpPr>
          <a:xfrm>
            <a:off x="1111376" y="1435537"/>
            <a:ext cx="1129073" cy="393483"/>
            <a:chOff x="1127649" y="1061679"/>
            <a:chExt cx="1129073" cy="393483"/>
          </a:xfrm>
        </p:grpSpPr>
        <p:sp>
          <p:nvSpPr>
            <p:cNvPr id="85" name="Google Shape;1730;p59">
              <a:extLst>
                <a:ext uri="{FF2B5EF4-FFF2-40B4-BE49-F238E27FC236}">
                  <a16:creationId xmlns:a16="http://schemas.microsoft.com/office/drawing/2014/main" id="{0421E4DB-3F7F-FDE8-6F5D-B585E1D51001}"/>
                </a:ext>
              </a:extLst>
            </p:cNvPr>
            <p:cNvSpPr/>
            <p:nvPr/>
          </p:nvSpPr>
          <p:spPr>
            <a:xfrm>
              <a:off x="1127649" y="1061679"/>
              <a:ext cx="1129073" cy="393483"/>
            </a:xfrm>
            <a:prstGeom prst="roundRect">
              <a:avLst>
                <a:gd name="adj" fmla="val 16667"/>
              </a:avLst>
            </a:prstGeom>
            <a:solidFill>
              <a:srgbClr val="D6528B"/>
            </a:solidFill>
            <a:ln>
              <a:noFill/>
            </a:ln>
            <a:effectLst>
              <a:outerShdw blurRad="385763" algn="bl" rotWithShape="0">
                <a:schemeClr val="lt2">
                  <a:alpha val="75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1800" b="1" dirty="0">
                <a:solidFill>
                  <a:srgbClr val="D6538C"/>
                </a:solidFill>
                <a:latin typeface="+mj-lt"/>
                <a:ea typeface="Albert Sans"/>
                <a:cs typeface="Albert Sans"/>
                <a:sym typeface="Albert Sans"/>
              </a:endParaRPr>
            </a:p>
          </p:txBody>
        </p:sp>
        <p:sp>
          <p:nvSpPr>
            <p:cNvPr id="93" name="Google Shape;1718;p59">
              <a:extLst>
                <a:ext uri="{FF2B5EF4-FFF2-40B4-BE49-F238E27FC236}">
                  <a16:creationId xmlns:a16="http://schemas.microsoft.com/office/drawing/2014/main" id="{8D68DB49-52BF-2260-CBDC-EDF027FF1E05}"/>
                </a:ext>
              </a:extLst>
            </p:cNvPr>
            <p:cNvSpPr txBox="1"/>
            <p:nvPr/>
          </p:nvSpPr>
          <p:spPr>
            <a:xfrm>
              <a:off x="1312420" y="1089174"/>
              <a:ext cx="796640" cy="326700"/>
            </a:xfrm>
            <a:prstGeom prst="rect">
              <a:avLst/>
            </a:prstGeom>
            <a:noFill/>
            <a:ln>
              <a:noFill/>
            </a:ln>
          </p:spPr>
          <p:txBody>
            <a:bodyPr spcFirstLastPara="1" wrap="square" lIns="91425" tIns="91425" rIns="91425" bIns="91425" anchor="ctr" anchorCtr="0">
              <a:noAutofit/>
            </a:bodyPr>
            <a:lstStyle/>
            <a:p>
              <a:pPr algn="ctr"/>
              <a:r>
                <a:rPr lang="en-IN" sz="600" b="1" dirty="0">
                  <a:solidFill>
                    <a:schemeClr val="bg1"/>
                  </a:solidFill>
                  <a:latin typeface="+mj-lt"/>
                </a:rPr>
                <a:t>HER2-positive metastatic</a:t>
              </a:r>
            </a:p>
            <a:p>
              <a:pPr algn="ctr"/>
              <a:r>
                <a:rPr lang="en-IN" sz="600" b="1" dirty="0">
                  <a:solidFill>
                    <a:schemeClr val="bg1"/>
                  </a:solidFill>
                  <a:latin typeface="+mj-lt"/>
                  <a:ea typeface="Albert Sans"/>
                  <a:cs typeface="Albert Sans"/>
                  <a:sym typeface="Albert Sans"/>
                </a:rPr>
                <a:t>breast cancer</a:t>
              </a:r>
              <a:endParaRPr sz="600" b="1" dirty="0">
                <a:solidFill>
                  <a:schemeClr val="bg1"/>
                </a:solidFill>
                <a:latin typeface="+mj-lt"/>
                <a:ea typeface="Albert Sans"/>
                <a:cs typeface="Albert Sans"/>
                <a:sym typeface="Albert Sans"/>
              </a:endParaRPr>
            </a:p>
          </p:txBody>
        </p:sp>
      </p:grpSp>
      <p:grpSp>
        <p:nvGrpSpPr>
          <p:cNvPr id="237" name="Group 236">
            <a:extLst>
              <a:ext uri="{FF2B5EF4-FFF2-40B4-BE49-F238E27FC236}">
                <a16:creationId xmlns:a16="http://schemas.microsoft.com/office/drawing/2014/main" id="{8392E731-214E-6F32-0F25-9FA06B3AC866}"/>
              </a:ext>
            </a:extLst>
          </p:cNvPr>
          <p:cNvGrpSpPr/>
          <p:nvPr/>
        </p:nvGrpSpPr>
        <p:grpSpPr>
          <a:xfrm>
            <a:off x="3016971" y="3428406"/>
            <a:ext cx="2898673" cy="1080242"/>
            <a:chOff x="2985615" y="3054548"/>
            <a:chExt cx="2898673" cy="1080242"/>
          </a:xfrm>
        </p:grpSpPr>
        <p:sp>
          <p:nvSpPr>
            <p:cNvPr id="81" name="Rectangle: Rounded Corners 80">
              <a:extLst>
                <a:ext uri="{FF2B5EF4-FFF2-40B4-BE49-F238E27FC236}">
                  <a16:creationId xmlns:a16="http://schemas.microsoft.com/office/drawing/2014/main" id="{D9560AAC-9955-F518-88E1-7317C33AD5B4}"/>
                </a:ext>
              </a:extLst>
            </p:cNvPr>
            <p:cNvSpPr/>
            <p:nvPr/>
          </p:nvSpPr>
          <p:spPr>
            <a:xfrm>
              <a:off x="2985615" y="3201534"/>
              <a:ext cx="2898673" cy="933256"/>
            </a:xfrm>
            <a:prstGeom prst="roundRect">
              <a:avLst/>
            </a:prstGeom>
            <a:noFill/>
            <a:ln w="9525">
              <a:solidFill>
                <a:srgbClr val="1F1E3C"/>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a:latin typeface="+mj-lt"/>
              </a:endParaRPr>
            </a:p>
          </p:txBody>
        </p:sp>
        <p:sp>
          <p:nvSpPr>
            <p:cNvPr id="108" name="Rectangle: Single Corner Rounded 107">
              <a:extLst>
                <a:ext uri="{FF2B5EF4-FFF2-40B4-BE49-F238E27FC236}">
                  <a16:creationId xmlns:a16="http://schemas.microsoft.com/office/drawing/2014/main" id="{A2FA347B-C85E-0DA3-6195-58331519918F}"/>
                </a:ext>
              </a:extLst>
            </p:cNvPr>
            <p:cNvSpPr/>
            <p:nvPr/>
          </p:nvSpPr>
          <p:spPr>
            <a:xfrm>
              <a:off x="4581723" y="3054548"/>
              <a:ext cx="1066524" cy="283176"/>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09" name="Google Shape;1826;p65">
              <a:extLst>
                <a:ext uri="{FF2B5EF4-FFF2-40B4-BE49-F238E27FC236}">
                  <a16:creationId xmlns:a16="http://schemas.microsoft.com/office/drawing/2014/main" id="{41DC1473-1AA4-164F-5BAB-9477D8033563}"/>
                </a:ext>
              </a:extLst>
            </p:cNvPr>
            <p:cNvSpPr txBox="1">
              <a:spLocks/>
            </p:cNvSpPr>
            <p:nvPr/>
          </p:nvSpPr>
          <p:spPr>
            <a:xfrm>
              <a:off x="4570434" y="3068892"/>
              <a:ext cx="1062890" cy="23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Other anti-HER2 </a:t>
              </a:r>
            </a:p>
            <a:p>
              <a:pPr marL="0" indent="0" algn="ctr">
                <a:buFont typeface="Albert Sans"/>
                <a:buNone/>
              </a:pPr>
              <a:r>
                <a:rPr lang="en-IN" sz="600" b="1" dirty="0">
                  <a:solidFill>
                    <a:schemeClr val="bg1"/>
                  </a:solidFill>
                  <a:latin typeface="+mj-lt"/>
                </a:rPr>
                <a:t>agents </a:t>
              </a:r>
              <a:r>
                <a:rPr lang="en-IN" sz="600" i="0" dirty="0">
                  <a:solidFill>
                    <a:schemeClr val="bg1"/>
                  </a:solidFill>
                  <a:effectLst/>
                  <a:latin typeface="+mj-lt"/>
                </a:rPr>
                <a:t>±</a:t>
              </a:r>
              <a:r>
                <a:rPr lang="en-IN" sz="600" b="1" i="0" dirty="0">
                  <a:solidFill>
                    <a:schemeClr val="bg1"/>
                  </a:solidFill>
                  <a:effectLst/>
                  <a:latin typeface="+mj-lt"/>
                </a:rPr>
                <a:t>CT </a:t>
              </a:r>
              <a:r>
                <a:rPr lang="en-IN" sz="600" b="1" dirty="0">
                  <a:solidFill>
                    <a:schemeClr val="bg1"/>
                  </a:solidFill>
                  <a:latin typeface="+mj-lt"/>
                </a:rPr>
                <a:t>options</a:t>
              </a:r>
              <a:endParaRPr lang="en-IN" sz="600" i="0" dirty="0">
                <a:solidFill>
                  <a:schemeClr val="bg1"/>
                </a:solidFill>
                <a:effectLst/>
                <a:latin typeface="+mj-lt"/>
              </a:endParaRPr>
            </a:p>
          </p:txBody>
        </p:sp>
        <p:sp>
          <p:nvSpPr>
            <p:cNvPr id="110" name="Rectangle: Single Corner Rounded 109">
              <a:extLst>
                <a:ext uri="{FF2B5EF4-FFF2-40B4-BE49-F238E27FC236}">
                  <a16:creationId xmlns:a16="http://schemas.microsoft.com/office/drawing/2014/main" id="{80BD52B2-312F-4A02-DD94-47A3B56481C2}"/>
                </a:ext>
              </a:extLst>
            </p:cNvPr>
            <p:cNvSpPr/>
            <p:nvPr/>
          </p:nvSpPr>
          <p:spPr>
            <a:xfrm>
              <a:off x="4790446" y="3387683"/>
              <a:ext cx="865964" cy="228206"/>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11" name="Google Shape;1826;p65">
              <a:extLst>
                <a:ext uri="{FF2B5EF4-FFF2-40B4-BE49-F238E27FC236}">
                  <a16:creationId xmlns:a16="http://schemas.microsoft.com/office/drawing/2014/main" id="{B65E9A45-9FE0-CFB6-396D-C90F7964D4F1}"/>
                </a:ext>
              </a:extLst>
            </p:cNvPr>
            <p:cNvSpPr txBox="1">
              <a:spLocks/>
            </p:cNvSpPr>
            <p:nvPr/>
          </p:nvSpPr>
          <p:spPr>
            <a:xfrm>
              <a:off x="4767361" y="3347303"/>
              <a:ext cx="865963" cy="29636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err="1">
                  <a:solidFill>
                    <a:schemeClr val="bg1"/>
                  </a:solidFill>
                  <a:latin typeface="+mj-lt"/>
                </a:rPr>
                <a:t>Margetuximab</a:t>
              </a:r>
              <a:r>
                <a:rPr lang="en-IN" sz="600" b="1" dirty="0">
                  <a:solidFill>
                    <a:schemeClr val="bg1"/>
                  </a:solidFill>
                  <a:latin typeface="+mj-lt"/>
                </a:rPr>
                <a:t> </a:t>
              </a:r>
            </a:p>
            <a:p>
              <a:pPr marL="0" indent="0" algn="ctr">
                <a:buFont typeface="Albert Sans"/>
                <a:buNone/>
              </a:pPr>
              <a:r>
                <a:rPr lang="en-IN" sz="600" b="1" i="0" dirty="0">
                  <a:solidFill>
                    <a:schemeClr val="bg1"/>
                  </a:solidFill>
                  <a:effectLst/>
                  <a:latin typeface="+mj-lt"/>
                </a:rPr>
                <a:t>Plus CT</a:t>
              </a:r>
              <a:endParaRPr lang="en-IN" sz="600" i="0" dirty="0">
                <a:solidFill>
                  <a:schemeClr val="bg1"/>
                </a:solidFill>
                <a:effectLst/>
                <a:latin typeface="+mj-lt"/>
              </a:endParaRPr>
            </a:p>
          </p:txBody>
        </p:sp>
        <p:sp>
          <p:nvSpPr>
            <p:cNvPr id="112" name="Rectangle: Single Corner Rounded 111">
              <a:extLst>
                <a:ext uri="{FF2B5EF4-FFF2-40B4-BE49-F238E27FC236}">
                  <a16:creationId xmlns:a16="http://schemas.microsoft.com/office/drawing/2014/main" id="{3CFBEBD1-6BCD-DA28-E552-64CD018229E8}"/>
                </a:ext>
              </a:extLst>
            </p:cNvPr>
            <p:cNvSpPr/>
            <p:nvPr/>
          </p:nvSpPr>
          <p:spPr>
            <a:xfrm>
              <a:off x="4788186" y="3700565"/>
              <a:ext cx="865964" cy="288863"/>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13" name="Google Shape;1826;p65">
              <a:extLst>
                <a:ext uri="{FF2B5EF4-FFF2-40B4-BE49-F238E27FC236}">
                  <a16:creationId xmlns:a16="http://schemas.microsoft.com/office/drawing/2014/main" id="{D468D7C3-AFC8-401E-1479-3F2E1386BBF8}"/>
                </a:ext>
              </a:extLst>
            </p:cNvPr>
            <p:cNvSpPr txBox="1">
              <a:spLocks/>
            </p:cNvSpPr>
            <p:nvPr/>
          </p:nvSpPr>
          <p:spPr>
            <a:xfrm>
              <a:off x="4760429" y="3722273"/>
              <a:ext cx="909672" cy="22628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Neratinib </a:t>
              </a:r>
            </a:p>
            <a:p>
              <a:pPr marL="0" indent="0" algn="ctr">
                <a:buFont typeface="Albert Sans"/>
                <a:buNone/>
              </a:pPr>
              <a:r>
                <a:rPr lang="en-IN" sz="600" b="1" dirty="0">
                  <a:solidFill>
                    <a:schemeClr val="bg1"/>
                  </a:solidFill>
                  <a:latin typeface="+mj-lt"/>
                </a:rPr>
                <a:t>p</a:t>
              </a:r>
              <a:r>
                <a:rPr lang="en-IN" sz="600" b="1" i="0" dirty="0">
                  <a:solidFill>
                    <a:schemeClr val="bg1"/>
                  </a:solidFill>
                  <a:effectLst/>
                  <a:latin typeface="+mj-lt"/>
                </a:rPr>
                <a:t>lus capecitabine </a:t>
              </a:r>
              <a:endParaRPr lang="en-IN" sz="600" i="0" dirty="0">
                <a:solidFill>
                  <a:schemeClr val="bg1"/>
                </a:solidFill>
                <a:effectLst/>
                <a:latin typeface="+mj-lt"/>
              </a:endParaRPr>
            </a:p>
          </p:txBody>
        </p:sp>
        <p:grpSp>
          <p:nvGrpSpPr>
            <p:cNvPr id="232" name="Group 231">
              <a:extLst>
                <a:ext uri="{FF2B5EF4-FFF2-40B4-BE49-F238E27FC236}">
                  <a16:creationId xmlns:a16="http://schemas.microsoft.com/office/drawing/2014/main" id="{58749AA5-87A2-97C5-EB20-1A60FAA95785}"/>
                </a:ext>
              </a:extLst>
            </p:cNvPr>
            <p:cNvGrpSpPr/>
            <p:nvPr/>
          </p:nvGrpSpPr>
          <p:grpSpPr>
            <a:xfrm>
              <a:off x="3850496" y="3387843"/>
              <a:ext cx="865964" cy="233311"/>
              <a:chOff x="3830413" y="3382577"/>
              <a:chExt cx="865964" cy="233311"/>
            </a:xfrm>
          </p:grpSpPr>
          <p:sp>
            <p:nvSpPr>
              <p:cNvPr id="114" name="Rectangle: Single Corner Rounded 113">
                <a:extLst>
                  <a:ext uri="{FF2B5EF4-FFF2-40B4-BE49-F238E27FC236}">
                    <a16:creationId xmlns:a16="http://schemas.microsoft.com/office/drawing/2014/main" id="{4C76CDBB-0575-3C8B-AF4B-C8A7528EA1A2}"/>
                  </a:ext>
                </a:extLst>
              </p:cNvPr>
              <p:cNvSpPr/>
              <p:nvPr/>
            </p:nvSpPr>
            <p:spPr>
              <a:xfrm>
                <a:off x="3830413" y="3382577"/>
                <a:ext cx="865964" cy="233311"/>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15" name="Google Shape;1826;p65">
                <a:extLst>
                  <a:ext uri="{FF2B5EF4-FFF2-40B4-BE49-F238E27FC236}">
                    <a16:creationId xmlns:a16="http://schemas.microsoft.com/office/drawing/2014/main" id="{6789EA67-2CC9-B6B8-9717-F00E5F9C240D}"/>
                  </a:ext>
                </a:extLst>
              </p:cNvPr>
              <p:cNvSpPr txBox="1">
                <a:spLocks/>
              </p:cNvSpPr>
              <p:nvPr/>
            </p:nvSpPr>
            <p:spPr>
              <a:xfrm>
                <a:off x="3842066" y="3392222"/>
                <a:ext cx="838914" cy="18616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T plus lapatinib</a:t>
                </a:r>
                <a:endParaRPr lang="en-IN" sz="600" i="0" dirty="0">
                  <a:solidFill>
                    <a:schemeClr val="bg1"/>
                  </a:solidFill>
                  <a:effectLst/>
                  <a:latin typeface="+mj-lt"/>
                </a:endParaRPr>
              </a:p>
            </p:txBody>
          </p:sp>
        </p:grpSp>
        <p:grpSp>
          <p:nvGrpSpPr>
            <p:cNvPr id="236" name="Group 235">
              <a:extLst>
                <a:ext uri="{FF2B5EF4-FFF2-40B4-BE49-F238E27FC236}">
                  <a16:creationId xmlns:a16="http://schemas.microsoft.com/office/drawing/2014/main" id="{458626C0-6F62-79C5-612F-A2F98D3DD574}"/>
                </a:ext>
              </a:extLst>
            </p:cNvPr>
            <p:cNvGrpSpPr/>
            <p:nvPr/>
          </p:nvGrpSpPr>
          <p:grpSpPr>
            <a:xfrm>
              <a:off x="3848624" y="3700565"/>
              <a:ext cx="865964" cy="289132"/>
              <a:chOff x="4035619" y="3701843"/>
              <a:chExt cx="865964" cy="289132"/>
            </a:xfrm>
          </p:grpSpPr>
          <p:sp>
            <p:nvSpPr>
              <p:cNvPr id="116" name="Rectangle: Single Corner Rounded 115">
                <a:extLst>
                  <a:ext uri="{FF2B5EF4-FFF2-40B4-BE49-F238E27FC236}">
                    <a16:creationId xmlns:a16="http://schemas.microsoft.com/office/drawing/2014/main" id="{C90C539D-AF67-6864-B455-FF915B71921E}"/>
                  </a:ext>
                </a:extLst>
              </p:cNvPr>
              <p:cNvSpPr/>
              <p:nvPr/>
            </p:nvSpPr>
            <p:spPr>
              <a:xfrm>
                <a:off x="4035619" y="3701843"/>
                <a:ext cx="865964" cy="289132"/>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17" name="Google Shape;1826;p65">
                <a:extLst>
                  <a:ext uri="{FF2B5EF4-FFF2-40B4-BE49-F238E27FC236}">
                    <a16:creationId xmlns:a16="http://schemas.microsoft.com/office/drawing/2014/main" id="{945F9CD1-A9C8-A4E6-2F31-872DDDF25AFF}"/>
                  </a:ext>
                </a:extLst>
              </p:cNvPr>
              <p:cNvSpPr txBox="1">
                <a:spLocks/>
              </p:cNvSpPr>
              <p:nvPr/>
            </p:nvSpPr>
            <p:spPr>
              <a:xfrm>
                <a:off x="4062248" y="3745004"/>
                <a:ext cx="823640" cy="20281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Lapatinib plus capecitabine</a:t>
                </a:r>
                <a:endParaRPr lang="en-IN" sz="600" i="0" dirty="0">
                  <a:solidFill>
                    <a:schemeClr val="bg1"/>
                  </a:solidFill>
                  <a:effectLst/>
                  <a:latin typeface="+mj-lt"/>
                </a:endParaRPr>
              </a:p>
            </p:txBody>
          </p:sp>
        </p:grpSp>
        <p:sp>
          <p:nvSpPr>
            <p:cNvPr id="118" name="Rectangle: Single Corner Rounded 117">
              <a:extLst>
                <a:ext uri="{FF2B5EF4-FFF2-40B4-BE49-F238E27FC236}">
                  <a16:creationId xmlns:a16="http://schemas.microsoft.com/office/drawing/2014/main" id="{240F6DF5-7B76-844F-A47D-F806442E798C}"/>
                </a:ext>
              </a:extLst>
            </p:cNvPr>
            <p:cNvSpPr/>
            <p:nvPr/>
          </p:nvSpPr>
          <p:spPr>
            <a:xfrm>
              <a:off x="3073223" y="3382577"/>
              <a:ext cx="703287" cy="233311"/>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19" name="Google Shape;1826;p65">
              <a:extLst>
                <a:ext uri="{FF2B5EF4-FFF2-40B4-BE49-F238E27FC236}">
                  <a16:creationId xmlns:a16="http://schemas.microsoft.com/office/drawing/2014/main" id="{C638D15D-FFBF-91DC-E628-CBE1D41F2E25}"/>
                </a:ext>
              </a:extLst>
            </p:cNvPr>
            <p:cNvSpPr txBox="1">
              <a:spLocks/>
            </p:cNvSpPr>
            <p:nvPr/>
          </p:nvSpPr>
          <p:spPr>
            <a:xfrm>
              <a:off x="3072481" y="3388822"/>
              <a:ext cx="703287" cy="19861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T plus CT</a:t>
              </a:r>
              <a:endParaRPr lang="en-IN" sz="600" i="0" dirty="0">
                <a:solidFill>
                  <a:schemeClr val="bg1"/>
                </a:solidFill>
                <a:effectLst/>
                <a:latin typeface="+mj-lt"/>
              </a:endParaRPr>
            </a:p>
          </p:txBody>
        </p:sp>
        <p:sp>
          <p:nvSpPr>
            <p:cNvPr id="120" name="Rectangle: Single Corner Rounded 119">
              <a:extLst>
                <a:ext uri="{FF2B5EF4-FFF2-40B4-BE49-F238E27FC236}">
                  <a16:creationId xmlns:a16="http://schemas.microsoft.com/office/drawing/2014/main" id="{D6EACF8B-49DA-7F77-207D-54E4D47E2D06}"/>
                </a:ext>
              </a:extLst>
            </p:cNvPr>
            <p:cNvSpPr/>
            <p:nvPr/>
          </p:nvSpPr>
          <p:spPr>
            <a:xfrm>
              <a:off x="3072481" y="3700565"/>
              <a:ext cx="702545" cy="289132"/>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21" name="Google Shape;1826;p65">
              <a:extLst>
                <a:ext uri="{FF2B5EF4-FFF2-40B4-BE49-F238E27FC236}">
                  <a16:creationId xmlns:a16="http://schemas.microsoft.com/office/drawing/2014/main" id="{25F9C553-AAE3-8B53-4D16-A25A80C26DC7}"/>
                </a:ext>
              </a:extLst>
            </p:cNvPr>
            <p:cNvSpPr txBox="1">
              <a:spLocks/>
            </p:cNvSpPr>
            <p:nvPr/>
          </p:nvSpPr>
          <p:spPr>
            <a:xfrm>
              <a:off x="3077958" y="3749241"/>
              <a:ext cx="697068" cy="17303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DS-820a</a:t>
              </a:r>
              <a:r>
                <a:rPr lang="en-IN" sz="600" b="1" baseline="30000" dirty="0">
                  <a:solidFill>
                    <a:schemeClr val="bg1"/>
                  </a:solidFill>
                  <a:latin typeface="+mj-lt"/>
                </a:rPr>
                <a:t>d</a:t>
              </a:r>
              <a:endParaRPr lang="en-IN" sz="600" i="0" baseline="30000" dirty="0">
                <a:solidFill>
                  <a:schemeClr val="bg1"/>
                </a:solidFill>
                <a:effectLst/>
                <a:latin typeface="+mj-lt"/>
              </a:endParaRPr>
            </a:p>
          </p:txBody>
        </p:sp>
      </p:grpSp>
      <p:grpSp>
        <p:nvGrpSpPr>
          <p:cNvPr id="277" name="Group 276">
            <a:extLst>
              <a:ext uri="{FF2B5EF4-FFF2-40B4-BE49-F238E27FC236}">
                <a16:creationId xmlns:a16="http://schemas.microsoft.com/office/drawing/2014/main" id="{C968DBB7-E247-720E-1DA5-6C3612F041E2}"/>
              </a:ext>
            </a:extLst>
          </p:cNvPr>
          <p:cNvGrpSpPr/>
          <p:nvPr/>
        </p:nvGrpSpPr>
        <p:grpSpPr>
          <a:xfrm>
            <a:off x="260878" y="1433649"/>
            <a:ext cx="5421180" cy="741383"/>
            <a:chOff x="245401" y="1059791"/>
            <a:chExt cx="5421180" cy="741383"/>
          </a:xfrm>
        </p:grpSpPr>
        <p:grpSp>
          <p:nvGrpSpPr>
            <p:cNvPr id="265" name="Group 264">
              <a:extLst>
                <a:ext uri="{FF2B5EF4-FFF2-40B4-BE49-F238E27FC236}">
                  <a16:creationId xmlns:a16="http://schemas.microsoft.com/office/drawing/2014/main" id="{035B905E-117B-60BC-A2DD-571015CDF19C}"/>
                </a:ext>
              </a:extLst>
            </p:cNvPr>
            <p:cNvGrpSpPr/>
            <p:nvPr/>
          </p:nvGrpSpPr>
          <p:grpSpPr>
            <a:xfrm>
              <a:off x="1099073" y="1585158"/>
              <a:ext cx="1124905" cy="214202"/>
              <a:chOff x="1127648" y="1585158"/>
              <a:chExt cx="1124905" cy="214202"/>
            </a:xfrm>
          </p:grpSpPr>
          <p:sp>
            <p:nvSpPr>
              <p:cNvPr id="89" name="Rectangle: Single Corner Rounded 88">
                <a:extLst>
                  <a:ext uri="{FF2B5EF4-FFF2-40B4-BE49-F238E27FC236}">
                    <a16:creationId xmlns:a16="http://schemas.microsoft.com/office/drawing/2014/main" id="{97EEEB07-4B77-624A-825C-8E52AEFDEADD}"/>
                  </a:ext>
                </a:extLst>
              </p:cNvPr>
              <p:cNvSpPr/>
              <p:nvPr/>
            </p:nvSpPr>
            <p:spPr>
              <a:xfrm>
                <a:off x="1127648" y="1595686"/>
                <a:ext cx="1124905" cy="203674"/>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95" name="Google Shape;1826;p65">
                <a:extLst>
                  <a:ext uri="{FF2B5EF4-FFF2-40B4-BE49-F238E27FC236}">
                    <a16:creationId xmlns:a16="http://schemas.microsoft.com/office/drawing/2014/main" id="{33061665-C466-F596-0F67-5A5F2CBFAE1D}"/>
                  </a:ext>
                </a:extLst>
              </p:cNvPr>
              <p:cNvSpPr txBox="1">
                <a:spLocks/>
              </p:cNvSpPr>
              <p:nvPr/>
            </p:nvSpPr>
            <p:spPr>
              <a:xfrm>
                <a:off x="1248502" y="1585158"/>
                <a:ext cx="878916" cy="20693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P-T plus </a:t>
                </a:r>
                <a:r>
                  <a:rPr lang="en-IN" sz="600" b="1" dirty="0" err="1">
                    <a:solidFill>
                      <a:schemeClr val="bg1"/>
                    </a:solidFill>
                    <a:latin typeface="+mj-lt"/>
                  </a:rPr>
                  <a:t>taxane</a:t>
                </a:r>
                <a:r>
                  <a:rPr lang="en-IN" sz="600" b="1" baseline="30000" dirty="0" err="1">
                    <a:solidFill>
                      <a:schemeClr val="bg1"/>
                    </a:solidFill>
                    <a:latin typeface="+mj-lt"/>
                  </a:rPr>
                  <a:t>b</a:t>
                </a:r>
                <a:endParaRPr lang="en-IN" sz="600" b="1" baseline="30000" dirty="0">
                  <a:solidFill>
                    <a:schemeClr val="bg1"/>
                  </a:solidFill>
                  <a:latin typeface="+mj-lt"/>
                </a:endParaRPr>
              </a:p>
            </p:txBody>
          </p:sp>
        </p:grpSp>
        <p:grpSp>
          <p:nvGrpSpPr>
            <p:cNvPr id="239" name="Group 238">
              <a:extLst>
                <a:ext uri="{FF2B5EF4-FFF2-40B4-BE49-F238E27FC236}">
                  <a16:creationId xmlns:a16="http://schemas.microsoft.com/office/drawing/2014/main" id="{439023C5-6E21-BBCD-BC68-A9296DF35ADA}"/>
                </a:ext>
              </a:extLst>
            </p:cNvPr>
            <p:cNvGrpSpPr/>
            <p:nvPr/>
          </p:nvGrpSpPr>
          <p:grpSpPr>
            <a:xfrm>
              <a:off x="3536877" y="1059791"/>
              <a:ext cx="2129704" cy="395371"/>
              <a:chOff x="3568627" y="1059791"/>
              <a:chExt cx="2129704" cy="395371"/>
            </a:xfrm>
          </p:grpSpPr>
          <p:sp>
            <p:nvSpPr>
              <p:cNvPr id="156" name="Google Shape;1730;p59">
                <a:extLst>
                  <a:ext uri="{FF2B5EF4-FFF2-40B4-BE49-F238E27FC236}">
                    <a16:creationId xmlns:a16="http://schemas.microsoft.com/office/drawing/2014/main" id="{5FF06612-2338-A474-DB86-DEB392CC0DE4}"/>
                  </a:ext>
                </a:extLst>
              </p:cNvPr>
              <p:cNvSpPr/>
              <p:nvPr/>
            </p:nvSpPr>
            <p:spPr>
              <a:xfrm>
                <a:off x="3568627" y="1059791"/>
                <a:ext cx="2129704" cy="395371"/>
              </a:xfrm>
              <a:prstGeom prst="roundRect">
                <a:avLst>
                  <a:gd name="adj" fmla="val 16667"/>
                </a:avLst>
              </a:prstGeom>
              <a:solidFill>
                <a:srgbClr val="D6528B"/>
              </a:solidFill>
              <a:ln>
                <a:noFill/>
              </a:ln>
              <a:effectLst>
                <a:outerShdw blurRad="385763" algn="bl" rotWithShape="0">
                  <a:schemeClr val="lt2">
                    <a:alpha val="75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1800" b="1" dirty="0">
                  <a:solidFill>
                    <a:srgbClr val="D6538C"/>
                  </a:solidFill>
                  <a:latin typeface="+mj-lt"/>
                  <a:ea typeface="Albert Sans"/>
                  <a:cs typeface="Albert Sans"/>
                  <a:sym typeface="Albert Sans"/>
                </a:endParaRPr>
              </a:p>
            </p:txBody>
          </p:sp>
          <p:sp>
            <p:nvSpPr>
              <p:cNvPr id="101" name="Google Shape;1718;p59">
                <a:extLst>
                  <a:ext uri="{FF2B5EF4-FFF2-40B4-BE49-F238E27FC236}">
                    <a16:creationId xmlns:a16="http://schemas.microsoft.com/office/drawing/2014/main" id="{2FCFC1F7-13A6-9360-F941-FF19514DCAFF}"/>
                  </a:ext>
                </a:extLst>
              </p:cNvPr>
              <p:cNvSpPr txBox="1"/>
              <p:nvPr/>
            </p:nvSpPr>
            <p:spPr>
              <a:xfrm>
                <a:off x="3579457" y="1080454"/>
                <a:ext cx="2108286" cy="337854"/>
              </a:xfrm>
              <a:prstGeom prst="rect">
                <a:avLst/>
              </a:prstGeom>
              <a:noFill/>
              <a:ln>
                <a:noFill/>
              </a:ln>
            </p:spPr>
            <p:txBody>
              <a:bodyPr spcFirstLastPara="1" wrap="square" lIns="91425" tIns="91425" rIns="91425" bIns="91425" anchor="ctr" anchorCtr="0">
                <a:noAutofit/>
              </a:bodyPr>
              <a:lstStyle/>
              <a:p>
                <a:pPr algn="ctr"/>
                <a:r>
                  <a:rPr lang="en-IN" sz="600" b="1" dirty="0">
                    <a:solidFill>
                      <a:schemeClr val="bg1"/>
                    </a:solidFill>
                    <a:latin typeface="+mj-lt"/>
                  </a:rPr>
                  <a:t>Disease recurrence during or </a:t>
                </a:r>
                <a:r>
                  <a:rPr lang="en-IN" sz="600" b="0" i="0" dirty="0">
                    <a:solidFill>
                      <a:schemeClr val="bg1"/>
                    </a:solidFill>
                    <a:effectLst/>
                    <a:latin typeface="+mj-lt"/>
                  </a:rPr>
                  <a:t>≤ </a:t>
                </a:r>
                <a:r>
                  <a:rPr lang="en-IN" sz="600" b="1" dirty="0">
                    <a:solidFill>
                      <a:schemeClr val="bg1"/>
                    </a:solidFill>
                    <a:latin typeface="+mj-lt"/>
                  </a:rPr>
                  <a:t>6 months after the completion of adjuvant </a:t>
                </a:r>
                <a:r>
                  <a:rPr lang="en-IN" sz="600" b="1" dirty="0" err="1">
                    <a:solidFill>
                      <a:schemeClr val="bg1"/>
                    </a:solidFill>
                    <a:latin typeface="+mj-lt"/>
                  </a:rPr>
                  <a:t>therapy</a:t>
                </a:r>
                <a:r>
                  <a:rPr lang="en-IN" sz="600" b="1" baseline="30000" dirty="0" err="1">
                    <a:solidFill>
                      <a:schemeClr val="bg1"/>
                    </a:solidFill>
                    <a:latin typeface="+mj-lt"/>
                  </a:rPr>
                  <a:t>a</a:t>
                </a:r>
                <a:r>
                  <a:rPr lang="en-IN" sz="600" b="1" baseline="30000" dirty="0">
                    <a:solidFill>
                      <a:schemeClr val="bg1"/>
                    </a:solidFill>
                    <a:latin typeface="+mj-lt"/>
                  </a:rPr>
                  <a:t> </a:t>
                </a:r>
                <a:r>
                  <a:rPr lang="en-IN" sz="600" b="1" dirty="0">
                    <a:solidFill>
                      <a:schemeClr val="bg1"/>
                    </a:solidFill>
                    <a:latin typeface="+mj-lt"/>
                  </a:rPr>
                  <a:t> </a:t>
                </a:r>
                <a:endParaRPr sz="600" b="1" dirty="0">
                  <a:solidFill>
                    <a:schemeClr val="bg1"/>
                  </a:solidFill>
                  <a:latin typeface="+mj-lt"/>
                  <a:ea typeface="Albert Sans"/>
                  <a:cs typeface="Albert Sans"/>
                  <a:sym typeface="Albert Sans"/>
                </a:endParaRPr>
              </a:p>
            </p:txBody>
          </p:sp>
        </p:grpSp>
        <p:sp>
          <p:nvSpPr>
            <p:cNvPr id="137" name="Google Shape;1826;p65">
              <a:extLst>
                <a:ext uri="{FF2B5EF4-FFF2-40B4-BE49-F238E27FC236}">
                  <a16:creationId xmlns:a16="http://schemas.microsoft.com/office/drawing/2014/main" id="{437DCBB3-9741-6278-ABD0-10FBD0283A1C}"/>
                </a:ext>
              </a:extLst>
            </p:cNvPr>
            <p:cNvSpPr txBox="1">
              <a:spLocks/>
            </p:cNvSpPr>
            <p:nvPr/>
          </p:nvSpPr>
          <p:spPr>
            <a:xfrm>
              <a:off x="245401" y="1601647"/>
              <a:ext cx="333372" cy="199527"/>
            </a:xfrm>
            <a:prstGeom prst="rect">
              <a:avLst/>
            </a:prstGeom>
            <a:noFill/>
            <a:ln w="12700">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tx1"/>
                  </a:solidFill>
                  <a:latin typeface="+mj-lt"/>
                </a:rPr>
                <a:t>1L</a:t>
              </a:r>
            </a:p>
          </p:txBody>
        </p:sp>
      </p:grpSp>
      <p:grpSp>
        <p:nvGrpSpPr>
          <p:cNvPr id="281" name="Group 280">
            <a:extLst>
              <a:ext uri="{FF2B5EF4-FFF2-40B4-BE49-F238E27FC236}">
                <a16:creationId xmlns:a16="http://schemas.microsoft.com/office/drawing/2014/main" id="{6CF49E4A-5B0E-2A1F-4E03-29ADCBB2E42A}"/>
              </a:ext>
            </a:extLst>
          </p:cNvPr>
          <p:cNvGrpSpPr/>
          <p:nvPr/>
        </p:nvGrpSpPr>
        <p:grpSpPr>
          <a:xfrm>
            <a:off x="218024" y="2872458"/>
            <a:ext cx="5023377" cy="267983"/>
            <a:chOff x="202547" y="2498600"/>
            <a:chExt cx="5023377" cy="267983"/>
          </a:xfrm>
        </p:grpSpPr>
        <p:grpSp>
          <p:nvGrpSpPr>
            <p:cNvPr id="199" name="Group 198">
              <a:extLst>
                <a:ext uri="{FF2B5EF4-FFF2-40B4-BE49-F238E27FC236}">
                  <a16:creationId xmlns:a16="http://schemas.microsoft.com/office/drawing/2014/main" id="{0DF1E579-2DD1-C095-D15B-4A1A656069B7}"/>
                </a:ext>
              </a:extLst>
            </p:cNvPr>
            <p:cNvGrpSpPr/>
            <p:nvPr/>
          </p:nvGrpSpPr>
          <p:grpSpPr>
            <a:xfrm>
              <a:off x="597069" y="2508633"/>
              <a:ext cx="960854" cy="257950"/>
              <a:chOff x="460376" y="2508633"/>
              <a:chExt cx="960854" cy="257950"/>
            </a:xfrm>
          </p:grpSpPr>
          <p:sp>
            <p:nvSpPr>
              <p:cNvPr id="188" name="Rectangle: Single Corner Rounded 187">
                <a:extLst>
                  <a:ext uri="{FF2B5EF4-FFF2-40B4-BE49-F238E27FC236}">
                    <a16:creationId xmlns:a16="http://schemas.microsoft.com/office/drawing/2014/main" id="{828F5CD8-EBA5-31B6-B5B4-AD34E526F038}"/>
                  </a:ext>
                </a:extLst>
              </p:cNvPr>
              <p:cNvSpPr/>
              <p:nvPr/>
            </p:nvSpPr>
            <p:spPr>
              <a:xfrm>
                <a:off x="460376" y="2508633"/>
                <a:ext cx="960854" cy="257950"/>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a:latin typeface="+mj-lt"/>
                </a:endParaRPr>
              </a:p>
            </p:txBody>
          </p:sp>
          <p:sp>
            <p:nvSpPr>
              <p:cNvPr id="86" name="Google Shape;1826;p65">
                <a:extLst>
                  <a:ext uri="{FF2B5EF4-FFF2-40B4-BE49-F238E27FC236}">
                    <a16:creationId xmlns:a16="http://schemas.microsoft.com/office/drawing/2014/main" id="{11C719B1-2907-5E64-1378-2C10D8A8AE5B}"/>
                  </a:ext>
                </a:extLst>
              </p:cNvPr>
              <p:cNvSpPr txBox="1">
                <a:spLocks/>
              </p:cNvSpPr>
              <p:nvPr/>
            </p:nvSpPr>
            <p:spPr>
              <a:xfrm>
                <a:off x="481770" y="2519184"/>
                <a:ext cx="917374" cy="22363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i="0" dirty="0">
                    <a:solidFill>
                      <a:schemeClr val="bg1"/>
                    </a:solidFill>
                    <a:effectLst/>
                    <a:latin typeface="+mj-lt"/>
                  </a:rPr>
                  <a:t>Tucatinib plus T</a:t>
                </a:r>
              </a:p>
              <a:p>
                <a:pPr marL="0" indent="0" algn="ctr">
                  <a:buFont typeface="Albert Sans"/>
                  <a:buNone/>
                </a:pPr>
                <a:r>
                  <a:rPr lang="en-IN" sz="600" b="1" dirty="0">
                    <a:solidFill>
                      <a:schemeClr val="bg1"/>
                    </a:solidFill>
                    <a:latin typeface="+mj-lt"/>
                  </a:rPr>
                  <a:t>plus capecitabine </a:t>
                </a:r>
              </a:p>
            </p:txBody>
          </p:sp>
        </p:grpSp>
        <p:grpSp>
          <p:nvGrpSpPr>
            <p:cNvPr id="203" name="Group 202">
              <a:extLst>
                <a:ext uri="{FF2B5EF4-FFF2-40B4-BE49-F238E27FC236}">
                  <a16:creationId xmlns:a16="http://schemas.microsoft.com/office/drawing/2014/main" id="{59023257-678F-1892-2E33-DA744BC9C057}"/>
                </a:ext>
              </a:extLst>
            </p:cNvPr>
            <p:cNvGrpSpPr/>
            <p:nvPr/>
          </p:nvGrpSpPr>
          <p:grpSpPr>
            <a:xfrm>
              <a:off x="2111476" y="2504110"/>
              <a:ext cx="567133" cy="257950"/>
              <a:chOff x="1972301" y="2504826"/>
              <a:chExt cx="567133" cy="257950"/>
            </a:xfrm>
          </p:grpSpPr>
          <p:sp>
            <p:nvSpPr>
              <p:cNvPr id="82" name="Rectangle: Single Corner Rounded 81">
                <a:extLst>
                  <a:ext uri="{FF2B5EF4-FFF2-40B4-BE49-F238E27FC236}">
                    <a16:creationId xmlns:a16="http://schemas.microsoft.com/office/drawing/2014/main" id="{78D60F1E-44DD-62EF-18D2-F2D9372BCB88}"/>
                  </a:ext>
                </a:extLst>
              </p:cNvPr>
              <p:cNvSpPr/>
              <p:nvPr/>
            </p:nvSpPr>
            <p:spPr>
              <a:xfrm>
                <a:off x="1972301" y="2504826"/>
                <a:ext cx="567133" cy="257950"/>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88" name="Google Shape;1826;p65">
                <a:extLst>
                  <a:ext uri="{FF2B5EF4-FFF2-40B4-BE49-F238E27FC236}">
                    <a16:creationId xmlns:a16="http://schemas.microsoft.com/office/drawing/2014/main" id="{5786F7A9-A748-900A-DFE5-8EFFE8918A1B}"/>
                  </a:ext>
                </a:extLst>
              </p:cNvPr>
              <p:cNvSpPr txBox="1">
                <a:spLocks/>
              </p:cNvSpPr>
              <p:nvPr/>
            </p:nvSpPr>
            <p:spPr>
              <a:xfrm>
                <a:off x="2000671" y="2560267"/>
                <a:ext cx="501840" cy="15022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T-DM1</a:t>
                </a:r>
              </a:p>
            </p:txBody>
          </p:sp>
        </p:grpSp>
        <p:grpSp>
          <p:nvGrpSpPr>
            <p:cNvPr id="204" name="Group 203">
              <a:extLst>
                <a:ext uri="{FF2B5EF4-FFF2-40B4-BE49-F238E27FC236}">
                  <a16:creationId xmlns:a16="http://schemas.microsoft.com/office/drawing/2014/main" id="{65C057DB-EB7A-6537-1BA4-8A630C013A65}"/>
                </a:ext>
              </a:extLst>
            </p:cNvPr>
            <p:cNvGrpSpPr/>
            <p:nvPr/>
          </p:nvGrpSpPr>
          <p:grpSpPr>
            <a:xfrm>
              <a:off x="2731694" y="2504735"/>
              <a:ext cx="1047220" cy="247905"/>
              <a:chOff x="2794403" y="2504735"/>
              <a:chExt cx="1047220" cy="247905"/>
            </a:xfrm>
          </p:grpSpPr>
          <p:sp>
            <p:nvSpPr>
              <p:cNvPr id="96" name="Rectangle: Single Corner Rounded 95">
                <a:extLst>
                  <a:ext uri="{FF2B5EF4-FFF2-40B4-BE49-F238E27FC236}">
                    <a16:creationId xmlns:a16="http://schemas.microsoft.com/office/drawing/2014/main" id="{136026BA-4260-3235-536C-FB89469D71E0}"/>
                  </a:ext>
                </a:extLst>
              </p:cNvPr>
              <p:cNvSpPr/>
              <p:nvPr/>
            </p:nvSpPr>
            <p:spPr>
              <a:xfrm>
                <a:off x="2820449" y="2504735"/>
                <a:ext cx="985026" cy="247905"/>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97" name="Google Shape;1826;p65">
                <a:extLst>
                  <a:ext uri="{FF2B5EF4-FFF2-40B4-BE49-F238E27FC236}">
                    <a16:creationId xmlns:a16="http://schemas.microsoft.com/office/drawing/2014/main" id="{534EEB83-43FC-F2CE-3056-2ED31D0B547D}"/>
                  </a:ext>
                </a:extLst>
              </p:cNvPr>
              <p:cNvSpPr txBox="1">
                <a:spLocks/>
              </p:cNvSpPr>
              <p:nvPr/>
            </p:nvSpPr>
            <p:spPr>
              <a:xfrm>
                <a:off x="2794403" y="2513026"/>
                <a:ext cx="1047220" cy="23132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Anti-HER2 agents </a:t>
                </a:r>
                <a:r>
                  <a:rPr lang="en-IN" sz="600" i="0" dirty="0">
                    <a:solidFill>
                      <a:schemeClr val="bg1"/>
                    </a:solidFill>
                    <a:effectLst/>
                    <a:latin typeface="+mj-lt"/>
                  </a:rPr>
                  <a:t>±</a:t>
                </a:r>
              </a:p>
              <a:p>
                <a:pPr marL="0" indent="0" algn="ctr">
                  <a:buFont typeface="Albert Sans"/>
                  <a:buNone/>
                </a:pPr>
                <a:r>
                  <a:rPr lang="en-IN" sz="600" b="1" i="0" dirty="0">
                    <a:solidFill>
                      <a:schemeClr val="bg1"/>
                    </a:solidFill>
                    <a:effectLst/>
                    <a:latin typeface="+mj-lt"/>
                  </a:rPr>
                  <a:t>CT (see box)</a:t>
                </a:r>
                <a:r>
                  <a:rPr lang="en-IN" sz="600" i="0" dirty="0">
                    <a:solidFill>
                      <a:schemeClr val="bg1"/>
                    </a:solidFill>
                    <a:effectLst/>
                    <a:latin typeface="+mj-lt"/>
                  </a:rPr>
                  <a:t> </a:t>
                </a:r>
              </a:p>
            </p:txBody>
          </p:sp>
        </p:grpSp>
        <p:grpSp>
          <p:nvGrpSpPr>
            <p:cNvPr id="249" name="Group 248">
              <a:extLst>
                <a:ext uri="{FF2B5EF4-FFF2-40B4-BE49-F238E27FC236}">
                  <a16:creationId xmlns:a16="http://schemas.microsoft.com/office/drawing/2014/main" id="{43D70EE5-EF9A-F9E2-9794-D4F0A5FA686F}"/>
                </a:ext>
              </a:extLst>
            </p:cNvPr>
            <p:cNvGrpSpPr/>
            <p:nvPr/>
          </p:nvGrpSpPr>
          <p:grpSpPr>
            <a:xfrm>
              <a:off x="3983505" y="2498600"/>
              <a:ext cx="1242419" cy="233575"/>
              <a:chOff x="4022398" y="2498600"/>
              <a:chExt cx="1242419" cy="233575"/>
            </a:xfrm>
          </p:grpSpPr>
          <p:sp>
            <p:nvSpPr>
              <p:cNvPr id="106" name="Rectangle: Single Corner Rounded 105">
                <a:extLst>
                  <a:ext uri="{FF2B5EF4-FFF2-40B4-BE49-F238E27FC236}">
                    <a16:creationId xmlns:a16="http://schemas.microsoft.com/office/drawing/2014/main" id="{5D91E014-CC2C-AD91-3293-071720A0EC09}"/>
                  </a:ext>
                </a:extLst>
              </p:cNvPr>
              <p:cNvSpPr/>
              <p:nvPr/>
            </p:nvSpPr>
            <p:spPr>
              <a:xfrm>
                <a:off x="4022398" y="2498600"/>
                <a:ext cx="1231764" cy="229886"/>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07" name="Google Shape;1826;p65">
                <a:extLst>
                  <a:ext uri="{FF2B5EF4-FFF2-40B4-BE49-F238E27FC236}">
                    <a16:creationId xmlns:a16="http://schemas.microsoft.com/office/drawing/2014/main" id="{C514F34E-293C-B024-F44B-D30E253B21D2}"/>
                  </a:ext>
                </a:extLst>
              </p:cNvPr>
              <p:cNvSpPr txBox="1">
                <a:spLocks/>
              </p:cNvSpPr>
              <p:nvPr/>
            </p:nvSpPr>
            <p:spPr>
              <a:xfrm>
                <a:off x="4033057" y="2505305"/>
                <a:ext cx="1231760" cy="22687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Anti-HER2 agents </a:t>
                </a:r>
                <a:r>
                  <a:rPr lang="en-IN" sz="600" i="0" dirty="0">
                    <a:solidFill>
                      <a:schemeClr val="bg1"/>
                    </a:solidFill>
                    <a:effectLst/>
                    <a:latin typeface="+mj-lt"/>
                  </a:rPr>
                  <a:t>± </a:t>
                </a:r>
                <a:r>
                  <a:rPr lang="en-IN" sz="600" b="1" i="0" dirty="0">
                    <a:solidFill>
                      <a:schemeClr val="bg1"/>
                    </a:solidFill>
                    <a:effectLst/>
                    <a:latin typeface="+mj-lt"/>
                  </a:rPr>
                  <a:t>CT</a:t>
                </a:r>
                <a:endParaRPr lang="en-IN" sz="600" i="0" dirty="0">
                  <a:solidFill>
                    <a:schemeClr val="bg1"/>
                  </a:solidFill>
                  <a:effectLst/>
                  <a:latin typeface="+mj-lt"/>
                </a:endParaRPr>
              </a:p>
            </p:txBody>
          </p:sp>
        </p:grpSp>
        <p:sp>
          <p:nvSpPr>
            <p:cNvPr id="139" name="Google Shape;1826;p65">
              <a:extLst>
                <a:ext uri="{FF2B5EF4-FFF2-40B4-BE49-F238E27FC236}">
                  <a16:creationId xmlns:a16="http://schemas.microsoft.com/office/drawing/2014/main" id="{5EC8895C-9D46-43EB-60A4-BB0DAF9D49E4}"/>
                </a:ext>
              </a:extLst>
            </p:cNvPr>
            <p:cNvSpPr txBox="1">
              <a:spLocks/>
            </p:cNvSpPr>
            <p:nvPr/>
          </p:nvSpPr>
          <p:spPr>
            <a:xfrm>
              <a:off x="202547" y="2545517"/>
              <a:ext cx="420714" cy="199527"/>
            </a:xfrm>
            <a:prstGeom prst="rect">
              <a:avLst/>
            </a:prstGeom>
            <a:noFill/>
            <a:ln w="12700">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tx1"/>
                  </a:solidFill>
                  <a:latin typeface="+mj-lt"/>
                </a:rPr>
                <a:t>3L+</a:t>
              </a:r>
            </a:p>
          </p:txBody>
        </p:sp>
      </p:grpSp>
      <p:grpSp>
        <p:nvGrpSpPr>
          <p:cNvPr id="283" name="Group 282">
            <a:extLst>
              <a:ext uri="{FF2B5EF4-FFF2-40B4-BE49-F238E27FC236}">
                <a16:creationId xmlns:a16="http://schemas.microsoft.com/office/drawing/2014/main" id="{77B4A867-3AF4-3C5E-DA8D-4CCC9E9D120C}"/>
              </a:ext>
            </a:extLst>
          </p:cNvPr>
          <p:cNvGrpSpPr/>
          <p:nvPr/>
        </p:nvGrpSpPr>
        <p:grpSpPr>
          <a:xfrm>
            <a:off x="241471" y="3380948"/>
            <a:ext cx="2705292" cy="271742"/>
            <a:chOff x="225994" y="3007090"/>
            <a:chExt cx="2705292" cy="271742"/>
          </a:xfrm>
        </p:grpSpPr>
        <p:grpSp>
          <p:nvGrpSpPr>
            <p:cNvPr id="246" name="Group 245">
              <a:extLst>
                <a:ext uri="{FF2B5EF4-FFF2-40B4-BE49-F238E27FC236}">
                  <a16:creationId xmlns:a16="http://schemas.microsoft.com/office/drawing/2014/main" id="{B8B000B1-D1A1-E319-6876-E7E224D0B165}"/>
                </a:ext>
              </a:extLst>
            </p:cNvPr>
            <p:cNvGrpSpPr/>
            <p:nvPr/>
          </p:nvGrpSpPr>
          <p:grpSpPr>
            <a:xfrm>
              <a:off x="517694" y="3011835"/>
              <a:ext cx="1141862" cy="264666"/>
              <a:chOff x="628819" y="3011835"/>
              <a:chExt cx="1141862" cy="264666"/>
            </a:xfrm>
          </p:grpSpPr>
          <p:sp>
            <p:nvSpPr>
              <p:cNvPr id="133" name="Rectangle: Single Corner Rounded 132">
                <a:extLst>
                  <a:ext uri="{FF2B5EF4-FFF2-40B4-BE49-F238E27FC236}">
                    <a16:creationId xmlns:a16="http://schemas.microsoft.com/office/drawing/2014/main" id="{DD992B9C-B6C2-DAB3-801B-8F9D0ED2AC67}"/>
                  </a:ext>
                </a:extLst>
              </p:cNvPr>
              <p:cNvSpPr/>
              <p:nvPr/>
            </p:nvSpPr>
            <p:spPr>
              <a:xfrm>
                <a:off x="712938" y="3011835"/>
                <a:ext cx="960854" cy="264666"/>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a:latin typeface="+mj-lt"/>
                </a:endParaRPr>
              </a:p>
            </p:txBody>
          </p:sp>
          <p:sp>
            <p:nvSpPr>
              <p:cNvPr id="134" name="Google Shape;1826;p65">
                <a:extLst>
                  <a:ext uri="{FF2B5EF4-FFF2-40B4-BE49-F238E27FC236}">
                    <a16:creationId xmlns:a16="http://schemas.microsoft.com/office/drawing/2014/main" id="{797E7452-7C5A-4DD7-A666-1DBAF4026B1B}"/>
                  </a:ext>
                </a:extLst>
              </p:cNvPr>
              <p:cNvSpPr txBox="1">
                <a:spLocks/>
              </p:cNvSpPr>
              <p:nvPr/>
            </p:nvSpPr>
            <p:spPr>
              <a:xfrm>
                <a:off x="628819" y="3031028"/>
                <a:ext cx="1141862" cy="23264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i="0" dirty="0">
                    <a:solidFill>
                      <a:schemeClr val="bg1"/>
                    </a:solidFill>
                    <a:effectLst/>
                    <a:latin typeface="+mj-lt"/>
                  </a:rPr>
                  <a:t>Anti-HER2 agents </a:t>
                </a:r>
                <a:r>
                  <a:rPr lang="en-IN" sz="600" i="0" dirty="0">
                    <a:solidFill>
                      <a:schemeClr val="bg1"/>
                    </a:solidFill>
                    <a:effectLst/>
                    <a:latin typeface="+mj-lt"/>
                  </a:rPr>
                  <a:t>±</a:t>
                </a:r>
              </a:p>
              <a:p>
                <a:pPr marL="0" indent="0" algn="ctr">
                  <a:buNone/>
                </a:pPr>
                <a:r>
                  <a:rPr lang="en-IN" sz="600" b="1" i="0" dirty="0">
                    <a:solidFill>
                      <a:schemeClr val="bg1"/>
                    </a:solidFill>
                    <a:effectLst/>
                    <a:latin typeface="+mj-lt"/>
                  </a:rPr>
                  <a:t>CT (see box)</a:t>
                </a:r>
                <a:r>
                  <a:rPr lang="en-IN" sz="600" i="0" dirty="0">
                    <a:solidFill>
                      <a:schemeClr val="bg1"/>
                    </a:solidFill>
                    <a:effectLst/>
                    <a:latin typeface="+mj-lt"/>
                  </a:rPr>
                  <a:t> </a:t>
                </a:r>
              </a:p>
            </p:txBody>
          </p:sp>
        </p:grpSp>
        <p:grpSp>
          <p:nvGrpSpPr>
            <p:cNvPr id="245" name="Group 244">
              <a:extLst>
                <a:ext uri="{FF2B5EF4-FFF2-40B4-BE49-F238E27FC236}">
                  <a16:creationId xmlns:a16="http://schemas.microsoft.com/office/drawing/2014/main" id="{6C5968B9-72AE-6118-6D2E-6A177B565C69}"/>
                </a:ext>
              </a:extLst>
            </p:cNvPr>
            <p:cNvGrpSpPr/>
            <p:nvPr/>
          </p:nvGrpSpPr>
          <p:grpSpPr>
            <a:xfrm>
              <a:off x="1864762" y="3007090"/>
              <a:ext cx="1066524" cy="271742"/>
              <a:chOff x="1801262" y="3007090"/>
              <a:chExt cx="1066524" cy="271742"/>
            </a:xfrm>
          </p:grpSpPr>
          <p:sp>
            <p:nvSpPr>
              <p:cNvPr id="135" name="Rectangle: Single Corner Rounded 134">
                <a:extLst>
                  <a:ext uri="{FF2B5EF4-FFF2-40B4-BE49-F238E27FC236}">
                    <a16:creationId xmlns:a16="http://schemas.microsoft.com/office/drawing/2014/main" id="{78FFA970-C545-8A8B-F6D8-AD87466F725D}"/>
                  </a:ext>
                </a:extLst>
              </p:cNvPr>
              <p:cNvSpPr/>
              <p:nvPr/>
            </p:nvSpPr>
            <p:spPr>
              <a:xfrm>
                <a:off x="1841446" y="3012314"/>
                <a:ext cx="979002" cy="264187"/>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a:latin typeface="+mj-lt"/>
                </a:endParaRPr>
              </a:p>
            </p:txBody>
          </p:sp>
          <p:sp>
            <p:nvSpPr>
              <p:cNvPr id="136" name="Google Shape;1826;p65">
                <a:extLst>
                  <a:ext uri="{FF2B5EF4-FFF2-40B4-BE49-F238E27FC236}">
                    <a16:creationId xmlns:a16="http://schemas.microsoft.com/office/drawing/2014/main" id="{5EC80536-1116-F273-ACB3-D785D52910A5}"/>
                  </a:ext>
                </a:extLst>
              </p:cNvPr>
              <p:cNvSpPr txBox="1">
                <a:spLocks/>
              </p:cNvSpPr>
              <p:nvPr/>
            </p:nvSpPr>
            <p:spPr>
              <a:xfrm>
                <a:off x="1801262" y="3007090"/>
                <a:ext cx="1066524" cy="27174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i="0" dirty="0">
                    <a:solidFill>
                      <a:schemeClr val="bg1"/>
                    </a:solidFill>
                    <a:effectLst/>
                    <a:latin typeface="+mj-lt"/>
                  </a:rPr>
                  <a:t>Anti-HER2 agents </a:t>
                </a:r>
                <a:r>
                  <a:rPr lang="en-IN" sz="600" i="0" dirty="0">
                    <a:solidFill>
                      <a:schemeClr val="bg1"/>
                    </a:solidFill>
                    <a:effectLst/>
                    <a:latin typeface="+mj-lt"/>
                  </a:rPr>
                  <a:t>±</a:t>
                </a:r>
              </a:p>
              <a:p>
                <a:pPr marL="0" indent="0" algn="ctr">
                  <a:buNone/>
                </a:pPr>
                <a:r>
                  <a:rPr lang="en-IN" sz="600" b="1" i="0" dirty="0">
                    <a:solidFill>
                      <a:schemeClr val="bg1"/>
                    </a:solidFill>
                    <a:effectLst/>
                    <a:latin typeface="+mj-lt"/>
                  </a:rPr>
                  <a:t>CT (see box)</a:t>
                </a:r>
                <a:r>
                  <a:rPr lang="en-IN" sz="600" i="0" dirty="0">
                    <a:solidFill>
                      <a:schemeClr val="bg1"/>
                    </a:solidFill>
                    <a:effectLst/>
                    <a:latin typeface="+mj-lt"/>
                  </a:rPr>
                  <a:t> </a:t>
                </a:r>
              </a:p>
            </p:txBody>
          </p:sp>
        </p:grpSp>
        <p:sp>
          <p:nvSpPr>
            <p:cNvPr id="140" name="Google Shape;1826;p65">
              <a:extLst>
                <a:ext uri="{FF2B5EF4-FFF2-40B4-BE49-F238E27FC236}">
                  <a16:creationId xmlns:a16="http://schemas.microsoft.com/office/drawing/2014/main" id="{3C7B5477-935D-A54E-6F84-7717B20CD0AF}"/>
                </a:ext>
              </a:extLst>
            </p:cNvPr>
            <p:cNvSpPr txBox="1">
              <a:spLocks/>
            </p:cNvSpPr>
            <p:nvPr/>
          </p:nvSpPr>
          <p:spPr>
            <a:xfrm>
              <a:off x="225994" y="3047439"/>
              <a:ext cx="367797" cy="199527"/>
            </a:xfrm>
            <a:prstGeom prst="rect">
              <a:avLst/>
            </a:prstGeom>
            <a:noFill/>
            <a:ln w="12700">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tx1"/>
                  </a:solidFill>
                  <a:latin typeface="+mj-lt"/>
                </a:rPr>
                <a:t>4L+</a:t>
              </a:r>
            </a:p>
          </p:txBody>
        </p:sp>
      </p:grpSp>
      <p:grpSp>
        <p:nvGrpSpPr>
          <p:cNvPr id="279" name="Group 278">
            <a:extLst>
              <a:ext uri="{FF2B5EF4-FFF2-40B4-BE49-F238E27FC236}">
                <a16:creationId xmlns:a16="http://schemas.microsoft.com/office/drawing/2014/main" id="{C966854A-8C57-ED50-4A9F-C370FA33E26F}"/>
              </a:ext>
            </a:extLst>
          </p:cNvPr>
          <p:cNvGrpSpPr/>
          <p:nvPr/>
        </p:nvGrpSpPr>
        <p:grpSpPr>
          <a:xfrm>
            <a:off x="260877" y="2198144"/>
            <a:ext cx="4945258" cy="518639"/>
            <a:chOff x="245400" y="1824286"/>
            <a:chExt cx="4945258" cy="518639"/>
          </a:xfrm>
        </p:grpSpPr>
        <p:grpSp>
          <p:nvGrpSpPr>
            <p:cNvPr id="242" name="Group 241">
              <a:extLst>
                <a:ext uri="{FF2B5EF4-FFF2-40B4-BE49-F238E27FC236}">
                  <a16:creationId xmlns:a16="http://schemas.microsoft.com/office/drawing/2014/main" id="{F18DFDC1-37B1-B3A2-A06A-1016BEA3A36C}"/>
                </a:ext>
              </a:extLst>
            </p:cNvPr>
            <p:cNvGrpSpPr/>
            <p:nvPr/>
          </p:nvGrpSpPr>
          <p:grpSpPr>
            <a:xfrm>
              <a:off x="2251625" y="2046344"/>
              <a:ext cx="1089334" cy="296581"/>
              <a:chOff x="2283375" y="2046344"/>
              <a:chExt cx="1089334" cy="296581"/>
            </a:xfrm>
          </p:grpSpPr>
          <p:sp>
            <p:nvSpPr>
              <p:cNvPr id="83" name="Rectangle: Single Corner Rounded 82">
                <a:extLst>
                  <a:ext uri="{FF2B5EF4-FFF2-40B4-BE49-F238E27FC236}">
                    <a16:creationId xmlns:a16="http://schemas.microsoft.com/office/drawing/2014/main" id="{DF500661-CB9C-E58C-A5D3-3FDB8C49A900}"/>
                  </a:ext>
                </a:extLst>
              </p:cNvPr>
              <p:cNvSpPr/>
              <p:nvPr/>
            </p:nvSpPr>
            <p:spPr>
              <a:xfrm>
                <a:off x="2283375" y="2061149"/>
                <a:ext cx="1089334" cy="268938"/>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a:latin typeface="+mj-lt"/>
                </a:endParaRPr>
              </a:p>
            </p:txBody>
          </p:sp>
          <p:sp>
            <p:nvSpPr>
              <p:cNvPr id="87" name="Google Shape;1826;p65">
                <a:extLst>
                  <a:ext uri="{FF2B5EF4-FFF2-40B4-BE49-F238E27FC236}">
                    <a16:creationId xmlns:a16="http://schemas.microsoft.com/office/drawing/2014/main" id="{8133575C-2E76-95E9-F498-30264B60CCFC}"/>
                  </a:ext>
                </a:extLst>
              </p:cNvPr>
              <p:cNvSpPr txBox="1">
                <a:spLocks/>
              </p:cNvSpPr>
              <p:nvPr/>
            </p:nvSpPr>
            <p:spPr>
              <a:xfrm>
                <a:off x="2305319" y="2046344"/>
                <a:ext cx="1044884" cy="29658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Tucatinib plus T</a:t>
                </a:r>
              </a:p>
              <a:p>
                <a:pPr marL="0" indent="0" algn="ctr">
                  <a:buFont typeface="Albert Sans"/>
                  <a:buNone/>
                </a:pPr>
                <a:r>
                  <a:rPr lang="en-IN" sz="600" b="1" dirty="0">
                    <a:solidFill>
                      <a:schemeClr val="bg1"/>
                    </a:solidFill>
                    <a:latin typeface="+mj-lt"/>
                  </a:rPr>
                  <a:t>plus capecitabine </a:t>
                </a:r>
              </a:p>
            </p:txBody>
          </p:sp>
        </p:grpSp>
        <p:grpSp>
          <p:nvGrpSpPr>
            <p:cNvPr id="243" name="Group 242">
              <a:extLst>
                <a:ext uri="{FF2B5EF4-FFF2-40B4-BE49-F238E27FC236}">
                  <a16:creationId xmlns:a16="http://schemas.microsoft.com/office/drawing/2014/main" id="{35274382-C0E4-099E-3A21-7E116DF54A10}"/>
                </a:ext>
              </a:extLst>
            </p:cNvPr>
            <p:cNvGrpSpPr/>
            <p:nvPr/>
          </p:nvGrpSpPr>
          <p:grpSpPr>
            <a:xfrm>
              <a:off x="731734" y="2061148"/>
              <a:ext cx="690834" cy="274536"/>
              <a:chOff x="763484" y="2061148"/>
              <a:chExt cx="690834" cy="274536"/>
            </a:xfrm>
          </p:grpSpPr>
          <p:sp>
            <p:nvSpPr>
              <p:cNvPr id="92" name="Rectangle: Single Corner Rounded 30">
                <a:extLst>
                  <a:ext uri="{FF2B5EF4-FFF2-40B4-BE49-F238E27FC236}">
                    <a16:creationId xmlns:a16="http://schemas.microsoft.com/office/drawing/2014/main" id="{47E3D8DF-B213-F35E-42B3-D86D966C2E83}"/>
                  </a:ext>
                </a:extLst>
              </p:cNvPr>
              <p:cNvSpPr/>
              <p:nvPr/>
            </p:nvSpPr>
            <p:spPr>
              <a:xfrm>
                <a:off x="763484" y="2061148"/>
                <a:ext cx="690834" cy="274536"/>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94" name="Google Shape;1826;p65">
                <a:extLst>
                  <a:ext uri="{FF2B5EF4-FFF2-40B4-BE49-F238E27FC236}">
                    <a16:creationId xmlns:a16="http://schemas.microsoft.com/office/drawing/2014/main" id="{40C8FEF3-26B6-F238-C0B9-FA5B298046AD}"/>
                  </a:ext>
                </a:extLst>
              </p:cNvPr>
              <p:cNvSpPr txBox="1">
                <a:spLocks/>
              </p:cNvSpPr>
              <p:nvPr/>
            </p:nvSpPr>
            <p:spPr>
              <a:xfrm>
                <a:off x="841759" y="2114274"/>
                <a:ext cx="534284" cy="17344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T-DM1</a:t>
                </a:r>
              </a:p>
            </p:txBody>
          </p:sp>
        </p:grpSp>
        <p:grpSp>
          <p:nvGrpSpPr>
            <p:cNvPr id="241" name="Group 240">
              <a:extLst>
                <a:ext uri="{FF2B5EF4-FFF2-40B4-BE49-F238E27FC236}">
                  <a16:creationId xmlns:a16="http://schemas.microsoft.com/office/drawing/2014/main" id="{F4154D7E-B392-5F07-ABF4-AF0042A86D4C}"/>
                </a:ext>
              </a:extLst>
            </p:cNvPr>
            <p:cNvGrpSpPr/>
            <p:nvPr/>
          </p:nvGrpSpPr>
          <p:grpSpPr>
            <a:xfrm>
              <a:off x="4018788" y="2032821"/>
              <a:ext cx="1171870" cy="291210"/>
              <a:chOff x="4043395" y="2032821"/>
              <a:chExt cx="1171870" cy="291210"/>
            </a:xfrm>
          </p:grpSpPr>
          <p:sp>
            <p:nvSpPr>
              <p:cNvPr id="104" name="Rectangle: Single Corner Rounded 103">
                <a:extLst>
                  <a:ext uri="{FF2B5EF4-FFF2-40B4-BE49-F238E27FC236}">
                    <a16:creationId xmlns:a16="http://schemas.microsoft.com/office/drawing/2014/main" id="{EFD0A588-1134-4B7C-A1A7-E516DB32D543}"/>
                  </a:ext>
                </a:extLst>
              </p:cNvPr>
              <p:cNvSpPr/>
              <p:nvPr/>
            </p:nvSpPr>
            <p:spPr>
              <a:xfrm>
                <a:off x="4043395" y="2032821"/>
                <a:ext cx="1171870" cy="291210"/>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a:latin typeface="+mj-lt"/>
                </a:endParaRPr>
              </a:p>
            </p:txBody>
          </p:sp>
          <p:sp>
            <p:nvSpPr>
              <p:cNvPr id="105" name="Google Shape;1826;p65">
                <a:extLst>
                  <a:ext uri="{FF2B5EF4-FFF2-40B4-BE49-F238E27FC236}">
                    <a16:creationId xmlns:a16="http://schemas.microsoft.com/office/drawing/2014/main" id="{79F533B5-5C7C-292A-23F7-FC02541C6483}"/>
                  </a:ext>
                </a:extLst>
              </p:cNvPr>
              <p:cNvSpPr txBox="1">
                <a:spLocks/>
              </p:cNvSpPr>
              <p:nvPr/>
            </p:nvSpPr>
            <p:spPr>
              <a:xfrm>
                <a:off x="4130965" y="2087601"/>
                <a:ext cx="970914" cy="19316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err="1">
                    <a:solidFill>
                      <a:schemeClr val="bg1"/>
                    </a:solidFill>
                    <a:latin typeface="+mj-lt"/>
                  </a:rPr>
                  <a:t>Tucatinib</a:t>
                </a:r>
                <a:r>
                  <a:rPr lang="en-IN" sz="600" b="1" dirty="0">
                    <a:solidFill>
                      <a:schemeClr val="bg1"/>
                    </a:solidFill>
                    <a:latin typeface="+mj-lt"/>
                  </a:rPr>
                  <a:t> plus T</a:t>
                </a:r>
              </a:p>
              <a:p>
                <a:pPr marL="0" indent="0" algn="ctr">
                  <a:buFont typeface="Albert Sans"/>
                  <a:buNone/>
                </a:pPr>
                <a:r>
                  <a:rPr lang="en-IN" sz="600" b="1" dirty="0">
                    <a:solidFill>
                      <a:schemeClr val="bg1"/>
                    </a:solidFill>
                    <a:latin typeface="+mj-lt"/>
                  </a:rPr>
                  <a:t>plus </a:t>
                </a:r>
                <a:r>
                  <a:rPr lang="en-IN" sz="600" b="1" dirty="0" err="1">
                    <a:solidFill>
                      <a:schemeClr val="bg1"/>
                    </a:solidFill>
                    <a:latin typeface="+mj-lt"/>
                  </a:rPr>
                  <a:t>capecitabine</a:t>
                </a:r>
                <a:r>
                  <a:rPr lang="en-IN" sz="600" b="1" dirty="0">
                    <a:solidFill>
                      <a:schemeClr val="bg1"/>
                    </a:solidFill>
                    <a:latin typeface="+mj-lt"/>
                  </a:rPr>
                  <a:t> </a:t>
                </a:r>
              </a:p>
            </p:txBody>
          </p:sp>
        </p:grpSp>
        <p:sp>
          <p:nvSpPr>
            <p:cNvPr id="138" name="Google Shape;1826;p65">
              <a:extLst>
                <a:ext uri="{FF2B5EF4-FFF2-40B4-BE49-F238E27FC236}">
                  <a16:creationId xmlns:a16="http://schemas.microsoft.com/office/drawing/2014/main" id="{0CE91597-5E7F-93AA-CEAF-12B57AE42695}"/>
                </a:ext>
              </a:extLst>
            </p:cNvPr>
            <p:cNvSpPr txBox="1">
              <a:spLocks/>
            </p:cNvSpPr>
            <p:nvPr/>
          </p:nvSpPr>
          <p:spPr>
            <a:xfrm>
              <a:off x="245400" y="2097590"/>
              <a:ext cx="333374" cy="199527"/>
            </a:xfrm>
            <a:prstGeom prst="rect">
              <a:avLst/>
            </a:prstGeom>
            <a:noFill/>
            <a:ln w="12700">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tx1"/>
                  </a:solidFill>
                  <a:latin typeface="+mj-lt"/>
                </a:rPr>
                <a:t>2L</a:t>
              </a:r>
            </a:p>
          </p:txBody>
        </p:sp>
        <p:cxnSp>
          <p:nvCxnSpPr>
            <p:cNvPr id="209" name="Straight Arrow Connector 208">
              <a:extLst>
                <a:ext uri="{FF2B5EF4-FFF2-40B4-BE49-F238E27FC236}">
                  <a16:creationId xmlns:a16="http://schemas.microsoft.com/office/drawing/2014/main" id="{1929C166-53B0-646C-7FE5-79EF0CF5DDE1}"/>
                </a:ext>
              </a:extLst>
            </p:cNvPr>
            <p:cNvCxnSpPr>
              <a:cxnSpLocks/>
              <a:stCxn id="102" idx="2"/>
              <a:endCxn id="104" idx="0"/>
            </p:cNvCxnSpPr>
            <p:nvPr/>
          </p:nvCxnSpPr>
          <p:spPr>
            <a:xfrm>
              <a:off x="4604723" y="1824286"/>
              <a:ext cx="0" cy="208535"/>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8" name="Group 277">
            <a:extLst>
              <a:ext uri="{FF2B5EF4-FFF2-40B4-BE49-F238E27FC236}">
                <a16:creationId xmlns:a16="http://schemas.microsoft.com/office/drawing/2014/main" id="{70BB7183-A45E-D137-A31F-05F23C049975}"/>
              </a:ext>
            </a:extLst>
          </p:cNvPr>
          <p:cNvGrpSpPr/>
          <p:nvPr/>
        </p:nvGrpSpPr>
        <p:grpSpPr>
          <a:xfrm>
            <a:off x="1089629" y="1829020"/>
            <a:ext cx="3843096" cy="635079"/>
            <a:chOff x="1074152" y="1455162"/>
            <a:chExt cx="3843096" cy="635079"/>
          </a:xfrm>
        </p:grpSpPr>
        <p:grpSp>
          <p:nvGrpSpPr>
            <p:cNvPr id="268" name="Group 267">
              <a:extLst>
                <a:ext uri="{FF2B5EF4-FFF2-40B4-BE49-F238E27FC236}">
                  <a16:creationId xmlns:a16="http://schemas.microsoft.com/office/drawing/2014/main" id="{263AD30C-501D-DA15-A356-ADE7F822B16F}"/>
                </a:ext>
              </a:extLst>
            </p:cNvPr>
            <p:cNvGrpSpPr/>
            <p:nvPr/>
          </p:nvGrpSpPr>
          <p:grpSpPr>
            <a:xfrm>
              <a:off x="1074152" y="1806787"/>
              <a:ext cx="1719186" cy="283454"/>
              <a:chOff x="1074152" y="1806787"/>
              <a:chExt cx="1719186" cy="283454"/>
            </a:xfrm>
          </p:grpSpPr>
          <p:sp>
            <p:nvSpPr>
              <p:cNvPr id="98" name="Google Shape;1826;p65">
                <a:extLst>
                  <a:ext uri="{FF2B5EF4-FFF2-40B4-BE49-F238E27FC236}">
                    <a16:creationId xmlns:a16="http://schemas.microsoft.com/office/drawing/2014/main" id="{9DE87183-A6D2-D812-A323-16ECCABA4D53}"/>
                  </a:ext>
                </a:extLst>
              </p:cNvPr>
              <p:cNvSpPr txBox="1">
                <a:spLocks/>
              </p:cNvSpPr>
              <p:nvPr/>
            </p:nvSpPr>
            <p:spPr>
              <a:xfrm>
                <a:off x="1207560" y="1880716"/>
                <a:ext cx="381878" cy="199527"/>
              </a:xfrm>
              <a:prstGeom prst="rect">
                <a:avLst/>
              </a:prstGeom>
              <a:noFill/>
              <a:ln w="12700">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dirty="0">
                    <a:solidFill>
                      <a:schemeClr val="tx1"/>
                    </a:solidFill>
                    <a:latin typeface="+mj-lt"/>
                  </a:rPr>
                  <a:t>SoC</a:t>
                </a:r>
              </a:p>
            </p:txBody>
          </p:sp>
          <p:sp>
            <p:nvSpPr>
              <p:cNvPr id="99" name="Google Shape;1826;p65">
                <a:extLst>
                  <a:ext uri="{FF2B5EF4-FFF2-40B4-BE49-F238E27FC236}">
                    <a16:creationId xmlns:a16="http://schemas.microsoft.com/office/drawing/2014/main" id="{277BA0EA-29F1-DAEB-CC17-B86DA60F5B6F}"/>
                  </a:ext>
                </a:extLst>
              </p:cNvPr>
              <p:cNvSpPr txBox="1">
                <a:spLocks/>
              </p:cNvSpPr>
              <p:nvPr/>
            </p:nvSpPr>
            <p:spPr>
              <a:xfrm>
                <a:off x="1643870" y="1890714"/>
                <a:ext cx="1129588" cy="19952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dirty="0">
                    <a:solidFill>
                      <a:schemeClr val="tx1"/>
                    </a:solidFill>
                    <a:latin typeface="+mj-lt"/>
                  </a:rPr>
                  <a:t>Additional 2L </a:t>
                </a:r>
                <a:r>
                  <a:rPr lang="en-IN" sz="600" dirty="0" err="1">
                    <a:solidFill>
                      <a:schemeClr val="tx1"/>
                    </a:solidFill>
                    <a:latin typeface="+mj-lt"/>
                  </a:rPr>
                  <a:t>option?</a:t>
                </a:r>
                <a:r>
                  <a:rPr lang="en-IN" sz="600" baseline="30000" dirty="0" err="1">
                    <a:solidFill>
                      <a:schemeClr val="tx1"/>
                    </a:solidFill>
                    <a:latin typeface="+mj-lt"/>
                  </a:rPr>
                  <a:t>c</a:t>
                </a:r>
                <a:r>
                  <a:rPr lang="en-IN" sz="600" dirty="0">
                    <a:solidFill>
                      <a:schemeClr val="tx1"/>
                    </a:solidFill>
                    <a:latin typeface="+mj-lt"/>
                  </a:rPr>
                  <a:t> </a:t>
                </a:r>
              </a:p>
            </p:txBody>
          </p:sp>
          <p:grpSp>
            <p:nvGrpSpPr>
              <p:cNvPr id="244" name="Group 243">
                <a:extLst>
                  <a:ext uri="{FF2B5EF4-FFF2-40B4-BE49-F238E27FC236}">
                    <a16:creationId xmlns:a16="http://schemas.microsoft.com/office/drawing/2014/main" id="{5EAAFA90-C4E9-319C-9B43-A9925AF10A69}"/>
                  </a:ext>
                </a:extLst>
              </p:cNvPr>
              <p:cNvGrpSpPr/>
              <p:nvPr/>
            </p:nvGrpSpPr>
            <p:grpSpPr>
              <a:xfrm>
                <a:off x="1074152" y="1806787"/>
                <a:ext cx="1719186" cy="255205"/>
                <a:chOff x="1105902" y="1806787"/>
                <a:chExt cx="1719186" cy="239557"/>
              </a:xfrm>
            </p:grpSpPr>
            <p:cxnSp>
              <p:nvCxnSpPr>
                <p:cNvPr id="90" name="Google Shape;1794;p62">
                  <a:extLst>
                    <a:ext uri="{FF2B5EF4-FFF2-40B4-BE49-F238E27FC236}">
                      <a16:creationId xmlns:a16="http://schemas.microsoft.com/office/drawing/2014/main" id="{51924AC2-893B-4D0B-5EF9-DF777FCBAE7D}"/>
                    </a:ext>
                  </a:extLst>
                </p:cNvPr>
                <p:cNvCxnSpPr>
                  <a:cxnSpLocks/>
                </p:cNvCxnSpPr>
                <p:nvPr/>
              </p:nvCxnSpPr>
              <p:spPr>
                <a:xfrm>
                  <a:off x="1673792" y="1806787"/>
                  <a:ext cx="0" cy="95652"/>
                </a:xfrm>
                <a:prstGeom prst="straightConnector1">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177" name="Group 176">
                  <a:extLst>
                    <a:ext uri="{FF2B5EF4-FFF2-40B4-BE49-F238E27FC236}">
                      <a16:creationId xmlns:a16="http://schemas.microsoft.com/office/drawing/2014/main" id="{CA0D6E19-792E-FE67-2EC8-EC18FD71D4A9}"/>
                    </a:ext>
                  </a:extLst>
                </p:cNvPr>
                <p:cNvGrpSpPr/>
                <p:nvPr/>
              </p:nvGrpSpPr>
              <p:grpSpPr>
                <a:xfrm>
                  <a:off x="1105902" y="1903017"/>
                  <a:ext cx="1719186" cy="143327"/>
                  <a:chOff x="937459" y="1903017"/>
                  <a:chExt cx="1719186" cy="143327"/>
                </a:xfrm>
              </p:grpSpPr>
              <p:cxnSp>
                <p:nvCxnSpPr>
                  <p:cNvPr id="91" name="Google Shape;1794;p62">
                    <a:extLst>
                      <a:ext uri="{FF2B5EF4-FFF2-40B4-BE49-F238E27FC236}">
                        <a16:creationId xmlns:a16="http://schemas.microsoft.com/office/drawing/2014/main" id="{4141EE79-AF8B-48BC-493D-E3ACFD931671}"/>
                      </a:ext>
                    </a:extLst>
                  </p:cNvPr>
                  <p:cNvCxnSpPr>
                    <a:cxnSpLocks/>
                  </p:cNvCxnSpPr>
                  <p:nvPr/>
                </p:nvCxnSpPr>
                <p:spPr>
                  <a:xfrm flipH="1">
                    <a:off x="937459" y="1903017"/>
                    <a:ext cx="1719186" cy="4519"/>
                  </a:xfrm>
                  <a:prstGeom prst="straightConnector1">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4" name="Straight Arrow Connector 123">
                    <a:extLst>
                      <a:ext uri="{FF2B5EF4-FFF2-40B4-BE49-F238E27FC236}">
                        <a16:creationId xmlns:a16="http://schemas.microsoft.com/office/drawing/2014/main" id="{96CC6C80-598A-5D3F-9F3E-0AD61D337963}"/>
                      </a:ext>
                    </a:extLst>
                  </p:cNvPr>
                  <p:cNvCxnSpPr>
                    <a:cxnSpLocks/>
                  </p:cNvCxnSpPr>
                  <p:nvPr/>
                </p:nvCxnSpPr>
                <p:spPr>
                  <a:xfrm>
                    <a:off x="937459" y="1903017"/>
                    <a:ext cx="2998" cy="138393"/>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C730EC09-9CB4-47AE-D6BF-6D22AF414150}"/>
                      </a:ext>
                    </a:extLst>
                  </p:cNvPr>
                  <p:cNvCxnSpPr>
                    <a:cxnSpLocks/>
                  </p:cNvCxnSpPr>
                  <p:nvPr/>
                </p:nvCxnSpPr>
                <p:spPr>
                  <a:xfrm>
                    <a:off x="2652005" y="1907951"/>
                    <a:ext cx="2998" cy="138393"/>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grpSp>
        </p:grpSp>
        <p:grpSp>
          <p:nvGrpSpPr>
            <p:cNvPr id="269" name="Group 268">
              <a:extLst>
                <a:ext uri="{FF2B5EF4-FFF2-40B4-BE49-F238E27FC236}">
                  <a16:creationId xmlns:a16="http://schemas.microsoft.com/office/drawing/2014/main" id="{431B830B-B7A8-715F-97DE-8B752F00BC04}"/>
                </a:ext>
              </a:extLst>
            </p:cNvPr>
            <p:cNvGrpSpPr/>
            <p:nvPr/>
          </p:nvGrpSpPr>
          <p:grpSpPr>
            <a:xfrm>
              <a:off x="4292198" y="1455162"/>
              <a:ext cx="625050" cy="369124"/>
              <a:chOff x="4292198" y="1455162"/>
              <a:chExt cx="625050" cy="369124"/>
            </a:xfrm>
          </p:grpSpPr>
          <p:grpSp>
            <p:nvGrpSpPr>
              <p:cNvPr id="240" name="Group 239">
                <a:extLst>
                  <a:ext uri="{FF2B5EF4-FFF2-40B4-BE49-F238E27FC236}">
                    <a16:creationId xmlns:a16="http://schemas.microsoft.com/office/drawing/2014/main" id="{C2C259F7-FEAA-70D4-5883-723D592DE40E}"/>
                  </a:ext>
                </a:extLst>
              </p:cNvPr>
              <p:cNvGrpSpPr/>
              <p:nvPr/>
            </p:nvGrpSpPr>
            <p:grpSpPr>
              <a:xfrm>
                <a:off x="4292198" y="1612360"/>
                <a:ext cx="625050" cy="211926"/>
                <a:chOff x="4316805" y="1612360"/>
                <a:chExt cx="625050" cy="211926"/>
              </a:xfrm>
            </p:grpSpPr>
            <p:sp>
              <p:nvSpPr>
                <p:cNvPr id="102" name="Rectangle: Single Corner Rounded 30">
                  <a:extLst>
                    <a:ext uri="{FF2B5EF4-FFF2-40B4-BE49-F238E27FC236}">
                      <a16:creationId xmlns:a16="http://schemas.microsoft.com/office/drawing/2014/main" id="{F01ECA90-A2BB-489E-75DE-DA0BE62F14BA}"/>
                    </a:ext>
                  </a:extLst>
                </p:cNvPr>
                <p:cNvSpPr/>
                <p:nvPr/>
              </p:nvSpPr>
              <p:spPr>
                <a:xfrm>
                  <a:off x="4316805" y="1612360"/>
                  <a:ext cx="625050" cy="211926"/>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dirty="0">
                    <a:latin typeface="+mj-lt"/>
                  </a:endParaRPr>
                </a:p>
              </p:txBody>
            </p:sp>
            <p:sp>
              <p:nvSpPr>
                <p:cNvPr id="103" name="Google Shape;1826;p65">
                  <a:extLst>
                    <a:ext uri="{FF2B5EF4-FFF2-40B4-BE49-F238E27FC236}">
                      <a16:creationId xmlns:a16="http://schemas.microsoft.com/office/drawing/2014/main" id="{CD9D1224-26A8-1993-B166-1A84CC771965}"/>
                    </a:ext>
                  </a:extLst>
                </p:cNvPr>
                <p:cNvSpPr txBox="1">
                  <a:spLocks/>
                </p:cNvSpPr>
                <p:nvPr/>
              </p:nvSpPr>
              <p:spPr>
                <a:xfrm>
                  <a:off x="4378980" y="1625848"/>
                  <a:ext cx="500700" cy="18066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600" b="1" dirty="0">
                      <a:solidFill>
                        <a:schemeClr val="bg1"/>
                      </a:solidFill>
                      <a:latin typeface="+mj-lt"/>
                    </a:rPr>
                    <a:t>T-DM1</a:t>
                  </a:r>
                </a:p>
              </p:txBody>
            </p:sp>
          </p:grpSp>
          <p:cxnSp>
            <p:nvCxnSpPr>
              <p:cNvPr id="212" name="Straight Arrow Connector 211">
                <a:extLst>
                  <a:ext uri="{FF2B5EF4-FFF2-40B4-BE49-F238E27FC236}">
                    <a16:creationId xmlns:a16="http://schemas.microsoft.com/office/drawing/2014/main" id="{FC7BA5F5-D69E-E639-D6E1-C4BC8891AFDD}"/>
                  </a:ext>
                </a:extLst>
              </p:cNvPr>
              <p:cNvCxnSpPr>
                <a:cxnSpLocks/>
                <a:stCxn id="156" idx="2"/>
                <a:endCxn id="102" idx="0"/>
              </p:cNvCxnSpPr>
              <p:nvPr/>
            </p:nvCxnSpPr>
            <p:spPr>
              <a:xfrm>
                <a:off x="4601729" y="1455162"/>
                <a:ext cx="2994" cy="157198"/>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80" name="Group 279">
            <a:extLst>
              <a:ext uri="{FF2B5EF4-FFF2-40B4-BE49-F238E27FC236}">
                <a16:creationId xmlns:a16="http://schemas.microsoft.com/office/drawing/2014/main" id="{0BDFD2B3-C1ED-A187-0DE1-33E15120FBB3}"/>
              </a:ext>
            </a:extLst>
          </p:cNvPr>
          <p:cNvGrpSpPr/>
          <p:nvPr/>
        </p:nvGrpSpPr>
        <p:grpSpPr>
          <a:xfrm>
            <a:off x="1092628" y="2697889"/>
            <a:ext cx="3532893" cy="188995"/>
            <a:chOff x="1077151" y="2324031"/>
            <a:chExt cx="3532893" cy="188995"/>
          </a:xfrm>
        </p:grpSpPr>
        <p:cxnSp>
          <p:nvCxnSpPr>
            <p:cNvPr id="123" name="Straight Arrow Connector 122">
              <a:extLst>
                <a:ext uri="{FF2B5EF4-FFF2-40B4-BE49-F238E27FC236}">
                  <a16:creationId xmlns:a16="http://schemas.microsoft.com/office/drawing/2014/main" id="{624BC647-2C9B-F3D5-EADA-7F39B54CB052}"/>
                </a:ext>
              </a:extLst>
            </p:cNvPr>
            <p:cNvCxnSpPr>
              <a:cxnSpLocks/>
              <a:stCxn id="92" idx="2"/>
              <a:endCxn id="188" idx="0"/>
            </p:cNvCxnSpPr>
            <p:nvPr/>
          </p:nvCxnSpPr>
          <p:spPr>
            <a:xfrm>
              <a:off x="1077151" y="2335684"/>
              <a:ext cx="345" cy="172949"/>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81BD3CB0-6FAE-1903-1F51-B887FC21EFDF}"/>
                </a:ext>
              </a:extLst>
            </p:cNvPr>
            <p:cNvCxnSpPr>
              <a:cxnSpLocks/>
              <a:endCxn id="82" idx="0"/>
            </p:cNvCxnSpPr>
            <p:nvPr/>
          </p:nvCxnSpPr>
          <p:spPr>
            <a:xfrm>
              <a:off x="2394148" y="2330087"/>
              <a:ext cx="895" cy="174023"/>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Straight Arrow Connector 205">
              <a:extLst>
                <a:ext uri="{FF2B5EF4-FFF2-40B4-BE49-F238E27FC236}">
                  <a16:creationId xmlns:a16="http://schemas.microsoft.com/office/drawing/2014/main" id="{2BD6172B-D1BB-A506-1574-B6B5080F1324}"/>
                </a:ext>
              </a:extLst>
            </p:cNvPr>
            <p:cNvCxnSpPr>
              <a:cxnSpLocks/>
              <a:endCxn id="97" idx="0"/>
            </p:cNvCxnSpPr>
            <p:nvPr/>
          </p:nvCxnSpPr>
          <p:spPr>
            <a:xfrm>
              <a:off x="3255304" y="2325816"/>
              <a:ext cx="0" cy="187210"/>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Straight Arrow Connector 221">
              <a:extLst>
                <a:ext uri="{FF2B5EF4-FFF2-40B4-BE49-F238E27FC236}">
                  <a16:creationId xmlns:a16="http://schemas.microsoft.com/office/drawing/2014/main" id="{418CDB0F-6590-89AB-A4ED-D6311E6A8FEC}"/>
                </a:ext>
              </a:extLst>
            </p:cNvPr>
            <p:cNvCxnSpPr>
              <a:cxnSpLocks/>
              <a:stCxn id="104" idx="2"/>
              <a:endCxn id="107" idx="0"/>
            </p:cNvCxnSpPr>
            <p:nvPr/>
          </p:nvCxnSpPr>
          <p:spPr>
            <a:xfrm>
              <a:off x="4604723" y="2324031"/>
              <a:ext cx="5321" cy="181274"/>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2" name="Group 281">
            <a:extLst>
              <a:ext uri="{FF2B5EF4-FFF2-40B4-BE49-F238E27FC236}">
                <a16:creationId xmlns:a16="http://schemas.microsoft.com/office/drawing/2014/main" id="{EA99BC88-6C27-A8F9-E05F-415DDC967FA4}"/>
              </a:ext>
            </a:extLst>
          </p:cNvPr>
          <p:cNvGrpSpPr/>
          <p:nvPr/>
        </p:nvGrpSpPr>
        <p:grpSpPr>
          <a:xfrm>
            <a:off x="1092973" y="3135918"/>
            <a:ext cx="1320528" cy="249775"/>
            <a:chOff x="1077496" y="2762060"/>
            <a:chExt cx="1320528" cy="249775"/>
          </a:xfrm>
        </p:grpSpPr>
        <p:cxnSp>
          <p:nvCxnSpPr>
            <p:cNvPr id="132" name="Straight Arrow Connector 131">
              <a:extLst>
                <a:ext uri="{FF2B5EF4-FFF2-40B4-BE49-F238E27FC236}">
                  <a16:creationId xmlns:a16="http://schemas.microsoft.com/office/drawing/2014/main" id="{7D7493F7-9AD2-93AF-ED17-D556F24DB582}"/>
                </a:ext>
              </a:extLst>
            </p:cNvPr>
            <p:cNvCxnSpPr>
              <a:cxnSpLocks/>
              <a:stCxn id="188" idx="2"/>
              <a:endCxn id="133" idx="0"/>
            </p:cNvCxnSpPr>
            <p:nvPr/>
          </p:nvCxnSpPr>
          <p:spPr>
            <a:xfrm>
              <a:off x="1077496" y="2766583"/>
              <a:ext cx="4744" cy="245252"/>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227" name="Straight Arrow Connector 226">
              <a:extLst>
                <a:ext uri="{FF2B5EF4-FFF2-40B4-BE49-F238E27FC236}">
                  <a16:creationId xmlns:a16="http://schemas.microsoft.com/office/drawing/2014/main" id="{46B6790D-81FE-2FA8-C166-E28F0FFE275E}"/>
                </a:ext>
              </a:extLst>
            </p:cNvPr>
            <p:cNvCxnSpPr>
              <a:cxnSpLocks/>
              <a:stCxn id="82" idx="2"/>
              <a:endCxn id="136" idx="0"/>
            </p:cNvCxnSpPr>
            <p:nvPr/>
          </p:nvCxnSpPr>
          <p:spPr>
            <a:xfrm>
              <a:off x="2395043" y="2762060"/>
              <a:ext cx="2981" cy="245030"/>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6" name="Group 265">
            <a:extLst>
              <a:ext uri="{FF2B5EF4-FFF2-40B4-BE49-F238E27FC236}">
                <a16:creationId xmlns:a16="http://schemas.microsoft.com/office/drawing/2014/main" id="{1CCD0D8A-F132-70B0-F355-D8344CE16F49}"/>
              </a:ext>
            </a:extLst>
          </p:cNvPr>
          <p:cNvGrpSpPr/>
          <p:nvPr/>
        </p:nvGrpSpPr>
        <p:grpSpPr>
          <a:xfrm>
            <a:off x="1674862" y="1623239"/>
            <a:ext cx="1888322" cy="335777"/>
            <a:chOff x="1659385" y="1249381"/>
            <a:chExt cx="1888322" cy="335777"/>
          </a:xfrm>
        </p:grpSpPr>
        <p:cxnSp>
          <p:nvCxnSpPr>
            <p:cNvPr id="122" name="Straight Arrow Connector 121">
              <a:extLst>
                <a:ext uri="{FF2B5EF4-FFF2-40B4-BE49-F238E27FC236}">
                  <a16:creationId xmlns:a16="http://schemas.microsoft.com/office/drawing/2014/main" id="{287DFD64-F00B-7F82-DB54-C2101ED0322E}"/>
                </a:ext>
              </a:extLst>
            </p:cNvPr>
            <p:cNvCxnSpPr>
              <a:cxnSpLocks/>
              <a:stCxn id="85" idx="2"/>
              <a:endCxn id="95" idx="0"/>
            </p:cNvCxnSpPr>
            <p:nvPr/>
          </p:nvCxnSpPr>
          <p:spPr>
            <a:xfrm flipH="1">
              <a:off x="1659385" y="1455162"/>
              <a:ext cx="1051" cy="129996"/>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cxnSp>
          <p:nvCxnSpPr>
            <p:cNvPr id="229" name="Straight Arrow Connector 228">
              <a:extLst>
                <a:ext uri="{FF2B5EF4-FFF2-40B4-BE49-F238E27FC236}">
                  <a16:creationId xmlns:a16="http://schemas.microsoft.com/office/drawing/2014/main" id="{B58ECAC5-9A07-3CD7-0FC0-36DCF195680D}"/>
                </a:ext>
              </a:extLst>
            </p:cNvPr>
            <p:cNvCxnSpPr>
              <a:cxnSpLocks/>
              <a:stCxn id="85" idx="3"/>
              <a:endCxn id="101" idx="1"/>
            </p:cNvCxnSpPr>
            <p:nvPr/>
          </p:nvCxnSpPr>
          <p:spPr>
            <a:xfrm flipV="1">
              <a:off x="2224972" y="1249381"/>
              <a:ext cx="1322735" cy="9040"/>
            </a:xfrm>
            <a:prstGeom prst="straightConnector1">
              <a:avLst/>
            </a:prstGeom>
            <a:ln>
              <a:solidFill>
                <a:srgbClr val="1F1E3C"/>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669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500"/>
                                        <p:tgtEl>
                                          <p:spTgt spid="2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6"/>
                                        </p:tgtEl>
                                        <p:attrNameLst>
                                          <p:attrName>style.visibility</p:attrName>
                                        </p:attrNameLst>
                                      </p:cBhvr>
                                      <p:to>
                                        <p:strVal val="visible"/>
                                      </p:to>
                                    </p:set>
                                    <p:animEffect transition="in" filter="fade">
                                      <p:cBhvr>
                                        <p:cTn id="12" dur="500"/>
                                        <p:tgtEl>
                                          <p:spTgt spid="2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7"/>
                                        </p:tgtEl>
                                        <p:attrNameLst>
                                          <p:attrName>style.visibility</p:attrName>
                                        </p:attrNameLst>
                                      </p:cBhvr>
                                      <p:to>
                                        <p:strVal val="visible"/>
                                      </p:to>
                                    </p:set>
                                    <p:animEffect transition="in" filter="fade">
                                      <p:cBhvr>
                                        <p:cTn id="17" dur="500"/>
                                        <p:tgtEl>
                                          <p:spTgt spid="27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78"/>
                                        </p:tgtEl>
                                        <p:attrNameLst>
                                          <p:attrName>style.visibility</p:attrName>
                                        </p:attrNameLst>
                                      </p:cBhvr>
                                      <p:to>
                                        <p:strVal val="visible"/>
                                      </p:to>
                                    </p:set>
                                    <p:anim calcmode="lin" valueType="num">
                                      <p:cBhvr additive="base">
                                        <p:cTn id="22" dur="500" fill="hold"/>
                                        <p:tgtEl>
                                          <p:spTgt spid="278"/>
                                        </p:tgtEl>
                                        <p:attrNameLst>
                                          <p:attrName>ppt_x</p:attrName>
                                        </p:attrNameLst>
                                      </p:cBhvr>
                                      <p:tavLst>
                                        <p:tav tm="0">
                                          <p:val>
                                            <p:strVal val="#ppt_x"/>
                                          </p:val>
                                        </p:tav>
                                        <p:tav tm="100000">
                                          <p:val>
                                            <p:strVal val="#ppt_x"/>
                                          </p:val>
                                        </p:tav>
                                      </p:tavLst>
                                    </p:anim>
                                    <p:anim calcmode="lin" valueType="num">
                                      <p:cBhvr additive="base">
                                        <p:cTn id="23" dur="500" fill="hold"/>
                                        <p:tgtEl>
                                          <p:spTgt spid="27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79"/>
                                        </p:tgtEl>
                                        <p:attrNameLst>
                                          <p:attrName>style.visibility</p:attrName>
                                        </p:attrNameLst>
                                      </p:cBhvr>
                                      <p:to>
                                        <p:strVal val="visible"/>
                                      </p:to>
                                    </p:set>
                                    <p:animEffect transition="in" filter="fade">
                                      <p:cBhvr>
                                        <p:cTn id="28" dur="500"/>
                                        <p:tgtEl>
                                          <p:spTgt spid="27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80"/>
                                        </p:tgtEl>
                                        <p:attrNameLst>
                                          <p:attrName>style.visibility</p:attrName>
                                        </p:attrNameLst>
                                      </p:cBhvr>
                                      <p:to>
                                        <p:strVal val="visible"/>
                                      </p:to>
                                    </p:set>
                                    <p:animEffect transition="in" filter="fade">
                                      <p:cBhvr>
                                        <p:cTn id="33" dur="500"/>
                                        <p:tgtEl>
                                          <p:spTgt spid="28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81"/>
                                        </p:tgtEl>
                                        <p:attrNameLst>
                                          <p:attrName>style.visibility</p:attrName>
                                        </p:attrNameLst>
                                      </p:cBhvr>
                                      <p:to>
                                        <p:strVal val="visible"/>
                                      </p:to>
                                    </p:set>
                                    <p:animEffect transition="in" filter="fade">
                                      <p:cBhvr>
                                        <p:cTn id="38" dur="500"/>
                                        <p:tgtEl>
                                          <p:spTgt spid="28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82"/>
                                        </p:tgtEl>
                                        <p:attrNameLst>
                                          <p:attrName>style.visibility</p:attrName>
                                        </p:attrNameLst>
                                      </p:cBhvr>
                                      <p:to>
                                        <p:strVal val="visible"/>
                                      </p:to>
                                    </p:set>
                                    <p:animEffect transition="in" filter="fade">
                                      <p:cBhvr>
                                        <p:cTn id="43" dur="500"/>
                                        <p:tgtEl>
                                          <p:spTgt spid="28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83"/>
                                        </p:tgtEl>
                                        <p:attrNameLst>
                                          <p:attrName>style.visibility</p:attrName>
                                        </p:attrNameLst>
                                      </p:cBhvr>
                                      <p:to>
                                        <p:strVal val="visible"/>
                                      </p:to>
                                    </p:set>
                                    <p:animEffect transition="in" filter="fade">
                                      <p:cBhvr>
                                        <p:cTn id="48" dur="500"/>
                                        <p:tgtEl>
                                          <p:spTgt spid="28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37"/>
                                        </p:tgtEl>
                                        <p:attrNameLst>
                                          <p:attrName>style.visibility</p:attrName>
                                        </p:attrNameLst>
                                      </p:cBhvr>
                                      <p:to>
                                        <p:strVal val="visible"/>
                                      </p:to>
                                    </p:set>
                                    <p:animEffect transition="in" filter="fade">
                                      <p:cBhvr>
                                        <p:cTn id="53"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Novel agents for HER2+ metastatic breast cancer</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215444"/>
          </a:xfrm>
          <a:prstGeom prst="rect">
            <a:avLst/>
          </a:prstGeom>
        </p:spPr>
        <p:txBody>
          <a:bodyPr wrap="square">
            <a:spAutoFit/>
          </a:bodyPr>
          <a:lstStyle/>
          <a:p>
            <a:r>
              <a:rPr lang="en-US" sz="800" dirty="0" err="1">
                <a:latin typeface="+mj-lt"/>
              </a:rPr>
              <a:t>Mitsogianni</a:t>
            </a:r>
            <a:r>
              <a:rPr lang="en-US" sz="800" dirty="0">
                <a:latin typeface="+mj-lt"/>
              </a:rPr>
              <a:t> M, </a:t>
            </a:r>
            <a:r>
              <a:rPr lang="en-US" sz="800" dirty="0" err="1">
                <a:latin typeface="+mj-lt"/>
              </a:rPr>
              <a:t>Trontzas</a:t>
            </a:r>
            <a:r>
              <a:rPr lang="en-US" sz="800" dirty="0">
                <a:latin typeface="+mj-lt"/>
              </a:rPr>
              <a:t> IP, </a:t>
            </a:r>
            <a:r>
              <a:rPr lang="en-US" sz="800" dirty="0" err="1">
                <a:latin typeface="+mj-lt"/>
              </a:rPr>
              <a:t>Gomatou</a:t>
            </a:r>
            <a:r>
              <a:rPr lang="en-US" sz="800" dirty="0">
                <a:latin typeface="+mj-lt"/>
              </a:rPr>
              <a:t> G, </a:t>
            </a:r>
            <a:r>
              <a:rPr lang="en-US" sz="800" i="1" dirty="0">
                <a:latin typeface="+mj-lt"/>
              </a:rPr>
              <a:t>et al</a:t>
            </a:r>
            <a:r>
              <a:rPr lang="en-US" sz="800" dirty="0">
                <a:latin typeface="+mj-lt"/>
              </a:rPr>
              <a:t>. The changing treatment of metastatic her2‑positive breast cancer. Oncology Letters. 2021 Apr 1;21(4):1-.</a:t>
            </a:r>
          </a:p>
        </p:txBody>
      </p:sp>
      <p:sp>
        <p:nvSpPr>
          <p:cNvPr id="7" name="Freeform 6"/>
          <p:cNvSpPr/>
          <p:nvPr/>
        </p:nvSpPr>
        <p:spPr>
          <a:xfrm>
            <a:off x="3864437" y="3168518"/>
            <a:ext cx="1373961" cy="1373961"/>
          </a:xfrm>
          <a:custGeom>
            <a:avLst/>
            <a:gdLst>
              <a:gd name="connsiteX0" fmla="*/ 0 w 1373961"/>
              <a:gd name="connsiteY0" fmla="*/ 686981 h 1373961"/>
              <a:gd name="connsiteX1" fmla="*/ 686981 w 1373961"/>
              <a:gd name="connsiteY1" fmla="*/ 0 h 1373961"/>
              <a:gd name="connsiteX2" fmla="*/ 1373962 w 1373961"/>
              <a:gd name="connsiteY2" fmla="*/ 686981 h 1373961"/>
              <a:gd name="connsiteX3" fmla="*/ 686981 w 1373961"/>
              <a:gd name="connsiteY3" fmla="*/ 1373962 h 1373961"/>
              <a:gd name="connsiteX4" fmla="*/ 0 w 1373961"/>
              <a:gd name="connsiteY4" fmla="*/ 686981 h 13739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961" h="1373961">
                <a:moveTo>
                  <a:pt x="0" y="686981"/>
                </a:moveTo>
                <a:cubicBezTo>
                  <a:pt x="0" y="307572"/>
                  <a:pt x="307572" y="0"/>
                  <a:pt x="686981" y="0"/>
                </a:cubicBezTo>
                <a:cubicBezTo>
                  <a:pt x="1066390" y="0"/>
                  <a:pt x="1373962" y="307572"/>
                  <a:pt x="1373962" y="686981"/>
                </a:cubicBezTo>
                <a:cubicBezTo>
                  <a:pt x="1373962" y="1066390"/>
                  <a:pt x="1066390" y="1373962"/>
                  <a:pt x="686981" y="1373962"/>
                </a:cubicBezTo>
                <a:cubicBezTo>
                  <a:pt x="307572" y="1373962"/>
                  <a:pt x="0" y="1066390"/>
                  <a:pt x="0" y="686981"/>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0102" tIns="210102" rIns="210102" bIns="210102" numCol="1" spcCol="1270" anchor="ctr" anchorCtr="0">
            <a:noAutofit/>
          </a:bodyPr>
          <a:lstStyle/>
          <a:p>
            <a:pPr lvl="0" algn="ctr" defTabSz="622300">
              <a:lnSpc>
                <a:spcPct val="90000"/>
              </a:lnSpc>
              <a:spcBef>
                <a:spcPct val="0"/>
              </a:spcBef>
              <a:spcAft>
                <a:spcPct val="35000"/>
              </a:spcAft>
            </a:pPr>
            <a:r>
              <a:rPr lang="en-US" sz="1400" b="1" i="0" kern="1200" dirty="0">
                <a:latin typeface="Arial Light" pitchFamily="2" charset="0"/>
              </a:rPr>
              <a:t>New generation molecules</a:t>
            </a:r>
            <a:endParaRPr lang="en-US" sz="1400" kern="1200" dirty="0">
              <a:latin typeface="Arial Light" pitchFamily="2" charset="0"/>
            </a:endParaRPr>
          </a:p>
        </p:txBody>
      </p:sp>
      <p:grpSp>
        <p:nvGrpSpPr>
          <p:cNvPr id="12" name="Group 11">
            <a:extLst>
              <a:ext uri="{FF2B5EF4-FFF2-40B4-BE49-F238E27FC236}">
                <a16:creationId xmlns:a16="http://schemas.microsoft.com/office/drawing/2014/main" id="{0AC3D22C-423C-A5B2-E46A-4B0127D14CE4}"/>
              </a:ext>
            </a:extLst>
          </p:cNvPr>
          <p:cNvGrpSpPr/>
          <p:nvPr/>
        </p:nvGrpSpPr>
        <p:grpSpPr>
          <a:xfrm>
            <a:off x="3469822" y="918101"/>
            <a:ext cx="1049871" cy="2186960"/>
            <a:chOff x="3469822" y="918101"/>
            <a:chExt cx="1049871" cy="2186960"/>
          </a:xfrm>
        </p:grpSpPr>
        <p:sp>
          <p:nvSpPr>
            <p:cNvPr id="23" name="Left Arrow 22"/>
            <p:cNvSpPr/>
            <p:nvPr/>
          </p:nvSpPr>
          <p:spPr>
            <a:xfrm rot="15428571">
              <a:off x="3259282" y="1996706"/>
              <a:ext cx="1825130" cy="391579"/>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4" name="Freeform 23"/>
            <p:cNvSpPr/>
            <p:nvPr/>
          </p:nvSpPr>
          <p:spPr>
            <a:xfrm>
              <a:off x="3469822" y="918101"/>
              <a:ext cx="1049871" cy="769418"/>
            </a:xfrm>
            <a:custGeom>
              <a:avLst/>
              <a:gdLst>
                <a:gd name="connsiteX0" fmla="*/ 0 w 961773"/>
                <a:gd name="connsiteY0" fmla="*/ 76942 h 769418"/>
                <a:gd name="connsiteX1" fmla="*/ 76942 w 961773"/>
                <a:gd name="connsiteY1" fmla="*/ 0 h 769418"/>
                <a:gd name="connsiteX2" fmla="*/ 884831 w 961773"/>
                <a:gd name="connsiteY2" fmla="*/ 0 h 769418"/>
                <a:gd name="connsiteX3" fmla="*/ 961773 w 961773"/>
                <a:gd name="connsiteY3" fmla="*/ 76942 h 769418"/>
                <a:gd name="connsiteX4" fmla="*/ 961773 w 961773"/>
                <a:gd name="connsiteY4" fmla="*/ 692476 h 769418"/>
                <a:gd name="connsiteX5" fmla="*/ 884831 w 961773"/>
                <a:gd name="connsiteY5" fmla="*/ 769418 h 769418"/>
                <a:gd name="connsiteX6" fmla="*/ 76942 w 961773"/>
                <a:gd name="connsiteY6" fmla="*/ 769418 h 769418"/>
                <a:gd name="connsiteX7" fmla="*/ 0 w 961773"/>
                <a:gd name="connsiteY7" fmla="*/ 692476 h 769418"/>
                <a:gd name="connsiteX8" fmla="*/ 0 w 961773"/>
                <a:gd name="connsiteY8" fmla="*/ 76942 h 76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773" h="769418">
                  <a:moveTo>
                    <a:pt x="0" y="76942"/>
                  </a:moveTo>
                  <a:cubicBezTo>
                    <a:pt x="0" y="34448"/>
                    <a:pt x="34448" y="0"/>
                    <a:pt x="76942" y="0"/>
                  </a:cubicBezTo>
                  <a:lnTo>
                    <a:pt x="884831" y="0"/>
                  </a:lnTo>
                  <a:cubicBezTo>
                    <a:pt x="927325" y="0"/>
                    <a:pt x="961773" y="34448"/>
                    <a:pt x="961773" y="76942"/>
                  </a:cubicBezTo>
                  <a:lnTo>
                    <a:pt x="961773" y="692476"/>
                  </a:lnTo>
                  <a:cubicBezTo>
                    <a:pt x="961773" y="734970"/>
                    <a:pt x="927325" y="769418"/>
                    <a:pt x="884831" y="769418"/>
                  </a:cubicBezTo>
                  <a:lnTo>
                    <a:pt x="76942" y="769418"/>
                  </a:lnTo>
                  <a:cubicBezTo>
                    <a:pt x="34448" y="769418"/>
                    <a:pt x="0" y="734970"/>
                    <a:pt x="0" y="692476"/>
                  </a:cubicBezTo>
                  <a:lnTo>
                    <a:pt x="0" y="76942"/>
                  </a:lnTo>
                  <a:close/>
                </a:path>
              </a:pathLst>
            </a:custGeom>
            <a:solidFill>
              <a:srgbClr val="D652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585" tIns="41585" rIns="41585" bIns="41585" numCol="1" spcCol="1270" anchor="ctr" anchorCtr="0">
              <a:noAutofit/>
            </a:bodyPr>
            <a:lstStyle/>
            <a:p>
              <a:pPr lvl="0" algn="ctr" defTabSz="444500">
                <a:spcBef>
                  <a:spcPts val="600"/>
                </a:spcBef>
                <a:spcAft>
                  <a:spcPct val="35000"/>
                </a:spcAft>
              </a:pPr>
              <a:r>
                <a:rPr lang="en-US" sz="1200" b="1" i="0" kern="1200" dirty="0">
                  <a:latin typeface="+mj-lt"/>
                </a:rPr>
                <a:t>Bispecific antibody MCLA-128</a:t>
              </a:r>
            </a:p>
          </p:txBody>
        </p:sp>
      </p:grpSp>
      <p:grpSp>
        <p:nvGrpSpPr>
          <p:cNvPr id="11" name="Group 10">
            <a:extLst>
              <a:ext uri="{FF2B5EF4-FFF2-40B4-BE49-F238E27FC236}">
                <a16:creationId xmlns:a16="http://schemas.microsoft.com/office/drawing/2014/main" id="{A61E3C23-1D13-F2AF-C99F-9A196F72A2EC}"/>
              </a:ext>
            </a:extLst>
          </p:cNvPr>
          <p:cNvGrpSpPr/>
          <p:nvPr/>
        </p:nvGrpSpPr>
        <p:grpSpPr>
          <a:xfrm>
            <a:off x="4603711" y="916105"/>
            <a:ext cx="1049871" cy="2188956"/>
            <a:chOff x="4603711" y="916105"/>
            <a:chExt cx="1049871" cy="2188956"/>
          </a:xfrm>
        </p:grpSpPr>
        <p:sp>
          <p:nvSpPr>
            <p:cNvPr id="25" name="Left Arrow 24"/>
            <p:cNvSpPr/>
            <p:nvPr/>
          </p:nvSpPr>
          <p:spPr>
            <a:xfrm rot="16971429">
              <a:off x="4018422" y="1996706"/>
              <a:ext cx="1825130" cy="391579"/>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Freeform 25"/>
            <p:cNvSpPr/>
            <p:nvPr/>
          </p:nvSpPr>
          <p:spPr>
            <a:xfrm>
              <a:off x="4603711" y="916105"/>
              <a:ext cx="1049871" cy="769418"/>
            </a:xfrm>
            <a:custGeom>
              <a:avLst/>
              <a:gdLst>
                <a:gd name="connsiteX0" fmla="*/ 0 w 961773"/>
                <a:gd name="connsiteY0" fmla="*/ 76942 h 769418"/>
                <a:gd name="connsiteX1" fmla="*/ 76942 w 961773"/>
                <a:gd name="connsiteY1" fmla="*/ 0 h 769418"/>
                <a:gd name="connsiteX2" fmla="*/ 884831 w 961773"/>
                <a:gd name="connsiteY2" fmla="*/ 0 h 769418"/>
                <a:gd name="connsiteX3" fmla="*/ 961773 w 961773"/>
                <a:gd name="connsiteY3" fmla="*/ 76942 h 769418"/>
                <a:gd name="connsiteX4" fmla="*/ 961773 w 961773"/>
                <a:gd name="connsiteY4" fmla="*/ 692476 h 769418"/>
                <a:gd name="connsiteX5" fmla="*/ 884831 w 961773"/>
                <a:gd name="connsiteY5" fmla="*/ 769418 h 769418"/>
                <a:gd name="connsiteX6" fmla="*/ 76942 w 961773"/>
                <a:gd name="connsiteY6" fmla="*/ 769418 h 769418"/>
                <a:gd name="connsiteX7" fmla="*/ 0 w 961773"/>
                <a:gd name="connsiteY7" fmla="*/ 692476 h 769418"/>
                <a:gd name="connsiteX8" fmla="*/ 0 w 961773"/>
                <a:gd name="connsiteY8" fmla="*/ 76942 h 76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773" h="769418">
                  <a:moveTo>
                    <a:pt x="0" y="76942"/>
                  </a:moveTo>
                  <a:cubicBezTo>
                    <a:pt x="0" y="34448"/>
                    <a:pt x="34448" y="0"/>
                    <a:pt x="76942" y="0"/>
                  </a:cubicBezTo>
                  <a:lnTo>
                    <a:pt x="884831" y="0"/>
                  </a:lnTo>
                  <a:cubicBezTo>
                    <a:pt x="927325" y="0"/>
                    <a:pt x="961773" y="34448"/>
                    <a:pt x="961773" y="76942"/>
                  </a:cubicBezTo>
                  <a:lnTo>
                    <a:pt x="961773" y="692476"/>
                  </a:lnTo>
                  <a:cubicBezTo>
                    <a:pt x="961773" y="734970"/>
                    <a:pt x="927325" y="769418"/>
                    <a:pt x="884831" y="769418"/>
                  </a:cubicBezTo>
                  <a:lnTo>
                    <a:pt x="76942" y="769418"/>
                  </a:lnTo>
                  <a:cubicBezTo>
                    <a:pt x="34448" y="769418"/>
                    <a:pt x="0" y="734970"/>
                    <a:pt x="0" y="692476"/>
                  </a:cubicBezTo>
                  <a:lnTo>
                    <a:pt x="0" y="76942"/>
                  </a:lnTo>
                  <a:close/>
                </a:path>
              </a:pathLst>
            </a:custGeom>
            <a:solidFill>
              <a:srgbClr val="D652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585" tIns="41585" rIns="41585" bIns="41585" numCol="1" spcCol="1270" anchor="ctr" anchorCtr="0">
              <a:noAutofit/>
            </a:bodyPr>
            <a:lstStyle/>
            <a:p>
              <a:pPr lvl="0" algn="ctr" defTabSz="444500">
                <a:spcBef>
                  <a:spcPts val="600"/>
                </a:spcBef>
                <a:spcAft>
                  <a:spcPct val="35000"/>
                </a:spcAft>
              </a:pPr>
              <a:r>
                <a:rPr lang="en-US" sz="1200" b="1" i="0" kern="1200" dirty="0">
                  <a:latin typeface="+mj-lt"/>
                </a:rPr>
                <a:t>Bispecific antibody ZW25</a:t>
              </a:r>
            </a:p>
          </p:txBody>
        </p:sp>
      </p:grpSp>
      <p:grpSp>
        <p:nvGrpSpPr>
          <p:cNvPr id="13" name="Group 12">
            <a:extLst>
              <a:ext uri="{FF2B5EF4-FFF2-40B4-BE49-F238E27FC236}">
                <a16:creationId xmlns:a16="http://schemas.microsoft.com/office/drawing/2014/main" id="{56CBF3FA-26E3-3FF9-918E-AD02371C8D0D}"/>
              </a:ext>
            </a:extLst>
          </p:cNvPr>
          <p:cNvGrpSpPr/>
          <p:nvPr/>
        </p:nvGrpSpPr>
        <p:grpSpPr>
          <a:xfrm>
            <a:off x="2274653" y="1423692"/>
            <a:ext cx="1409023" cy="2010747"/>
            <a:chOff x="2274653" y="1423692"/>
            <a:chExt cx="1409023" cy="2010747"/>
          </a:xfrm>
        </p:grpSpPr>
        <p:sp>
          <p:nvSpPr>
            <p:cNvPr id="21" name="Left Arrow 20"/>
            <p:cNvSpPr/>
            <p:nvPr/>
          </p:nvSpPr>
          <p:spPr>
            <a:xfrm rot="13885714">
              <a:off x="2575322" y="2326084"/>
              <a:ext cx="1825130" cy="391579"/>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2" name="Freeform 21"/>
            <p:cNvSpPr/>
            <p:nvPr/>
          </p:nvSpPr>
          <p:spPr>
            <a:xfrm>
              <a:off x="2274653" y="1423692"/>
              <a:ext cx="1125146" cy="769418"/>
            </a:xfrm>
            <a:custGeom>
              <a:avLst/>
              <a:gdLst>
                <a:gd name="connsiteX0" fmla="*/ 0 w 961773"/>
                <a:gd name="connsiteY0" fmla="*/ 76942 h 769418"/>
                <a:gd name="connsiteX1" fmla="*/ 76942 w 961773"/>
                <a:gd name="connsiteY1" fmla="*/ 0 h 769418"/>
                <a:gd name="connsiteX2" fmla="*/ 884831 w 961773"/>
                <a:gd name="connsiteY2" fmla="*/ 0 h 769418"/>
                <a:gd name="connsiteX3" fmla="*/ 961773 w 961773"/>
                <a:gd name="connsiteY3" fmla="*/ 76942 h 769418"/>
                <a:gd name="connsiteX4" fmla="*/ 961773 w 961773"/>
                <a:gd name="connsiteY4" fmla="*/ 692476 h 769418"/>
                <a:gd name="connsiteX5" fmla="*/ 884831 w 961773"/>
                <a:gd name="connsiteY5" fmla="*/ 769418 h 769418"/>
                <a:gd name="connsiteX6" fmla="*/ 76942 w 961773"/>
                <a:gd name="connsiteY6" fmla="*/ 769418 h 769418"/>
                <a:gd name="connsiteX7" fmla="*/ 0 w 961773"/>
                <a:gd name="connsiteY7" fmla="*/ 692476 h 769418"/>
                <a:gd name="connsiteX8" fmla="*/ 0 w 961773"/>
                <a:gd name="connsiteY8" fmla="*/ 76942 h 76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773" h="769418">
                  <a:moveTo>
                    <a:pt x="0" y="76942"/>
                  </a:moveTo>
                  <a:cubicBezTo>
                    <a:pt x="0" y="34448"/>
                    <a:pt x="34448" y="0"/>
                    <a:pt x="76942" y="0"/>
                  </a:cubicBezTo>
                  <a:lnTo>
                    <a:pt x="884831" y="0"/>
                  </a:lnTo>
                  <a:cubicBezTo>
                    <a:pt x="927325" y="0"/>
                    <a:pt x="961773" y="34448"/>
                    <a:pt x="961773" y="76942"/>
                  </a:cubicBezTo>
                  <a:lnTo>
                    <a:pt x="961773" y="692476"/>
                  </a:lnTo>
                  <a:cubicBezTo>
                    <a:pt x="961773" y="734970"/>
                    <a:pt x="927325" y="769418"/>
                    <a:pt x="884831" y="769418"/>
                  </a:cubicBezTo>
                  <a:lnTo>
                    <a:pt x="76942" y="769418"/>
                  </a:lnTo>
                  <a:cubicBezTo>
                    <a:pt x="34448" y="769418"/>
                    <a:pt x="0" y="734970"/>
                    <a:pt x="0" y="692476"/>
                  </a:cubicBezTo>
                  <a:lnTo>
                    <a:pt x="0" y="76942"/>
                  </a:lnTo>
                  <a:close/>
                </a:path>
              </a:pathLst>
            </a:custGeom>
            <a:solidFill>
              <a:srgbClr val="D652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585" tIns="41585" rIns="41585" bIns="41585" numCol="1" spcCol="1270" anchor="ctr" anchorCtr="0">
              <a:noAutofit/>
            </a:bodyPr>
            <a:lstStyle/>
            <a:p>
              <a:pPr lvl="0" algn="ctr" defTabSz="444500">
                <a:lnSpc>
                  <a:spcPct val="90000"/>
                </a:lnSpc>
                <a:spcBef>
                  <a:spcPct val="0"/>
                </a:spcBef>
                <a:spcAft>
                  <a:spcPct val="35000"/>
                </a:spcAft>
              </a:pPr>
              <a:r>
                <a:rPr lang="en-US" sz="1200" b="1" i="0" kern="1200" dirty="0" err="1">
                  <a:latin typeface="+mj-lt"/>
                </a:rPr>
                <a:t>Tucatinib</a:t>
              </a:r>
              <a:endParaRPr lang="en-US" sz="1200" kern="1200" dirty="0">
                <a:latin typeface="+mj-lt"/>
              </a:endParaRPr>
            </a:p>
          </p:txBody>
        </p:sp>
      </p:grpSp>
      <p:grpSp>
        <p:nvGrpSpPr>
          <p:cNvPr id="10" name="Group 9">
            <a:extLst>
              <a:ext uri="{FF2B5EF4-FFF2-40B4-BE49-F238E27FC236}">
                <a16:creationId xmlns:a16="http://schemas.microsoft.com/office/drawing/2014/main" id="{C4CF93E4-B558-50B6-CB2C-9FD44804382C}"/>
              </a:ext>
            </a:extLst>
          </p:cNvPr>
          <p:cNvGrpSpPr/>
          <p:nvPr/>
        </p:nvGrpSpPr>
        <p:grpSpPr>
          <a:xfrm>
            <a:off x="5419158" y="1423692"/>
            <a:ext cx="1575139" cy="2010747"/>
            <a:chOff x="5419158" y="1423692"/>
            <a:chExt cx="1575139" cy="2010747"/>
          </a:xfrm>
        </p:grpSpPr>
        <p:sp>
          <p:nvSpPr>
            <p:cNvPr id="27" name="Left Arrow 26"/>
            <p:cNvSpPr/>
            <p:nvPr/>
          </p:nvSpPr>
          <p:spPr>
            <a:xfrm rot="18514286">
              <a:off x="4702383" y="2326084"/>
              <a:ext cx="1825130" cy="391579"/>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8" name="Freeform 27"/>
            <p:cNvSpPr/>
            <p:nvPr/>
          </p:nvSpPr>
          <p:spPr>
            <a:xfrm>
              <a:off x="5703037" y="1423692"/>
              <a:ext cx="1291260" cy="769418"/>
            </a:xfrm>
            <a:custGeom>
              <a:avLst/>
              <a:gdLst>
                <a:gd name="connsiteX0" fmla="*/ 0 w 961773"/>
                <a:gd name="connsiteY0" fmla="*/ 76942 h 769418"/>
                <a:gd name="connsiteX1" fmla="*/ 76942 w 961773"/>
                <a:gd name="connsiteY1" fmla="*/ 0 h 769418"/>
                <a:gd name="connsiteX2" fmla="*/ 884831 w 961773"/>
                <a:gd name="connsiteY2" fmla="*/ 0 h 769418"/>
                <a:gd name="connsiteX3" fmla="*/ 961773 w 961773"/>
                <a:gd name="connsiteY3" fmla="*/ 76942 h 769418"/>
                <a:gd name="connsiteX4" fmla="*/ 961773 w 961773"/>
                <a:gd name="connsiteY4" fmla="*/ 692476 h 769418"/>
                <a:gd name="connsiteX5" fmla="*/ 884831 w 961773"/>
                <a:gd name="connsiteY5" fmla="*/ 769418 h 769418"/>
                <a:gd name="connsiteX6" fmla="*/ 76942 w 961773"/>
                <a:gd name="connsiteY6" fmla="*/ 769418 h 769418"/>
                <a:gd name="connsiteX7" fmla="*/ 0 w 961773"/>
                <a:gd name="connsiteY7" fmla="*/ 692476 h 769418"/>
                <a:gd name="connsiteX8" fmla="*/ 0 w 961773"/>
                <a:gd name="connsiteY8" fmla="*/ 76942 h 76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773" h="769418">
                  <a:moveTo>
                    <a:pt x="0" y="76942"/>
                  </a:moveTo>
                  <a:cubicBezTo>
                    <a:pt x="0" y="34448"/>
                    <a:pt x="34448" y="0"/>
                    <a:pt x="76942" y="0"/>
                  </a:cubicBezTo>
                  <a:lnTo>
                    <a:pt x="884831" y="0"/>
                  </a:lnTo>
                  <a:cubicBezTo>
                    <a:pt x="927325" y="0"/>
                    <a:pt x="961773" y="34448"/>
                    <a:pt x="961773" y="76942"/>
                  </a:cubicBezTo>
                  <a:lnTo>
                    <a:pt x="961773" y="692476"/>
                  </a:lnTo>
                  <a:cubicBezTo>
                    <a:pt x="961773" y="734970"/>
                    <a:pt x="927325" y="769418"/>
                    <a:pt x="884831" y="769418"/>
                  </a:cubicBezTo>
                  <a:lnTo>
                    <a:pt x="76942" y="769418"/>
                  </a:lnTo>
                  <a:cubicBezTo>
                    <a:pt x="34448" y="769418"/>
                    <a:pt x="0" y="734970"/>
                    <a:pt x="0" y="692476"/>
                  </a:cubicBezTo>
                  <a:lnTo>
                    <a:pt x="0" y="76942"/>
                  </a:lnTo>
                  <a:close/>
                </a:path>
              </a:pathLst>
            </a:custGeom>
            <a:solidFill>
              <a:srgbClr val="D652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585" tIns="41585" rIns="41585" bIns="41585" numCol="1" spcCol="1270" anchor="ctr" anchorCtr="0">
              <a:noAutofit/>
            </a:bodyPr>
            <a:lstStyle/>
            <a:p>
              <a:pPr lvl="0" algn="ctr" defTabSz="444500">
                <a:spcBef>
                  <a:spcPts val="600"/>
                </a:spcBef>
                <a:spcAft>
                  <a:spcPct val="35000"/>
                </a:spcAft>
              </a:pPr>
              <a:r>
                <a:rPr lang="en-US" sz="1200" b="1" i="0" kern="1200" dirty="0" err="1">
                  <a:latin typeface="+mj-lt"/>
                </a:rPr>
                <a:t>Margetuximab</a:t>
              </a:r>
              <a:r>
                <a:rPr lang="en-US" sz="1200" b="1" i="0" kern="1200" dirty="0">
                  <a:latin typeface="+mj-lt"/>
                </a:rPr>
                <a:t> (MGAH22)</a:t>
              </a:r>
            </a:p>
          </p:txBody>
        </p:sp>
      </p:grpSp>
      <p:grpSp>
        <p:nvGrpSpPr>
          <p:cNvPr id="14" name="Group 13">
            <a:extLst>
              <a:ext uri="{FF2B5EF4-FFF2-40B4-BE49-F238E27FC236}">
                <a16:creationId xmlns:a16="http://schemas.microsoft.com/office/drawing/2014/main" id="{031D9DD5-F280-D18F-5B51-176599116DD8}"/>
              </a:ext>
            </a:extLst>
          </p:cNvPr>
          <p:cNvGrpSpPr/>
          <p:nvPr/>
        </p:nvGrpSpPr>
        <p:grpSpPr>
          <a:xfrm>
            <a:off x="1506432" y="2334737"/>
            <a:ext cx="2420704" cy="976446"/>
            <a:chOff x="1506432" y="2334737"/>
            <a:chExt cx="2420704" cy="976446"/>
          </a:xfrm>
        </p:grpSpPr>
        <p:sp>
          <p:nvSpPr>
            <p:cNvPr id="19" name="Left Arrow 18"/>
            <p:cNvSpPr/>
            <p:nvPr/>
          </p:nvSpPr>
          <p:spPr>
            <a:xfrm rot="12342857">
              <a:off x="2102006" y="2919604"/>
              <a:ext cx="1825130" cy="391579"/>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Freeform 19"/>
            <p:cNvSpPr/>
            <p:nvPr/>
          </p:nvSpPr>
          <p:spPr>
            <a:xfrm>
              <a:off x="1506432" y="2334737"/>
              <a:ext cx="1166834" cy="769418"/>
            </a:xfrm>
            <a:custGeom>
              <a:avLst/>
              <a:gdLst>
                <a:gd name="connsiteX0" fmla="*/ 0 w 961773"/>
                <a:gd name="connsiteY0" fmla="*/ 76942 h 769418"/>
                <a:gd name="connsiteX1" fmla="*/ 76942 w 961773"/>
                <a:gd name="connsiteY1" fmla="*/ 0 h 769418"/>
                <a:gd name="connsiteX2" fmla="*/ 884831 w 961773"/>
                <a:gd name="connsiteY2" fmla="*/ 0 h 769418"/>
                <a:gd name="connsiteX3" fmla="*/ 961773 w 961773"/>
                <a:gd name="connsiteY3" fmla="*/ 76942 h 769418"/>
                <a:gd name="connsiteX4" fmla="*/ 961773 w 961773"/>
                <a:gd name="connsiteY4" fmla="*/ 692476 h 769418"/>
                <a:gd name="connsiteX5" fmla="*/ 884831 w 961773"/>
                <a:gd name="connsiteY5" fmla="*/ 769418 h 769418"/>
                <a:gd name="connsiteX6" fmla="*/ 76942 w 961773"/>
                <a:gd name="connsiteY6" fmla="*/ 769418 h 769418"/>
                <a:gd name="connsiteX7" fmla="*/ 0 w 961773"/>
                <a:gd name="connsiteY7" fmla="*/ 692476 h 769418"/>
                <a:gd name="connsiteX8" fmla="*/ 0 w 961773"/>
                <a:gd name="connsiteY8" fmla="*/ 76942 h 76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773" h="769418">
                  <a:moveTo>
                    <a:pt x="0" y="76942"/>
                  </a:moveTo>
                  <a:cubicBezTo>
                    <a:pt x="0" y="34448"/>
                    <a:pt x="34448" y="0"/>
                    <a:pt x="76942" y="0"/>
                  </a:cubicBezTo>
                  <a:lnTo>
                    <a:pt x="884831" y="0"/>
                  </a:lnTo>
                  <a:cubicBezTo>
                    <a:pt x="927325" y="0"/>
                    <a:pt x="961773" y="34448"/>
                    <a:pt x="961773" y="76942"/>
                  </a:cubicBezTo>
                  <a:lnTo>
                    <a:pt x="961773" y="692476"/>
                  </a:lnTo>
                  <a:cubicBezTo>
                    <a:pt x="961773" y="734970"/>
                    <a:pt x="927325" y="769418"/>
                    <a:pt x="884831" y="769418"/>
                  </a:cubicBezTo>
                  <a:lnTo>
                    <a:pt x="76942" y="769418"/>
                  </a:lnTo>
                  <a:cubicBezTo>
                    <a:pt x="34448" y="769418"/>
                    <a:pt x="0" y="734970"/>
                    <a:pt x="0" y="692476"/>
                  </a:cubicBezTo>
                  <a:lnTo>
                    <a:pt x="0" y="76942"/>
                  </a:lnTo>
                  <a:close/>
                </a:path>
              </a:pathLst>
            </a:custGeom>
            <a:solidFill>
              <a:srgbClr val="D652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585" tIns="41585" rIns="41585" bIns="41585" numCol="1" spcCol="1270" anchor="ctr" anchorCtr="0">
              <a:noAutofit/>
            </a:bodyPr>
            <a:lstStyle/>
            <a:p>
              <a:pPr lvl="0" algn="ctr" defTabSz="444500">
                <a:lnSpc>
                  <a:spcPct val="90000"/>
                </a:lnSpc>
                <a:spcBef>
                  <a:spcPct val="0"/>
                </a:spcBef>
                <a:spcAft>
                  <a:spcPct val="35000"/>
                </a:spcAft>
              </a:pPr>
              <a:r>
                <a:rPr lang="en-US" sz="1200" b="1" i="0" kern="1200" dirty="0" err="1">
                  <a:latin typeface="+mj-lt"/>
                </a:rPr>
                <a:t>Pyrotinib</a:t>
              </a:r>
              <a:endParaRPr lang="en-US" sz="1200" kern="1200" dirty="0">
                <a:latin typeface="+mj-lt"/>
              </a:endParaRPr>
            </a:p>
          </p:txBody>
        </p:sp>
      </p:grpSp>
      <p:grpSp>
        <p:nvGrpSpPr>
          <p:cNvPr id="9" name="Group 8">
            <a:extLst>
              <a:ext uri="{FF2B5EF4-FFF2-40B4-BE49-F238E27FC236}">
                <a16:creationId xmlns:a16="http://schemas.microsoft.com/office/drawing/2014/main" id="{48DE26C6-54D5-B6EB-4D68-89452C8041DC}"/>
              </a:ext>
            </a:extLst>
          </p:cNvPr>
          <p:cNvGrpSpPr/>
          <p:nvPr/>
        </p:nvGrpSpPr>
        <p:grpSpPr>
          <a:xfrm>
            <a:off x="5175698" y="2334737"/>
            <a:ext cx="2486977" cy="976446"/>
            <a:chOff x="5175698" y="2334737"/>
            <a:chExt cx="2486977" cy="976446"/>
          </a:xfrm>
        </p:grpSpPr>
        <p:sp>
          <p:nvSpPr>
            <p:cNvPr id="30" name="Left Arrow 29"/>
            <p:cNvSpPr/>
            <p:nvPr/>
          </p:nvSpPr>
          <p:spPr>
            <a:xfrm rot="20057143">
              <a:off x="5175698" y="2919604"/>
              <a:ext cx="1825130" cy="391579"/>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1" name="Freeform 30"/>
            <p:cNvSpPr/>
            <p:nvPr/>
          </p:nvSpPr>
          <p:spPr>
            <a:xfrm>
              <a:off x="6429570" y="2334737"/>
              <a:ext cx="1233105" cy="769418"/>
            </a:xfrm>
            <a:custGeom>
              <a:avLst/>
              <a:gdLst>
                <a:gd name="connsiteX0" fmla="*/ 0 w 961773"/>
                <a:gd name="connsiteY0" fmla="*/ 76942 h 769418"/>
                <a:gd name="connsiteX1" fmla="*/ 76942 w 961773"/>
                <a:gd name="connsiteY1" fmla="*/ 0 h 769418"/>
                <a:gd name="connsiteX2" fmla="*/ 884831 w 961773"/>
                <a:gd name="connsiteY2" fmla="*/ 0 h 769418"/>
                <a:gd name="connsiteX3" fmla="*/ 961773 w 961773"/>
                <a:gd name="connsiteY3" fmla="*/ 76942 h 769418"/>
                <a:gd name="connsiteX4" fmla="*/ 961773 w 961773"/>
                <a:gd name="connsiteY4" fmla="*/ 692476 h 769418"/>
                <a:gd name="connsiteX5" fmla="*/ 884831 w 961773"/>
                <a:gd name="connsiteY5" fmla="*/ 769418 h 769418"/>
                <a:gd name="connsiteX6" fmla="*/ 76942 w 961773"/>
                <a:gd name="connsiteY6" fmla="*/ 769418 h 769418"/>
                <a:gd name="connsiteX7" fmla="*/ 0 w 961773"/>
                <a:gd name="connsiteY7" fmla="*/ 692476 h 769418"/>
                <a:gd name="connsiteX8" fmla="*/ 0 w 961773"/>
                <a:gd name="connsiteY8" fmla="*/ 76942 h 76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773" h="769418">
                  <a:moveTo>
                    <a:pt x="0" y="76942"/>
                  </a:moveTo>
                  <a:cubicBezTo>
                    <a:pt x="0" y="34448"/>
                    <a:pt x="34448" y="0"/>
                    <a:pt x="76942" y="0"/>
                  </a:cubicBezTo>
                  <a:lnTo>
                    <a:pt x="884831" y="0"/>
                  </a:lnTo>
                  <a:cubicBezTo>
                    <a:pt x="927325" y="0"/>
                    <a:pt x="961773" y="34448"/>
                    <a:pt x="961773" y="76942"/>
                  </a:cubicBezTo>
                  <a:lnTo>
                    <a:pt x="961773" y="692476"/>
                  </a:lnTo>
                  <a:cubicBezTo>
                    <a:pt x="961773" y="734970"/>
                    <a:pt x="927325" y="769418"/>
                    <a:pt x="884831" y="769418"/>
                  </a:cubicBezTo>
                  <a:lnTo>
                    <a:pt x="76942" y="769418"/>
                  </a:lnTo>
                  <a:cubicBezTo>
                    <a:pt x="34448" y="769418"/>
                    <a:pt x="0" y="734970"/>
                    <a:pt x="0" y="692476"/>
                  </a:cubicBezTo>
                  <a:lnTo>
                    <a:pt x="0" y="76942"/>
                  </a:lnTo>
                  <a:close/>
                </a:path>
              </a:pathLst>
            </a:custGeom>
            <a:solidFill>
              <a:srgbClr val="D652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585" tIns="41585" rIns="41585" bIns="41585" numCol="1" spcCol="1270" anchor="ctr" anchorCtr="0">
              <a:noAutofit/>
            </a:bodyPr>
            <a:lstStyle/>
            <a:p>
              <a:pPr lvl="0" algn="ctr" defTabSz="444500">
                <a:spcBef>
                  <a:spcPts val="600"/>
                </a:spcBef>
                <a:spcAft>
                  <a:spcPct val="35000"/>
                </a:spcAft>
              </a:pPr>
              <a:r>
                <a:rPr lang="en-US" sz="1200" b="1" i="0" kern="1200" dirty="0" err="1">
                  <a:latin typeface="+mj-lt"/>
                </a:rPr>
                <a:t>Trastuzumab</a:t>
              </a:r>
              <a:r>
                <a:rPr lang="en-US" sz="1200" b="1" i="0" kern="1200" dirty="0">
                  <a:latin typeface="+mj-lt"/>
                </a:rPr>
                <a:t> </a:t>
              </a:r>
              <a:r>
                <a:rPr lang="en-US" sz="1200" b="1" i="0" kern="1200" dirty="0" err="1">
                  <a:latin typeface="+mj-lt"/>
                </a:rPr>
                <a:t>duocarmazine</a:t>
              </a:r>
              <a:r>
                <a:rPr lang="en-US" sz="1200" b="1" i="0" kern="1200" dirty="0">
                  <a:latin typeface="+mj-lt"/>
                </a:rPr>
                <a:t> (SYD985)</a:t>
              </a:r>
            </a:p>
          </p:txBody>
        </p:sp>
      </p:grpSp>
      <p:grpSp>
        <p:nvGrpSpPr>
          <p:cNvPr id="2" name="Group 1">
            <a:extLst>
              <a:ext uri="{FF2B5EF4-FFF2-40B4-BE49-F238E27FC236}">
                <a16:creationId xmlns:a16="http://schemas.microsoft.com/office/drawing/2014/main" id="{6A21D075-89FE-A7C2-7A6A-FCE62C078DAE}"/>
              </a:ext>
            </a:extLst>
          </p:cNvPr>
          <p:cNvGrpSpPr/>
          <p:nvPr/>
        </p:nvGrpSpPr>
        <p:grpSpPr>
          <a:xfrm>
            <a:off x="1212575" y="3470790"/>
            <a:ext cx="2545636" cy="769418"/>
            <a:chOff x="1212575" y="3470790"/>
            <a:chExt cx="2545636" cy="769418"/>
          </a:xfrm>
        </p:grpSpPr>
        <p:sp>
          <p:nvSpPr>
            <p:cNvPr id="8" name="Left Arrow 7"/>
            <p:cNvSpPr/>
            <p:nvPr/>
          </p:nvSpPr>
          <p:spPr>
            <a:xfrm rot="10800000">
              <a:off x="1933081" y="3659710"/>
              <a:ext cx="1825130" cy="391579"/>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Freeform 16"/>
            <p:cNvSpPr/>
            <p:nvPr/>
          </p:nvSpPr>
          <p:spPr>
            <a:xfrm>
              <a:off x="1212575" y="3470790"/>
              <a:ext cx="1201394" cy="769418"/>
            </a:xfrm>
            <a:custGeom>
              <a:avLst/>
              <a:gdLst>
                <a:gd name="connsiteX0" fmla="*/ 0 w 961773"/>
                <a:gd name="connsiteY0" fmla="*/ 76942 h 769418"/>
                <a:gd name="connsiteX1" fmla="*/ 76942 w 961773"/>
                <a:gd name="connsiteY1" fmla="*/ 0 h 769418"/>
                <a:gd name="connsiteX2" fmla="*/ 884831 w 961773"/>
                <a:gd name="connsiteY2" fmla="*/ 0 h 769418"/>
                <a:gd name="connsiteX3" fmla="*/ 961773 w 961773"/>
                <a:gd name="connsiteY3" fmla="*/ 76942 h 769418"/>
                <a:gd name="connsiteX4" fmla="*/ 961773 w 961773"/>
                <a:gd name="connsiteY4" fmla="*/ 692476 h 769418"/>
                <a:gd name="connsiteX5" fmla="*/ 884831 w 961773"/>
                <a:gd name="connsiteY5" fmla="*/ 769418 h 769418"/>
                <a:gd name="connsiteX6" fmla="*/ 76942 w 961773"/>
                <a:gd name="connsiteY6" fmla="*/ 769418 h 769418"/>
                <a:gd name="connsiteX7" fmla="*/ 0 w 961773"/>
                <a:gd name="connsiteY7" fmla="*/ 692476 h 769418"/>
                <a:gd name="connsiteX8" fmla="*/ 0 w 961773"/>
                <a:gd name="connsiteY8" fmla="*/ 76942 h 76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773" h="769418">
                  <a:moveTo>
                    <a:pt x="0" y="76942"/>
                  </a:moveTo>
                  <a:cubicBezTo>
                    <a:pt x="0" y="34448"/>
                    <a:pt x="34448" y="0"/>
                    <a:pt x="76942" y="0"/>
                  </a:cubicBezTo>
                  <a:lnTo>
                    <a:pt x="884831" y="0"/>
                  </a:lnTo>
                  <a:cubicBezTo>
                    <a:pt x="927325" y="0"/>
                    <a:pt x="961773" y="34448"/>
                    <a:pt x="961773" y="76942"/>
                  </a:cubicBezTo>
                  <a:lnTo>
                    <a:pt x="961773" y="692476"/>
                  </a:lnTo>
                  <a:cubicBezTo>
                    <a:pt x="961773" y="734970"/>
                    <a:pt x="927325" y="769418"/>
                    <a:pt x="884831" y="769418"/>
                  </a:cubicBezTo>
                  <a:lnTo>
                    <a:pt x="76942" y="769418"/>
                  </a:lnTo>
                  <a:cubicBezTo>
                    <a:pt x="34448" y="769418"/>
                    <a:pt x="0" y="734970"/>
                    <a:pt x="0" y="692476"/>
                  </a:cubicBezTo>
                  <a:lnTo>
                    <a:pt x="0" y="76942"/>
                  </a:lnTo>
                  <a:close/>
                </a:path>
              </a:pathLst>
            </a:custGeom>
            <a:solidFill>
              <a:srgbClr val="D652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585" tIns="41585" rIns="41585" bIns="41585" numCol="1" spcCol="1270" anchor="ctr" anchorCtr="0">
              <a:noAutofit/>
            </a:bodyPr>
            <a:lstStyle/>
            <a:p>
              <a:pPr lvl="0" algn="ctr" defTabSz="444500">
                <a:lnSpc>
                  <a:spcPct val="90000"/>
                </a:lnSpc>
                <a:spcBef>
                  <a:spcPct val="0"/>
                </a:spcBef>
                <a:spcAft>
                  <a:spcPct val="35000"/>
                </a:spcAft>
              </a:pPr>
              <a:r>
                <a:rPr lang="en-US" sz="1200" b="1" i="0" kern="1200" dirty="0" err="1">
                  <a:latin typeface="+mj-lt"/>
                </a:rPr>
                <a:t>Neratinib</a:t>
              </a:r>
              <a:r>
                <a:rPr lang="en-US" sz="1200" b="1" i="0" kern="1200" dirty="0">
                  <a:latin typeface="+mj-lt"/>
                </a:rPr>
                <a:t> </a:t>
              </a:r>
              <a:endParaRPr lang="en-US" sz="1200" kern="1200" dirty="0">
                <a:latin typeface="+mj-lt"/>
              </a:endParaRPr>
            </a:p>
          </p:txBody>
        </p:sp>
      </p:grpSp>
      <p:grpSp>
        <p:nvGrpSpPr>
          <p:cNvPr id="6" name="Group 5">
            <a:extLst>
              <a:ext uri="{FF2B5EF4-FFF2-40B4-BE49-F238E27FC236}">
                <a16:creationId xmlns:a16="http://schemas.microsoft.com/office/drawing/2014/main" id="{1C26959F-188E-AE56-E6C4-181BC998CE80}"/>
              </a:ext>
            </a:extLst>
          </p:cNvPr>
          <p:cNvGrpSpPr/>
          <p:nvPr/>
        </p:nvGrpSpPr>
        <p:grpSpPr>
          <a:xfrm>
            <a:off x="5344623" y="3470790"/>
            <a:ext cx="2621966" cy="769418"/>
            <a:chOff x="5344623" y="3470790"/>
            <a:chExt cx="2621966" cy="769418"/>
          </a:xfrm>
        </p:grpSpPr>
        <p:sp>
          <p:nvSpPr>
            <p:cNvPr id="32" name="Left Arrow 31"/>
            <p:cNvSpPr/>
            <p:nvPr/>
          </p:nvSpPr>
          <p:spPr>
            <a:xfrm>
              <a:off x="5344623" y="3659710"/>
              <a:ext cx="1825130" cy="391579"/>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 name="Freeform 32"/>
            <p:cNvSpPr/>
            <p:nvPr/>
          </p:nvSpPr>
          <p:spPr>
            <a:xfrm>
              <a:off x="6688867" y="3470790"/>
              <a:ext cx="1277722" cy="769418"/>
            </a:xfrm>
            <a:custGeom>
              <a:avLst/>
              <a:gdLst>
                <a:gd name="connsiteX0" fmla="*/ 0 w 961773"/>
                <a:gd name="connsiteY0" fmla="*/ 76942 h 769418"/>
                <a:gd name="connsiteX1" fmla="*/ 76942 w 961773"/>
                <a:gd name="connsiteY1" fmla="*/ 0 h 769418"/>
                <a:gd name="connsiteX2" fmla="*/ 884831 w 961773"/>
                <a:gd name="connsiteY2" fmla="*/ 0 h 769418"/>
                <a:gd name="connsiteX3" fmla="*/ 961773 w 961773"/>
                <a:gd name="connsiteY3" fmla="*/ 76942 h 769418"/>
                <a:gd name="connsiteX4" fmla="*/ 961773 w 961773"/>
                <a:gd name="connsiteY4" fmla="*/ 692476 h 769418"/>
                <a:gd name="connsiteX5" fmla="*/ 884831 w 961773"/>
                <a:gd name="connsiteY5" fmla="*/ 769418 h 769418"/>
                <a:gd name="connsiteX6" fmla="*/ 76942 w 961773"/>
                <a:gd name="connsiteY6" fmla="*/ 769418 h 769418"/>
                <a:gd name="connsiteX7" fmla="*/ 0 w 961773"/>
                <a:gd name="connsiteY7" fmla="*/ 692476 h 769418"/>
                <a:gd name="connsiteX8" fmla="*/ 0 w 961773"/>
                <a:gd name="connsiteY8" fmla="*/ 76942 h 76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773" h="769418">
                  <a:moveTo>
                    <a:pt x="0" y="76942"/>
                  </a:moveTo>
                  <a:cubicBezTo>
                    <a:pt x="0" y="34448"/>
                    <a:pt x="34448" y="0"/>
                    <a:pt x="76942" y="0"/>
                  </a:cubicBezTo>
                  <a:lnTo>
                    <a:pt x="884831" y="0"/>
                  </a:lnTo>
                  <a:cubicBezTo>
                    <a:pt x="927325" y="0"/>
                    <a:pt x="961773" y="34448"/>
                    <a:pt x="961773" y="76942"/>
                  </a:cubicBezTo>
                  <a:lnTo>
                    <a:pt x="961773" y="692476"/>
                  </a:lnTo>
                  <a:cubicBezTo>
                    <a:pt x="961773" y="734970"/>
                    <a:pt x="927325" y="769418"/>
                    <a:pt x="884831" y="769418"/>
                  </a:cubicBezTo>
                  <a:lnTo>
                    <a:pt x="76942" y="769418"/>
                  </a:lnTo>
                  <a:cubicBezTo>
                    <a:pt x="34448" y="769418"/>
                    <a:pt x="0" y="734970"/>
                    <a:pt x="0" y="692476"/>
                  </a:cubicBezTo>
                  <a:lnTo>
                    <a:pt x="0" y="76942"/>
                  </a:lnTo>
                  <a:close/>
                </a:path>
              </a:pathLst>
            </a:custGeom>
            <a:solidFill>
              <a:srgbClr val="D652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585" tIns="41585" rIns="41585" bIns="41585" numCol="1" spcCol="1270" anchor="ctr" anchorCtr="0">
              <a:noAutofit/>
            </a:bodyPr>
            <a:lstStyle/>
            <a:p>
              <a:pPr lvl="0" algn="ctr" defTabSz="444500">
                <a:spcBef>
                  <a:spcPts val="600"/>
                </a:spcBef>
                <a:spcAft>
                  <a:spcPct val="35000"/>
                </a:spcAft>
              </a:pPr>
              <a:r>
                <a:rPr lang="en-US" sz="1200" b="1" i="0" kern="1200" dirty="0" err="1">
                  <a:latin typeface="+mj-lt"/>
                </a:rPr>
                <a:t>Trastuzumab</a:t>
              </a:r>
              <a:r>
                <a:rPr lang="en-US" sz="1200" b="1" i="0" kern="1200" dirty="0">
                  <a:latin typeface="+mj-lt"/>
                </a:rPr>
                <a:t> </a:t>
              </a:r>
              <a:r>
                <a:rPr lang="en-US" sz="1200" b="1" i="0" kern="1200" dirty="0" err="1">
                  <a:latin typeface="+mj-lt"/>
                </a:rPr>
                <a:t>deruxtecan</a:t>
              </a:r>
              <a:r>
                <a:rPr lang="en-US" sz="1200" b="1" i="0" kern="1200" dirty="0">
                  <a:latin typeface="+mj-lt"/>
                </a:rPr>
                <a:t> (DS-8201)</a:t>
              </a:r>
            </a:p>
          </p:txBody>
        </p:sp>
      </p:grpSp>
    </p:spTree>
    <p:extLst>
      <p:ext uri="{BB962C8B-B14F-4D97-AF65-F5344CB8AC3E}">
        <p14:creationId xmlns:p14="http://schemas.microsoft.com/office/powerpoint/2010/main" val="246041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PARP inhibitors</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461665"/>
          </a:xfrm>
          <a:prstGeom prst="rect">
            <a:avLst/>
          </a:prstGeom>
        </p:spPr>
        <p:txBody>
          <a:bodyPr wrap="square">
            <a:spAutoFit/>
          </a:bodyPr>
          <a:lstStyle/>
          <a:p>
            <a:r>
              <a:rPr lang="en-US" sz="800" dirty="0" err="1">
                <a:latin typeface="+mj-lt"/>
              </a:rPr>
              <a:t>Andrahennadi</a:t>
            </a:r>
            <a:r>
              <a:rPr lang="en-US" sz="800" dirty="0">
                <a:latin typeface="+mj-lt"/>
              </a:rPr>
              <a:t> S, Sami A, Manna M, </a:t>
            </a:r>
            <a:r>
              <a:rPr lang="en-US" sz="800" i="1" dirty="0">
                <a:latin typeface="+mj-lt"/>
              </a:rPr>
              <a:t>et al</a:t>
            </a:r>
            <a:r>
              <a:rPr lang="en-US" sz="800" dirty="0">
                <a:latin typeface="+mj-lt"/>
              </a:rPr>
              <a:t>. Current Landscape of Targeted Therapy in Hormone Receptor-Positive and HER2-Negative Breast Cancer. Current Oncology. 2021 Jun;28(3):1803-22.</a:t>
            </a:r>
          </a:p>
          <a:p>
            <a:r>
              <a:rPr lang="en-US" sz="800" dirty="0">
                <a:latin typeface="+mj-lt"/>
              </a:rPr>
              <a:t>Chen A. PARP inhibitors: its role in treatment of cancer. Chinese journal of cancer. 2011 Jul;30(7):463.</a:t>
            </a:r>
          </a:p>
        </p:txBody>
      </p:sp>
      <p:graphicFrame>
        <p:nvGraphicFramePr>
          <p:cNvPr id="34" name="Diagram 33"/>
          <p:cNvGraphicFramePr/>
          <p:nvPr>
            <p:extLst>
              <p:ext uri="{D42A27DB-BD31-4B8C-83A1-F6EECF244321}">
                <p14:modId xmlns:p14="http://schemas.microsoft.com/office/powerpoint/2010/main" val="2899090433"/>
              </p:ext>
            </p:extLst>
          </p:nvPr>
        </p:nvGraphicFramePr>
        <p:xfrm>
          <a:off x="494597" y="1612800"/>
          <a:ext cx="8092811" cy="2919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200" y="765023"/>
            <a:ext cx="1886400" cy="767136"/>
          </a:xfrm>
          <a:prstGeom prst="rect">
            <a:avLst/>
          </a:prstGeom>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2482" y="711013"/>
            <a:ext cx="1246639" cy="913163"/>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37846" y="711013"/>
            <a:ext cx="1461229" cy="901787"/>
          </a:xfrm>
          <a:prstGeom prst="rect">
            <a:avLst/>
          </a:prstGeom>
        </p:spPr>
      </p:pic>
    </p:spTree>
    <p:extLst>
      <p:ext uri="{BB962C8B-B14F-4D97-AF65-F5344CB8AC3E}">
        <p14:creationId xmlns:p14="http://schemas.microsoft.com/office/powerpoint/2010/main" val="1850549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TNBC</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338554"/>
          </a:xfrm>
          <a:prstGeom prst="rect">
            <a:avLst/>
          </a:prstGeom>
        </p:spPr>
        <p:txBody>
          <a:bodyPr wrap="square">
            <a:spAutoFit/>
          </a:bodyPr>
          <a:lstStyle/>
          <a:p>
            <a:r>
              <a:rPr lang="en-US" sz="800" dirty="0" err="1">
                <a:latin typeface="+mj-lt"/>
              </a:rPr>
              <a:t>Wahba</a:t>
            </a:r>
            <a:r>
              <a:rPr lang="en-US" sz="800" dirty="0">
                <a:latin typeface="+mj-lt"/>
              </a:rPr>
              <a:t> HA, El-</a:t>
            </a:r>
            <a:r>
              <a:rPr lang="en-US" sz="800" dirty="0" err="1">
                <a:latin typeface="+mj-lt"/>
              </a:rPr>
              <a:t>Hadaad</a:t>
            </a:r>
            <a:r>
              <a:rPr lang="en-US" sz="800" dirty="0">
                <a:latin typeface="+mj-lt"/>
              </a:rPr>
              <a:t> HA. Current approaches in treatment of triple-negative breast cancer. Cancer biology &amp; medicine. 2015 Jun;12(2):106.</a:t>
            </a:r>
          </a:p>
          <a:p>
            <a:r>
              <a:rPr lang="en-US" sz="800" dirty="0">
                <a:latin typeface="+mj-lt"/>
              </a:rPr>
              <a:t>Adel NG. Current treatment landscape and emerging therapies for metastatic triple-negative breast cancer. The American journal of managed care. 2021 Apr 1;27(5 </a:t>
            </a:r>
            <a:r>
              <a:rPr lang="en-US" sz="800" dirty="0" err="1">
                <a:latin typeface="+mj-lt"/>
              </a:rPr>
              <a:t>Suppl</a:t>
            </a:r>
            <a:r>
              <a:rPr lang="en-US" sz="800" dirty="0">
                <a:latin typeface="+mj-lt"/>
              </a:rPr>
              <a:t>):S87-96.</a:t>
            </a:r>
          </a:p>
        </p:txBody>
      </p:sp>
      <p:sp>
        <p:nvSpPr>
          <p:cNvPr id="4" name="Rectangle 3"/>
          <p:cNvSpPr/>
          <p:nvPr/>
        </p:nvSpPr>
        <p:spPr>
          <a:xfrm>
            <a:off x="455840" y="732500"/>
            <a:ext cx="8170323" cy="523220"/>
          </a:xfrm>
          <a:prstGeom prst="rect">
            <a:avLst/>
          </a:prstGeom>
        </p:spPr>
        <p:txBody>
          <a:bodyPr wrap="square">
            <a:spAutoFit/>
          </a:bodyPr>
          <a:lstStyle/>
          <a:p>
            <a:r>
              <a:rPr lang="en-US" dirty="0">
                <a:latin typeface="+mj-lt"/>
              </a:rPr>
              <a:t>TNBC is by the absence of ER, </a:t>
            </a:r>
            <a:r>
              <a:rPr lang="en-US" dirty="0" err="1">
                <a:latin typeface="+mj-lt"/>
              </a:rPr>
              <a:t>PgR</a:t>
            </a:r>
            <a:r>
              <a:rPr lang="en-US" dirty="0">
                <a:latin typeface="+mj-lt"/>
              </a:rPr>
              <a:t>, and HER2. </a:t>
            </a:r>
          </a:p>
          <a:p>
            <a:r>
              <a:rPr lang="en-US" dirty="0">
                <a:latin typeface="+mj-lt"/>
              </a:rPr>
              <a:t>Approximately 170,000 (12%-20%) are of the triple-negative (ER–/PR–/HER2–) phenotype</a:t>
            </a:r>
          </a:p>
        </p:txBody>
      </p:sp>
      <p:sp>
        <p:nvSpPr>
          <p:cNvPr id="5" name="Rectangle 4"/>
          <p:cNvSpPr/>
          <p:nvPr/>
        </p:nvSpPr>
        <p:spPr>
          <a:xfrm>
            <a:off x="455840" y="4221040"/>
            <a:ext cx="3198311" cy="307777"/>
          </a:xfrm>
          <a:prstGeom prst="rect">
            <a:avLst/>
          </a:prstGeom>
        </p:spPr>
        <p:txBody>
          <a:bodyPr wrap="none">
            <a:spAutoFit/>
          </a:bodyPr>
          <a:lstStyle/>
          <a:p>
            <a:pPr algn="ctr"/>
            <a:r>
              <a:rPr lang="en-US" dirty="0">
                <a:latin typeface="+mj-lt"/>
              </a:rPr>
              <a:t>Initial approach to treatment for TNBC</a:t>
            </a:r>
          </a:p>
        </p:txBody>
      </p:sp>
      <p:sp>
        <p:nvSpPr>
          <p:cNvPr id="2" name="Rounded Rectangle 1"/>
          <p:cNvSpPr/>
          <p:nvPr/>
        </p:nvSpPr>
        <p:spPr>
          <a:xfrm>
            <a:off x="849600" y="1648800"/>
            <a:ext cx="1519200" cy="388800"/>
          </a:xfrm>
          <a:prstGeom prst="roundRect">
            <a:avLst/>
          </a:prstGeom>
          <a:solidFill>
            <a:srgbClr val="D65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t>BRCA ½ mutation</a:t>
            </a:r>
          </a:p>
        </p:txBody>
      </p:sp>
      <p:sp>
        <p:nvSpPr>
          <p:cNvPr id="6" name="Down Arrow 5"/>
          <p:cNvSpPr/>
          <p:nvPr/>
        </p:nvSpPr>
        <p:spPr>
          <a:xfrm>
            <a:off x="1591200" y="2037600"/>
            <a:ext cx="57600" cy="223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ounded Rectangle 10"/>
          <p:cNvSpPr/>
          <p:nvPr/>
        </p:nvSpPr>
        <p:spPr>
          <a:xfrm>
            <a:off x="849600" y="2284682"/>
            <a:ext cx="1519200" cy="1771650"/>
          </a:xfrm>
          <a:prstGeom prst="roundRect">
            <a:avLst/>
          </a:prstGeom>
          <a:solidFill>
            <a:srgbClr val="D65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100" b="1" dirty="0">
                <a:latin typeface="+mj-lt"/>
              </a:rPr>
              <a:t>PARP inhibitors</a:t>
            </a:r>
          </a:p>
          <a:p>
            <a:pPr algn="ctr"/>
            <a:r>
              <a:rPr lang="en-IN" sz="1100" dirty="0" err="1">
                <a:latin typeface="+mj-lt"/>
              </a:rPr>
              <a:t>Olaparib</a:t>
            </a:r>
            <a:r>
              <a:rPr lang="en-IN" sz="1100" dirty="0">
                <a:latin typeface="+mj-lt"/>
              </a:rPr>
              <a:t> </a:t>
            </a:r>
            <a:r>
              <a:rPr lang="en-IN" sz="1100" dirty="0" err="1">
                <a:latin typeface="+mj-lt"/>
              </a:rPr>
              <a:t>Talazoparib</a:t>
            </a:r>
            <a:endParaRPr lang="en-IN" sz="1100" dirty="0">
              <a:latin typeface="+mj-lt"/>
            </a:endParaRPr>
          </a:p>
          <a:p>
            <a:pPr algn="ctr"/>
            <a:endParaRPr lang="en-IN" sz="1100" dirty="0">
              <a:latin typeface="+mj-lt"/>
            </a:endParaRPr>
          </a:p>
          <a:p>
            <a:pPr algn="ctr"/>
            <a:r>
              <a:rPr lang="en-IN" sz="1100" dirty="0">
                <a:latin typeface="+mj-lt"/>
              </a:rPr>
              <a:t>or</a:t>
            </a:r>
          </a:p>
          <a:p>
            <a:pPr algn="ctr"/>
            <a:r>
              <a:rPr lang="en-GB" sz="1100" b="1" dirty="0">
                <a:latin typeface="+mj-lt"/>
              </a:rPr>
              <a:t>Chemotherapy</a:t>
            </a:r>
          </a:p>
          <a:p>
            <a:pPr algn="ctr"/>
            <a:r>
              <a:rPr lang="en-GB" sz="1100" b="1" dirty="0">
                <a:latin typeface="+mj-lt"/>
              </a:rPr>
              <a:t>Platinum Agents</a:t>
            </a:r>
          </a:p>
          <a:p>
            <a:pPr algn="ctr"/>
            <a:r>
              <a:rPr lang="en-GB" sz="1100" dirty="0">
                <a:latin typeface="+mj-lt"/>
              </a:rPr>
              <a:t>Carboplatin</a:t>
            </a:r>
          </a:p>
          <a:p>
            <a:pPr algn="ctr"/>
            <a:r>
              <a:rPr lang="en-GB" sz="1100" dirty="0">
                <a:latin typeface="+mj-lt"/>
              </a:rPr>
              <a:t>Cisplatin</a:t>
            </a:r>
            <a:endParaRPr lang="en-IN" sz="1100" dirty="0">
              <a:latin typeface="+mj-lt"/>
            </a:endParaRPr>
          </a:p>
        </p:txBody>
      </p:sp>
      <p:sp>
        <p:nvSpPr>
          <p:cNvPr id="12" name="Rounded Rectangle 11"/>
          <p:cNvSpPr/>
          <p:nvPr/>
        </p:nvSpPr>
        <p:spPr>
          <a:xfrm>
            <a:off x="2766000" y="1648800"/>
            <a:ext cx="1519200" cy="388800"/>
          </a:xfrm>
          <a:prstGeom prst="roundRect">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t>PD-L1 positive</a:t>
            </a:r>
          </a:p>
        </p:txBody>
      </p:sp>
      <p:sp>
        <p:nvSpPr>
          <p:cNvPr id="13" name="Down Arrow 12"/>
          <p:cNvSpPr/>
          <p:nvPr/>
        </p:nvSpPr>
        <p:spPr>
          <a:xfrm>
            <a:off x="3507600" y="2037600"/>
            <a:ext cx="57600" cy="223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ounded Rectangle 13"/>
          <p:cNvSpPr/>
          <p:nvPr/>
        </p:nvSpPr>
        <p:spPr>
          <a:xfrm>
            <a:off x="2766000" y="2284682"/>
            <a:ext cx="1519200" cy="1771650"/>
          </a:xfrm>
          <a:prstGeom prst="roundRect">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050" b="1" dirty="0" err="1">
                <a:latin typeface="+mj-lt"/>
              </a:rPr>
              <a:t>Atezolizumab</a:t>
            </a:r>
            <a:r>
              <a:rPr lang="en-IN" sz="1050" b="1" dirty="0">
                <a:latin typeface="+mj-lt"/>
              </a:rPr>
              <a:t> plus</a:t>
            </a:r>
          </a:p>
          <a:p>
            <a:pPr algn="ctr"/>
            <a:r>
              <a:rPr lang="en-IN" sz="1050" b="1" dirty="0">
                <a:latin typeface="+mj-lt"/>
              </a:rPr>
              <a:t>nab-paclitaxel</a:t>
            </a:r>
          </a:p>
          <a:p>
            <a:pPr algn="ctr"/>
            <a:endParaRPr lang="en-IN" sz="1050" b="1" dirty="0">
              <a:latin typeface="+mj-lt"/>
            </a:endParaRPr>
          </a:p>
          <a:p>
            <a:pPr algn="ctr"/>
            <a:r>
              <a:rPr lang="en-IN" sz="1050" b="1" dirty="0">
                <a:latin typeface="+mj-lt"/>
              </a:rPr>
              <a:t>or</a:t>
            </a:r>
          </a:p>
          <a:p>
            <a:pPr algn="ctr"/>
            <a:r>
              <a:rPr lang="en-IN" sz="1050" b="1" dirty="0" err="1">
                <a:latin typeface="+mj-lt"/>
              </a:rPr>
              <a:t>Pembrolizumab</a:t>
            </a:r>
            <a:r>
              <a:rPr lang="en-IN" sz="1050" b="1" dirty="0">
                <a:latin typeface="+mj-lt"/>
              </a:rPr>
              <a:t> plus</a:t>
            </a:r>
          </a:p>
          <a:p>
            <a:pPr algn="ctr"/>
            <a:r>
              <a:rPr lang="en-IN" sz="1050" b="1" dirty="0">
                <a:latin typeface="+mj-lt"/>
              </a:rPr>
              <a:t>chemotherapy</a:t>
            </a:r>
            <a:endParaRPr lang="en-IN" sz="1050" dirty="0">
              <a:latin typeface="+mj-lt"/>
            </a:endParaRPr>
          </a:p>
        </p:txBody>
      </p:sp>
      <p:sp>
        <p:nvSpPr>
          <p:cNvPr id="15" name="Rounded Rectangle 14"/>
          <p:cNvSpPr/>
          <p:nvPr/>
        </p:nvSpPr>
        <p:spPr>
          <a:xfrm>
            <a:off x="5454600" y="1658155"/>
            <a:ext cx="2086835" cy="388800"/>
          </a:xfrm>
          <a:prstGeom prst="roundRect">
            <a:avLst/>
          </a:prstGeom>
          <a:solidFill>
            <a:srgbClr val="E1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t>PD-L1 negative/</a:t>
            </a:r>
          </a:p>
          <a:p>
            <a:pPr algn="ctr"/>
            <a:r>
              <a:rPr lang="en-IN" sz="1200" b="1" dirty="0"/>
              <a:t>BRCA1/2 negative</a:t>
            </a:r>
          </a:p>
        </p:txBody>
      </p:sp>
      <p:grpSp>
        <p:nvGrpSpPr>
          <p:cNvPr id="7" name="Group 6">
            <a:extLst>
              <a:ext uri="{FF2B5EF4-FFF2-40B4-BE49-F238E27FC236}">
                <a16:creationId xmlns:a16="http://schemas.microsoft.com/office/drawing/2014/main" id="{7A391043-9A94-4AD2-1228-3DAD3939AC82}"/>
              </a:ext>
            </a:extLst>
          </p:cNvPr>
          <p:cNvGrpSpPr/>
          <p:nvPr/>
        </p:nvGrpSpPr>
        <p:grpSpPr>
          <a:xfrm>
            <a:off x="4616422" y="2260800"/>
            <a:ext cx="3670778" cy="1332000"/>
            <a:chOff x="4616422" y="2260800"/>
            <a:chExt cx="3670778" cy="1332000"/>
          </a:xfrm>
        </p:grpSpPr>
        <p:sp>
          <p:nvSpPr>
            <p:cNvPr id="18" name="Rounded Rectangle 17"/>
            <p:cNvSpPr/>
            <p:nvPr/>
          </p:nvSpPr>
          <p:spPr>
            <a:xfrm>
              <a:off x="4616422" y="2260800"/>
              <a:ext cx="3670778" cy="133200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17" name="Rounded Rectangle 16"/>
            <p:cNvSpPr/>
            <p:nvPr/>
          </p:nvSpPr>
          <p:spPr>
            <a:xfrm>
              <a:off x="4838588" y="2855340"/>
              <a:ext cx="1533412" cy="534941"/>
            </a:xfrm>
            <a:prstGeom prst="roundRect">
              <a:avLst/>
            </a:prstGeom>
            <a:solidFill>
              <a:srgbClr val="484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100" b="1" dirty="0" err="1">
                  <a:latin typeface="+mj-lt"/>
                </a:rPr>
                <a:t>Anthracycline</a:t>
              </a:r>
              <a:endParaRPr lang="en-IN" sz="1100" b="1" dirty="0">
                <a:latin typeface="+mj-lt"/>
              </a:endParaRPr>
            </a:p>
            <a:p>
              <a:pPr algn="ctr"/>
              <a:r>
                <a:rPr lang="en-IN" sz="1100" b="1" dirty="0">
                  <a:latin typeface="+mj-lt"/>
                </a:rPr>
                <a:t>or </a:t>
              </a:r>
              <a:r>
                <a:rPr lang="en-IN" sz="1100" b="1" dirty="0" err="1">
                  <a:latin typeface="+mj-lt"/>
                </a:rPr>
                <a:t>taxane</a:t>
              </a:r>
              <a:endParaRPr lang="en-IN" sz="1100" dirty="0">
                <a:latin typeface="+mj-lt"/>
              </a:endParaRPr>
            </a:p>
          </p:txBody>
        </p:sp>
        <p:sp>
          <p:nvSpPr>
            <p:cNvPr id="8" name="TextBox 7"/>
            <p:cNvSpPr txBox="1"/>
            <p:nvPr/>
          </p:nvSpPr>
          <p:spPr>
            <a:xfrm>
              <a:off x="4960416" y="2593730"/>
              <a:ext cx="1415772" cy="230832"/>
            </a:xfrm>
            <a:prstGeom prst="rect">
              <a:avLst/>
            </a:prstGeom>
            <a:noFill/>
          </p:spPr>
          <p:txBody>
            <a:bodyPr wrap="none" rtlCol="0">
              <a:spAutoFit/>
            </a:bodyPr>
            <a:lstStyle/>
            <a:p>
              <a:pPr algn="ctr"/>
              <a:r>
                <a:rPr lang="en-IN" sz="900" b="1" dirty="0">
                  <a:latin typeface="+mj-lt"/>
                </a:rPr>
                <a:t>No Previous treatment</a:t>
              </a:r>
              <a:endParaRPr lang="en-IN" sz="900" dirty="0">
                <a:latin typeface="+mj-lt"/>
              </a:endParaRPr>
            </a:p>
          </p:txBody>
        </p:sp>
        <p:sp>
          <p:nvSpPr>
            <p:cNvPr id="19" name="TextBox 18"/>
            <p:cNvSpPr txBox="1"/>
            <p:nvPr/>
          </p:nvSpPr>
          <p:spPr>
            <a:xfrm>
              <a:off x="6538806" y="2358181"/>
              <a:ext cx="1537600" cy="507831"/>
            </a:xfrm>
            <a:prstGeom prst="rect">
              <a:avLst/>
            </a:prstGeom>
            <a:noFill/>
          </p:spPr>
          <p:txBody>
            <a:bodyPr wrap="none" rtlCol="0">
              <a:spAutoFit/>
            </a:bodyPr>
            <a:lstStyle/>
            <a:p>
              <a:pPr algn="ctr"/>
              <a:r>
                <a:rPr lang="en-GB" sz="900" b="1" dirty="0">
                  <a:latin typeface="+mj-lt"/>
                </a:rPr>
                <a:t>Previously treated with</a:t>
              </a:r>
            </a:p>
            <a:p>
              <a:pPr algn="ctr"/>
              <a:r>
                <a:rPr lang="en-GB" sz="900" b="1" dirty="0" err="1">
                  <a:latin typeface="+mj-lt"/>
                </a:rPr>
                <a:t>anthracycline</a:t>
              </a:r>
              <a:r>
                <a:rPr lang="en-GB" sz="900" b="1" dirty="0">
                  <a:latin typeface="+mj-lt"/>
                </a:rPr>
                <a:t> or </a:t>
              </a:r>
              <a:r>
                <a:rPr lang="en-GB" sz="900" b="1" dirty="0" err="1">
                  <a:latin typeface="+mj-lt"/>
                </a:rPr>
                <a:t>taxanes</a:t>
              </a:r>
              <a:endParaRPr lang="en-GB" sz="900" b="1" dirty="0">
                <a:latin typeface="+mj-lt"/>
              </a:endParaRPr>
            </a:p>
            <a:p>
              <a:pPr algn="ctr"/>
              <a:r>
                <a:rPr lang="en-GB" sz="900" b="1" dirty="0">
                  <a:latin typeface="+mj-lt"/>
                </a:rPr>
                <a:t>in the adjuvant setting</a:t>
              </a:r>
              <a:endParaRPr lang="en-IN" sz="900" dirty="0">
                <a:latin typeface="+mj-lt"/>
              </a:endParaRPr>
            </a:p>
          </p:txBody>
        </p:sp>
        <p:sp>
          <p:nvSpPr>
            <p:cNvPr id="20" name="Rounded Rectangle 19"/>
            <p:cNvSpPr/>
            <p:nvPr/>
          </p:nvSpPr>
          <p:spPr>
            <a:xfrm>
              <a:off x="6562851" y="2866012"/>
              <a:ext cx="1533412" cy="534941"/>
            </a:xfrm>
            <a:prstGeom prst="roundRect">
              <a:avLst/>
            </a:prstGeom>
            <a:solidFill>
              <a:srgbClr val="484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100" b="1" dirty="0" err="1">
                  <a:latin typeface="+mj-lt"/>
                </a:rPr>
                <a:t>Capecitabine</a:t>
              </a:r>
              <a:r>
                <a:rPr lang="en-IN" sz="1100" b="1" dirty="0">
                  <a:latin typeface="+mj-lt"/>
                </a:rPr>
                <a:t>,</a:t>
              </a:r>
            </a:p>
            <a:p>
              <a:pPr algn="ctr"/>
              <a:r>
                <a:rPr lang="en-IN" sz="1100" b="1" dirty="0" err="1">
                  <a:latin typeface="+mj-lt"/>
                </a:rPr>
                <a:t>eribulin</a:t>
              </a:r>
              <a:r>
                <a:rPr lang="en-IN" sz="1100" b="1" dirty="0">
                  <a:latin typeface="+mj-lt"/>
                </a:rPr>
                <a:t> or</a:t>
              </a:r>
            </a:p>
            <a:p>
              <a:pPr algn="ctr"/>
              <a:r>
                <a:rPr lang="en-IN" sz="1100" b="1" dirty="0" err="1">
                  <a:latin typeface="+mj-lt"/>
                </a:rPr>
                <a:t>vinorelbine</a:t>
              </a:r>
              <a:endParaRPr lang="en-IN" sz="1100" dirty="0">
                <a:latin typeface="+mj-lt"/>
              </a:endParaRPr>
            </a:p>
          </p:txBody>
        </p:sp>
      </p:grpSp>
      <p:sp>
        <p:nvSpPr>
          <p:cNvPr id="16" name="Down Arrow 15"/>
          <p:cNvSpPr/>
          <p:nvPr/>
        </p:nvSpPr>
        <p:spPr>
          <a:xfrm>
            <a:off x="6440417" y="2059304"/>
            <a:ext cx="57600" cy="2014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23629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1" grpId="0" animBg="1"/>
      <p:bldP spid="12" grpId="0" animBg="1"/>
      <p:bldP spid="13"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Chemotherapy </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215444"/>
          </a:xfrm>
          <a:prstGeom prst="rect">
            <a:avLst/>
          </a:prstGeom>
        </p:spPr>
        <p:txBody>
          <a:bodyPr wrap="square">
            <a:spAutoFit/>
          </a:bodyPr>
          <a:lstStyle/>
          <a:p>
            <a:r>
              <a:rPr lang="en-US" sz="800" dirty="0"/>
              <a:t>NCCN guidelines. Available at: https://www.nccn.org/patients/guidelines/content/PDF/breast-invasive-patient.pdf</a:t>
            </a:r>
          </a:p>
        </p:txBody>
      </p:sp>
      <p:sp>
        <p:nvSpPr>
          <p:cNvPr id="6" name="TextBox 5"/>
          <p:cNvSpPr txBox="1"/>
          <p:nvPr/>
        </p:nvSpPr>
        <p:spPr>
          <a:xfrm>
            <a:off x="596348" y="2057400"/>
            <a:ext cx="1977887" cy="2492990"/>
          </a:xfrm>
          <a:prstGeom prst="rect">
            <a:avLst/>
          </a:prstGeom>
          <a:noFill/>
        </p:spPr>
        <p:txBody>
          <a:bodyPr wrap="square" rtlCol="0">
            <a:spAutoFit/>
          </a:bodyPr>
          <a:lstStyle/>
          <a:p>
            <a:pPr lvl="0"/>
            <a:r>
              <a:rPr lang="en-US" sz="1200" b="1" dirty="0">
                <a:solidFill>
                  <a:srgbClr val="D6538C"/>
                </a:solidFill>
                <a:latin typeface="+mj-lt"/>
              </a:rPr>
              <a:t>Alkylating agents</a:t>
            </a:r>
            <a:br>
              <a:rPr lang="en-US" sz="1200" b="1" dirty="0">
                <a:solidFill>
                  <a:srgbClr val="D6538C"/>
                </a:solidFill>
                <a:latin typeface="+mj-lt"/>
              </a:rPr>
            </a:br>
            <a:endParaRPr lang="en-US" sz="1200" b="1" dirty="0">
              <a:solidFill>
                <a:srgbClr val="D6538C"/>
              </a:solidFill>
              <a:latin typeface="+mj-lt"/>
            </a:endParaRPr>
          </a:p>
          <a:p>
            <a:pPr marL="171450" lvl="1" indent="-171450">
              <a:buFont typeface="Arial" panose="020B0604020202020204" pitchFamily="34" charset="0"/>
              <a:buChar char="•"/>
            </a:pPr>
            <a:r>
              <a:rPr lang="en-US" sz="1200" dirty="0">
                <a:latin typeface="+mj-lt"/>
              </a:rPr>
              <a:t>Drugs such as cyclophosphamide damage DNA by adding a chemical to it</a:t>
            </a:r>
            <a:br>
              <a:rPr lang="en-US" sz="1200" dirty="0">
                <a:latin typeface="+mj-lt"/>
              </a:rPr>
            </a:br>
            <a:endParaRPr lang="en-US" sz="1200" dirty="0">
              <a:latin typeface="+mj-lt"/>
            </a:endParaRPr>
          </a:p>
          <a:p>
            <a:pPr marL="171450" lvl="1" indent="-171450">
              <a:buFont typeface="Arial" panose="020B0604020202020204" pitchFamily="34" charset="0"/>
              <a:buChar char="•"/>
            </a:pPr>
            <a:r>
              <a:rPr lang="en-US" sz="1200" dirty="0">
                <a:latin typeface="+mj-lt"/>
              </a:rPr>
              <a:t>Platinum base alkylating agents contain a heavy metal that prevents cancer cell from dividing</a:t>
            </a:r>
          </a:p>
          <a:p>
            <a:endParaRPr lang="en-IN" sz="1200" dirty="0">
              <a:latin typeface="+mj-lt"/>
            </a:endParaRPr>
          </a:p>
        </p:txBody>
      </p:sp>
      <p:sp>
        <p:nvSpPr>
          <p:cNvPr id="11" name="TextBox 10"/>
          <p:cNvSpPr txBox="1"/>
          <p:nvPr/>
        </p:nvSpPr>
        <p:spPr>
          <a:xfrm>
            <a:off x="2690523" y="2057400"/>
            <a:ext cx="1977887" cy="1754326"/>
          </a:xfrm>
          <a:prstGeom prst="rect">
            <a:avLst/>
          </a:prstGeom>
          <a:noFill/>
        </p:spPr>
        <p:txBody>
          <a:bodyPr wrap="square" rtlCol="0">
            <a:spAutoFit/>
          </a:bodyPr>
          <a:lstStyle/>
          <a:p>
            <a:r>
              <a:rPr lang="en-US" sz="1200" b="1" dirty="0" err="1">
                <a:solidFill>
                  <a:srgbClr val="D6538C"/>
                </a:solidFill>
                <a:latin typeface="+mj-lt"/>
              </a:rPr>
              <a:t>Anthracyclines</a:t>
            </a:r>
            <a:r>
              <a:rPr lang="en-US" sz="1200" dirty="0">
                <a:solidFill>
                  <a:srgbClr val="D6538C"/>
                </a:solidFill>
                <a:latin typeface="+mj-lt"/>
              </a:rPr>
              <a:t> </a:t>
            </a:r>
          </a:p>
          <a:p>
            <a:pPr lvl="0"/>
            <a:endParaRPr lang="en-US" sz="1200" b="1" dirty="0">
              <a:latin typeface="+mj-lt"/>
            </a:endParaRPr>
          </a:p>
          <a:p>
            <a:pPr marL="171450" lvl="0" indent="-171450">
              <a:buFont typeface="Arial" panose="020B0604020202020204" pitchFamily="34" charset="0"/>
              <a:buChar char="•"/>
            </a:pPr>
            <a:r>
              <a:rPr lang="en-US" sz="1200" dirty="0">
                <a:latin typeface="+mj-lt"/>
              </a:rPr>
              <a:t>Lead to cell death of both cancerous and non-cancerous cells by damaging and disrupting the making of DNA</a:t>
            </a:r>
          </a:p>
          <a:p>
            <a:endParaRPr lang="en-IN" sz="1200" dirty="0">
              <a:latin typeface="+mj-lt"/>
            </a:endParaRPr>
          </a:p>
        </p:txBody>
      </p:sp>
      <p:sp>
        <p:nvSpPr>
          <p:cNvPr id="12" name="TextBox 11"/>
          <p:cNvSpPr txBox="1"/>
          <p:nvPr/>
        </p:nvSpPr>
        <p:spPr>
          <a:xfrm>
            <a:off x="4784698" y="2057400"/>
            <a:ext cx="1977887" cy="1015663"/>
          </a:xfrm>
          <a:prstGeom prst="rect">
            <a:avLst/>
          </a:prstGeom>
          <a:noFill/>
        </p:spPr>
        <p:txBody>
          <a:bodyPr wrap="square" rtlCol="0">
            <a:spAutoFit/>
          </a:bodyPr>
          <a:lstStyle/>
          <a:p>
            <a:r>
              <a:rPr lang="en-US" sz="1200" b="1" dirty="0">
                <a:solidFill>
                  <a:srgbClr val="D6538C"/>
                </a:solidFill>
                <a:latin typeface="+mj-lt"/>
              </a:rPr>
              <a:t>Anti-metabolites</a:t>
            </a:r>
          </a:p>
          <a:p>
            <a:endParaRPr lang="en-US" sz="1200" dirty="0">
              <a:latin typeface="+mj-lt"/>
            </a:endParaRPr>
          </a:p>
          <a:p>
            <a:pPr marL="171450" lvl="0" indent="-171450">
              <a:buFont typeface="Arial" panose="020B0604020202020204" pitchFamily="34" charset="0"/>
              <a:buChar char="•"/>
            </a:pPr>
            <a:r>
              <a:rPr lang="en-US" sz="1200" dirty="0">
                <a:latin typeface="+mj-lt"/>
              </a:rPr>
              <a:t>Prevent the building blocks of DNA being used</a:t>
            </a:r>
          </a:p>
        </p:txBody>
      </p:sp>
      <p:sp>
        <p:nvSpPr>
          <p:cNvPr id="13" name="TextBox 12"/>
          <p:cNvSpPr txBox="1"/>
          <p:nvPr/>
        </p:nvSpPr>
        <p:spPr>
          <a:xfrm>
            <a:off x="6878873" y="2057399"/>
            <a:ext cx="1977887" cy="830997"/>
          </a:xfrm>
          <a:prstGeom prst="rect">
            <a:avLst/>
          </a:prstGeom>
          <a:noFill/>
        </p:spPr>
        <p:txBody>
          <a:bodyPr wrap="square" rtlCol="0">
            <a:spAutoFit/>
          </a:bodyPr>
          <a:lstStyle/>
          <a:p>
            <a:pPr lvl="0"/>
            <a:r>
              <a:rPr lang="en-US" sz="1200" b="1" dirty="0">
                <a:solidFill>
                  <a:srgbClr val="D6538C"/>
                </a:solidFill>
                <a:latin typeface="+mj-lt"/>
              </a:rPr>
              <a:t>Microtubule inhibitors </a:t>
            </a:r>
          </a:p>
          <a:p>
            <a:endParaRPr lang="en-US" sz="1200" dirty="0">
              <a:latin typeface="+mj-lt"/>
            </a:endParaRPr>
          </a:p>
          <a:p>
            <a:pPr marL="171450" lvl="0" indent="-171450">
              <a:buFont typeface="Arial" panose="020B0604020202020204" pitchFamily="34" charset="0"/>
              <a:buChar char="•"/>
            </a:pPr>
            <a:r>
              <a:rPr lang="en-US" sz="1200" dirty="0">
                <a:latin typeface="+mj-lt"/>
              </a:rPr>
              <a:t>Stop a cell from diving into two cells</a:t>
            </a:r>
          </a:p>
        </p:txBody>
      </p:sp>
      <p:cxnSp>
        <p:nvCxnSpPr>
          <p:cNvPr id="16" name="Straight Connector 15"/>
          <p:cNvCxnSpPr/>
          <p:nvPr/>
        </p:nvCxnSpPr>
        <p:spPr>
          <a:xfrm>
            <a:off x="2574235" y="948793"/>
            <a:ext cx="0" cy="3601597"/>
          </a:xfrm>
          <a:prstGeom prst="line">
            <a:avLst/>
          </a:prstGeom>
          <a:ln>
            <a:solidFill>
              <a:srgbClr val="D6538C"/>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616422" y="948792"/>
            <a:ext cx="0" cy="3601597"/>
          </a:xfrm>
          <a:prstGeom prst="line">
            <a:avLst/>
          </a:prstGeom>
          <a:ln>
            <a:solidFill>
              <a:srgbClr val="D6538C"/>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762585" y="948791"/>
            <a:ext cx="0" cy="3601597"/>
          </a:xfrm>
          <a:prstGeom prst="line">
            <a:avLst/>
          </a:prstGeom>
          <a:ln>
            <a:solidFill>
              <a:srgbClr val="D6538C"/>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84" y="860532"/>
            <a:ext cx="1702388" cy="111233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8859" y="895703"/>
            <a:ext cx="1670105" cy="109124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7510" y="858159"/>
            <a:ext cx="1723988" cy="112644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4572" y="858159"/>
            <a:ext cx="1961722" cy="1281781"/>
          </a:xfrm>
          <a:prstGeom prst="rect">
            <a:avLst/>
          </a:prstGeom>
        </p:spPr>
      </p:pic>
    </p:spTree>
    <p:extLst>
      <p:ext uri="{BB962C8B-B14F-4D97-AF65-F5344CB8AC3E}">
        <p14:creationId xmlns:p14="http://schemas.microsoft.com/office/powerpoint/2010/main" val="3415512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Radiotherapy</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461665"/>
          </a:xfrm>
          <a:prstGeom prst="rect">
            <a:avLst/>
          </a:prstGeom>
        </p:spPr>
        <p:txBody>
          <a:bodyPr wrap="square">
            <a:spAutoFit/>
          </a:bodyPr>
          <a:lstStyle/>
          <a:p>
            <a:r>
              <a:rPr lang="en-US" sz="800" dirty="0">
                <a:latin typeface="+mj-lt"/>
              </a:rPr>
              <a:t>MDS: Metastatic Disease Survival</a:t>
            </a:r>
          </a:p>
          <a:p>
            <a:pPr>
              <a:buClr>
                <a:schemeClr val="bg1">
                  <a:lumMod val="50000"/>
                </a:schemeClr>
              </a:buClr>
            </a:pPr>
            <a:r>
              <a:rPr lang="en-US" sz="800" dirty="0">
                <a:latin typeface="+mj-lt"/>
              </a:rPr>
              <a:t>1. </a:t>
            </a:r>
            <a:r>
              <a:rPr lang="en-US" sz="800" dirty="0" err="1">
                <a:latin typeface="+mj-lt"/>
              </a:rPr>
              <a:t>Jutzy</a:t>
            </a:r>
            <a:r>
              <a:rPr lang="en-US" sz="800" dirty="0">
                <a:latin typeface="+mj-lt"/>
              </a:rPr>
              <a:t> J, Lemons JM, Luke JJ, et al. The evolution of radiation therapy in metastatic breast cancer: from local therapy to systemic agent. International journal of breast cancer. 2018 May 16;2018. 2. </a:t>
            </a:r>
            <a:r>
              <a:rPr lang="en-US" sz="800" dirty="0" err="1">
                <a:latin typeface="+mj-lt"/>
              </a:rPr>
              <a:t>Steinauer</a:t>
            </a:r>
            <a:r>
              <a:rPr lang="en-US" sz="800" dirty="0">
                <a:latin typeface="+mj-lt"/>
              </a:rPr>
              <a:t> K, Gross MW, Huang DJ, et al. Radiotherapy in patients with distant metastatic breast cancer. Radiation Oncology. 2014 Dec;9(1):1-8.</a:t>
            </a:r>
          </a:p>
        </p:txBody>
      </p:sp>
      <p:cxnSp>
        <p:nvCxnSpPr>
          <p:cNvPr id="17" name="Google Shape;1707;p58">
            <a:extLst>
              <a:ext uri="{FF2B5EF4-FFF2-40B4-BE49-F238E27FC236}">
                <a16:creationId xmlns:a16="http://schemas.microsoft.com/office/drawing/2014/main" id="{3F39BE5A-62CD-7CAA-AD94-7AFED9EDA9FA}"/>
              </a:ext>
            </a:extLst>
          </p:cNvPr>
          <p:cNvCxnSpPr>
            <a:cxnSpLocks/>
          </p:cNvCxnSpPr>
          <p:nvPr/>
        </p:nvCxnSpPr>
        <p:spPr>
          <a:xfrm>
            <a:off x="6284653" y="1852156"/>
            <a:ext cx="711039" cy="0"/>
          </a:xfrm>
          <a:prstGeom prst="straightConnector1">
            <a:avLst/>
          </a:prstGeom>
          <a:noFill/>
          <a:ln w="9525" cap="flat" cmpd="sng">
            <a:solidFill>
              <a:schemeClr val="dk1"/>
            </a:solidFill>
            <a:prstDash val="solid"/>
            <a:round/>
            <a:headEnd type="none" w="med" len="med"/>
            <a:tailEnd type="none" w="med" len="med"/>
          </a:ln>
        </p:spPr>
      </p:cxnSp>
      <p:sp>
        <p:nvSpPr>
          <p:cNvPr id="18" name="Google Shape;1693;p58">
            <a:extLst>
              <a:ext uri="{FF2B5EF4-FFF2-40B4-BE49-F238E27FC236}">
                <a16:creationId xmlns:a16="http://schemas.microsoft.com/office/drawing/2014/main" id="{D3B0FA55-A490-D00D-9FC3-B3BA225EF1B0}"/>
              </a:ext>
            </a:extLst>
          </p:cNvPr>
          <p:cNvSpPr/>
          <p:nvPr/>
        </p:nvSpPr>
        <p:spPr>
          <a:xfrm>
            <a:off x="739349" y="1322311"/>
            <a:ext cx="1525344" cy="961153"/>
          </a:xfrm>
          <a:prstGeom prst="round2DiagRect">
            <a:avLst/>
          </a:prstGeom>
          <a:solidFill>
            <a:srgbClr val="D6538C"/>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Arial Light" pitchFamily="2" charset="0"/>
              <a:ea typeface="Albert Sans"/>
              <a:cs typeface="Albert Sans"/>
              <a:sym typeface="Albert Sans"/>
            </a:endParaRPr>
          </a:p>
        </p:txBody>
      </p:sp>
      <p:sp>
        <p:nvSpPr>
          <p:cNvPr id="21" name="Google Shape;1699;p58">
            <a:extLst>
              <a:ext uri="{FF2B5EF4-FFF2-40B4-BE49-F238E27FC236}">
                <a16:creationId xmlns:a16="http://schemas.microsoft.com/office/drawing/2014/main" id="{29DC2F72-DB32-A23C-C7EB-9A097A5E6DDE}"/>
              </a:ext>
            </a:extLst>
          </p:cNvPr>
          <p:cNvSpPr txBox="1"/>
          <p:nvPr/>
        </p:nvSpPr>
        <p:spPr>
          <a:xfrm>
            <a:off x="720000" y="1717169"/>
            <a:ext cx="1544693" cy="295510"/>
          </a:xfrm>
          <a:prstGeom prst="rect">
            <a:avLst/>
          </a:prstGeom>
          <a:noFill/>
          <a:ln>
            <a:noFill/>
          </a:ln>
        </p:spPr>
        <p:txBody>
          <a:bodyPr spcFirstLastPara="1" wrap="square" lIns="91425" tIns="91425" rIns="91425" bIns="91425" anchor="t" anchorCtr="0">
            <a:noAutofit/>
          </a:bodyPr>
          <a:lstStyle/>
          <a:p>
            <a:pPr lvl="0" algn="ctr"/>
            <a:r>
              <a:rPr lang="en-US" sz="1000" b="1" dirty="0">
                <a:solidFill>
                  <a:schemeClr val="bg1"/>
                </a:solidFill>
                <a:latin typeface="+mj-lt"/>
              </a:rPr>
              <a:t>Radiotherapy</a:t>
            </a:r>
          </a:p>
        </p:txBody>
      </p:sp>
      <p:cxnSp>
        <p:nvCxnSpPr>
          <p:cNvPr id="22" name="Google Shape;1707;p58">
            <a:extLst>
              <a:ext uri="{FF2B5EF4-FFF2-40B4-BE49-F238E27FC236}">
                <a16:creationId xmlns:a16="http://schemas.microsoft.com/office/drawing/2014/main" id="{B2A9D321-F9E0-CCBB-3B36-E561FD9F4B27}"/>
              </a:ext>
            </a:extLst>
          </p:cNvPr>
          <p:cNvCxnSpPr>
            <a:cxnSpLocks/>
          </p:cNvCxnSpPr>
          <p:nvPr/>
        </p:nvCxnSpPr>
        <p:spPr>
          <a:xfrm>
            <a:off x="4169638" y="1856785"/>
            <a:ext cx="711039" cy="0"/>
          </a:xfrm>
          <a:prstGeom prst="straightConnector1">
            <a:avLst/>
          </a:prstGeom>
          <a:noFill/>
          <a:ln w="9525" cap="flat" cmpd="sng">
            <a:solidFill>
              <a:schemeClr val="dk1"/>
            </a:solidFill>
            <a:prstDash val="solid"/>
            <a:round/>
            <a:headEnd type="none" w="med" len="med"/>
            <a:tailEnd type="none" w="med" len="med"/>
          </a:ln>
        </p:spPr>
      </p:cxnSp>
      <p:cxnSp>
        <p:nvCxnSpPr>
          <p:cNvPr id="23" name="Google Shape;1707;p58">
            <a:extLst>
              <a:ext uri="{FF2B5EF4-FFF2-40B4-BE49-F238E27FC236}">
                <a16:creationId xmlns:a16="http://schemas.microsoft.com/office/drawing/2014/main" id="{B785FE7A-DEAC-8883-A26C-6218E3BFFA0C}"/>
              </a:ext>
            </a:extLst>
          </p:cNvPr>
          <p:cNvCxnSpPr>
            <a:cxnSpLocks/>
          </p:cNvCxnSpPr>
          <p:nvPr/>
        </p:nvCxnSpPr>
        <p:spPr>
          <a:xfrm>
            <a:off x="2264693" y="1864927"/>
            <a:ext cx="579818" cy="0"/>
          </a:xfrm>
          <a:prstGeom prst="straightConnector1">
            <a:avLst/>
          </a:prstGeom>
          <a:noFill/>
          <a:ln w="9525" cap="flat" cmpd="sng">
            <a:solidFill>
              <a:schemeClr val="dk1"/>
            </a:solidFill>
            <a:prstDash val="solid"/>
            <a:round/>
            <a:headEnd type="none" w="med" len="med"/>
            <a:tailEnd type="none" w="med" len="med"/>
          </a:ln>
        </p:spPr>
      </p:cxnSp>
      <p:sp>
        <p:nvSpPr>
          <p:cNvPr id="24" name="Google Shape;1693;p58">
            <a:extLst>
              <a:ext uri="{FF2B5EF4-FFF2-40B4-BE49-F238E27FC236}">
                <a16:creationId xmlns:a16="http://schemas.microsoft.com/office/drawing/2014/main" id="{6370E951-C333-4649-0C62-30F6F579AAFA}"/>
              </a:ext>
            </a:extLst>
          </p:cNvPr>
          <p:cNvSpPr/>
          <p:nvPr/>
        </p:nvSpPr>
        <p:spPr>
          <a:xfrm>
            <a:off x="2811537" y="1280937"/>
            <a:ext cx="1525344" cy="961153"/>
          </a:xfrm>
          <a:prstGeom prst="round2DiagRect">
            <a:avLst/>
          </a:prstGeom>
          <a:solidFill>
            <a:srgbClr val="D6538C"/>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Arial Light" pitchFamily="2" charset="0"/>
              <a:ea typeface="Albert Sans"/>
              <a:cs typeface="Albert Sans"/>
              <a:sym typeface="Albert Sans"/>
            </a:endParaRPr>
          </a:p>
        </p:txBody>
      </p:sp>
      <p:sp>
        <p:nvSpPr>
          <p:cNvPr id="25" name="Google Shape;1699;p58">
            <a:extLst>
              <a:ext uri="{FF2B5EF4-FFF2-40B4-BE49-F238E27FC236}">
                <a16:creationId xmlns:a16="http://schemas.microsoft.com/office/drawing/2014/main" id="{29EFE21A-1C67-58DD-FA14-8249AB66C4AD}"/>
              </a:ext>
            </a:extLst>
          </p:cNvPr>
          <p:cNvSpPr txBox="1"/>
          <p:nvPr/>
        </p:nvSpPr>
        <p:spPr>
          <a:xfrm>
            <a:off x="2789140" y="1473097"/>
            <a:ext cx="1544693" cy="510678"/>
          </a:xfrm>
          <a:prstGeom prst="rect">
            <a:avLst/>
          </a:prstGeom>
          <a:noFill/>
          <a:ln>
            <a:noFill/>
          </a:ln>
        </p:spPr>
        <p:txBody>
          <a:bodyPr spcFirstLastPara="1" wrap="square" lIns="91425" tIns="91425" rIns="91425" bIns="91425" anchor="t" anchorCtr="0">
            <a:noAutofit/>
          </a:bodyPr>
          <a:lstStyle/>
          <a:p>
            <a:pPr lvl="0" algn="ctr"/>
            <a:r>
              <a:rPr lang="en-US" sz="1000" b="1" dirty="0">
                <a:solidFill>
                  <a:schemeClr val="bg1"/>
                </a:solidFill>
                <a:latin typeface="+mj-lt"/>
              </a:rPr>
              <a:t>Release of tumor antigens, tumor DNA, cytokines, and chemokines </a:t>
            </a:r>
          </a:p>
        </p:txBody>
      </p:sp>
      <p:sp>
        <p:nvSpPr>
          <p:cNvPr id="26" name="Google Shape;1693;p58">
            <a:extLst>
              <a:ext uri="{FF2B5EF4-FFF2-40B4-BE49-F238E27FC236}">
                <a16:creationId xmlns:a16="http://schemas.microsoft.com/office/drawing/2014/main" id="{B03A1E9E-E39A-0CAC-E286-06E19AAC522F}"/>
              </a:ext>
            </a:extLst>
          </p:cNvPr>
          <p:cNvSpPr/>
          <p:nvPr/>
        </p:nvSpPr>
        <p:spPr>
          <a:xfrm>
            <a:off x="4880677" y="1264619"/>
            <a:ext cx="1525344" cy="961153"/>
          </a:xfrm>
          <a:prstGeom prst="round2DiagRect">
            <a:avLst/>
          </a:prstGeom>
          <a:solidFill>
            <a:srgbClr val="D6538C"/>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Arial Light" pitchFamily="2" charset="0"/>
              <a:ea typeface="Albert Sans"/>
              <a:cs typeface="Albert Sans"/>
              <a:sym typeface="Albert Sans"/>
            </a:endParaRPr>
          </a:p>
        </p:txBody>
      </p:sp>
      <p:sp>
        <p:nvSpPr>
          <p:cNvPr id="27" name="Google Shape;1699;p58">
            <a:extLst>
              <a:ext uri="{FF2B5EF4-FFF2-40B4-BE49-F238E27FC236}">
                <a16:creationId xmlns:a16="http://schemas.microsoft.com/office/drawing/2014/main" id="{D9CF9755-3983-1B17-B3C7-EA333A70ED9A}"/>
              </a:ext>
            </a:extLst>
          </p:cNvPr>
          <p:cNvSpPr txBox="1"/>
          <p:nvPr/>
        </p:nvSpPr>
        <p:spPr>
          <a:xfrm>
            <a:off x="4866823" y="1593412"/>
            <a:ext cx="1544693" cy="465848"/>
          </a:xfrm>
          <a:prstGeom prst="rect">
            <a:avLst/>
          </a:prstGeom>
          <a:noFill/>
          <a:ln>
            <a:noFill/>
          </a:ln>
        </p:spPr>
        <p:txBody>
          <a:bodyPr spcFirstLastPara="1" wrap="square" lIns="91425" tIns="91425" rIns="91425" bIns="91425" anchor="t" anchorCtr="0">
            <a:noAutofit/>
          </a:bodyPr>
          <a:lstStyle/>
          <a:p>
            <a:pPr lvl="0" algn="ctr"/>
            <a:r>
              <a:rPr lang="en-US" sz="1000" b="1" dirty="0">
                <a:solidFill>
                  <a:schemeClr val="bg1"/>
                </a:solidFill>
                <a:latin typeface="+mj-lt"/>
              </a:rPr>
              <a:t>Innate </a:t>
            </a:r>
            <a:r>
              <a:rPr lang="en-US" sz="1000" b="1" dirty="0" err="1">
                <a:solidFill>
                  <a:schemeClr val="bg1"/>
                </a:solidFill>
                <a:latin typeface="+mj-lt"/>
              </a:rPr>
              <a:t>intratumoral</a:t>
            </a:r>
            <a:r>
              <a:rPr lang="en-US" sz="1000" b="1" dirty="0">
                <a:solidFill>
                  <a:schemeClr val="bg1"/>
                </a:solidFill>
                <a:latin typeface="+mj-lt"/>
              </a:rPr>
              <a:t> immunity</a:t>
            </a:r>
          </a:p>
        </p:txBody>
      </p:sp>
      <p:sp>
        <p:nvSpPr>
          <p:cNvPr id="28" name="Google Shape;1693;p58">
            <a:extLst>
              <a:ext uri="{FF2B5EF4-FFF2-40B4-BE49-F238E27FC236}">
                <a16:creationId xmlns:a16="http://schemas.microsoft.com/office/drawing/2014/main" id="{52C0E247-1E79-E007-69C5-4C2387810CE5}"/>
              </a:ext>
            </a:extLst>
          </p:cNvPr>
          <p:cNvSpPr/>
          <p:nvPr/>
        </p:nvSpPr>
        <p:spPr>
          <a:xfrm>
            <a:off x="6923335" y="1249751"/>
            <a:ext cx="1525344" cy="961153"/>
          </a:xfrm>
          <a:prstGeom prst="round2DiagRect">
            <a:avLst/>
          </a:prstGeom>
          <a:solidFill>
            <a:srgbClr val="D6538C"/>
          </a:solidFill>
          <a:ln>
            <a:noFill/>
          </a:ln>
          <a:effectLst>
            <a:outerShdw blurRad="101600" sx="96000" sy="96000" algn="ctr" rotWithShape="0">
              <a:srgbClr val="D6538C">
                <a:alpha val="4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3000" b="1" dirty="0">
              <a:solidFill>
                <a:schemeClr val="dk1"/>
              </a:solidFill>
              <a:latin typeface="Arial Light" pitchFamily="2" charset="0"/>
              <a:ea typeface="Albert Sans"/>
              <a:cs typeface="Albert Sans"/>
              <a:sym typeface="Albert Sans"/>
            </a:endParaRPr>
          </a:p>
        </p:txBody>
      </p:sp>
      <p:sp>
        <p:nvSpPr>
          <p:cNvPr id="30" name="Google Shape;1699;p58">
            <a:extLst>
              <a:ext uri="{FF2B5EF4-FFF2-40B4-BE49-F238E27FC236}">
                <a16:creationId xmlns:a16="http://schemas.microsoft.com/office/drawing/2014/main" id="{2A77EF36-BD12-885C-E194-25EFF89C6368}"/>
              </a:ext>
            </a:extLst>
          </p:cNvPr>
          <p:cNvSpPr txBox="1"/>
          <p:nvPr/>
        </p:nvSpPr>
        <p:spPr>
          <a:xfrm>
            <a:off x="6900938" y="1654119"/>
            <a:ext cx="1544693" cy="329655"/>
          </a:xfrm>
          <a:prstGeom prst="rect">
            <a:avLst/>
          </a:prstGeom>
          <a:noFill/>
          <a:ln>
            <a:noFill/>
          </a:ln>
        </p:spPr>
        <p:txBody>
          <a:bodyPr spcFirstLastPara="1" wrap="square" lIns="91425" tIns="91425" rIns="91425" bIns="91425" anchor="t" anchorCtr="0">
            <a:noAutofit/>
          </a:bodyPr>
          <a:lstStyle/>
          <a:p>
            <a:pPr lvl="0" algn="ctr"/>
            <a:r>
              <a:rPr lang="en-US" sz="1000" b="1" dirty="0">
                <a:solidFill>
                  <a:schemeClr val="bg1"/>
                </a:solidFill>
                <a:latin typeface="+mj-lt"/>
              </a:rPr>
              <a:t>Adaptive response </a:t>
            </a:r>
          </a:p>
        </p:txBody>
      </p:sp>
      <p:sp>
        <p:nvSpPr>
          <p:cNvPr id="31" name="Google Shape;1823;p65">
            <a:extLst>
              <a:ext uri="{FF2B5EF4-FFF2-40B4-BE49-F238E27FC236}">
                <a16:creationId xmlns:a16="http://schemas.microsoft.com/office/drawing/2014/main" id="{45DE66F3-8519-3AA6-2B2D-6A070EF0FDEF}"/>
              </a:ext>
            </a:extLst>
          </p:cNvPr>
          <p:cNvSpPr/>
          <p:nvPr/>
        </p:nvSpPr>
        <p:spPr>
          <a:xfrm>
            <a:off x="2288529" y="2461611"/>
            <a:ext cx="4566942" cy="1819877"/>
          </a:xfrm>
          <a:prstGeom prst="roundRect">
            <a:avLst>
              <a:gd name="adj" fmla="val 8861"/>
            </a:avLst>
          </a:prstGeom>
          <a:solidFill>
            <a:srgbClr val="F1C5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Arial Light" pitchFamily="2" charset="0"/>
              <a:ea typeface="Albert Sans"/>
              <a:cs typeface="Albert Sans"/>
              <a:sym typeface="Albert Sans"/>
            </a:endParaRPr>
          </a:p>
        </p:txBody>
      </p:sp>
      <p:sp>
        <p:nvSpPr>
          <p:cNvPr id="32" name="TextBox 31">
            <a:extLst>
              <a:ext uri="{FF2B5EF4-FFF2-40B4-BE49-F238E27FC236}">
                <a16:creationId xmlns:a16="http://schemas.microsoft.com/office/drawing/2014/main" id="{81607688-55B0-43A7-F062-97A58FE5CDC8}"/>
              </a:ext>
            </a:extLst>
          </p:cNvPr>
          <p:cNvSpPr txBox="1"/>
          <p:nvPr/>
        </p:nvSpPr>
        <p:spPr>
          <a:xfrm>
            <a:off x="2452868" y="2985428"/>
            <a:ext cx="4223228" cy="1296060"/>
          </a:xfrm>
          <a:prstGeom prst="rect">
            <a:avLst/>
          </a:prstGeom>
          <a:noFill/>
        </p:spPr>
        <p:txBody>
          <a:bodyPr wrap="square">
            <a:spAutoFit/>
          </a:bodyPr>
          <a:lstStyle/>
          <a:p>
            <a:pPr marL="457200" indent="-457200">
              <a:lnSpc>
                <a:spcPct val="150000"/>
              </a:lnSpc>
              <a:buFont typeface="Arial" panose="020B0604020202020204" pitchFamily="34" charset="0"/>
              <a:buChar char="•"/>
            </a:pPr>
            <a:r>
              <a:rPr lang="en-US" sz="1600" baseline="30000" dirty="0">
                <a:solidFill>
                  <a:schemeClr val="tx1"/>
                </a:solidFill>
                <a:latin typeface="+mj-lt"/>
              </a:rPr>
              <a:t>Hemostasis (Local RT to breast fungating mass)</a:t>
            </a:r>
          </a:p>
          <a:p>
            <a:pPr marL="457200" indent="-457200">
              <a:lnSpc>
                <a:spcPct val="150000"/>
              </a:lnSpc>
              <a:buFont typeface="Arial" panose="020B0604020202020204" pitchFamily="34" charset="0"/>
              <a:buChar char="•"/>
            </a:pPr>
            <a:r>
              <a:rPr lang="en-US" sz="1600" baseline="30000" dirty="0">
                <a:solidFill>
                  <a:schemeClr val="tx1"/>
                </a:solidFill>
                <a:latin typeface="+mj-lt"/>
              </a:rPr>
              <a:t>Pain (Local RT to unresectable painful breast mass)</a:t>
            </a:r>
          </a:p>
          <a:p>
            <a:pPr marL="457200" indent="-457200">
              <a:lnSpc>
                <a:spcPct val="150000"/>
              </a:lnSpc>
              <a:buFont typeface="Arial" panose="020B0604020202020204" pitchFamily="34" charset="0"/>
              <a:buChar char="•"/>
            </a:pPr>
            <a:r>
              <a:rPr lang="en-US" sz="1600" baseline="30000" dirty="0">
                <a:solidFill>
                  <a:schemeClr val="tx1"/>
                </a:solidFill>
                <a:latin typeface="+mj-lt"/>
              </a:rPr>
              <a:t>Painful bony </a:t>
            </a:r>
            <a:r>
              <a:rPr lang="en-US" sz="1600" baseline="30000" dirty="0" err="1">
                <a:solidFill>
                  <a:schemeClr val="tx1"/>
                </a:solidFill>
                <a:latin typeface="+mj-lt"/>
              </a:rPr>
              <a:t>mets</a:t>
            </a:r>
            <a:endParaRPr lang="en-US" sz="1600" baseline="30000" dirty="0">
              <a:solidFill>
                <a:schemeClr val="tx1"/>
              </a:solidFill>
              <a:latin typeface="+mj-lt"/>
            </a:endParaRPr>
          </a:p>
          <a:p>
            <a:pPr marL="457200" indent="-457200">
              <a:lnSpc>
                <a:spcPct val="150000"/>
              </a:lnSpc>
              <a:buFont typeface="Arial" panose="020B0604020202020204" pitchFamily="34" charset="0"/>
              <a:buChar char="•"/>
            </a:pPr>
            <a:r>
              <a:rPr lang="en-US" sz="1600" baseline="30000" dirty="0">
                <a:solidFill>
                  <a:schemeClr val="tx1"/>
                </a:solidFill>
                <a:latin typeface="+mj-lt"/>
              </a:rPr>
              <a:t>Impending bone fractures ( prevent SRE)</a:t>
            </a:r>
          </a:p>
          <a:p>
            <a:pPr marL="457200" indent="-457200">
              <a:lnSpc>
                <a:spcPct val="150000"/>
              </a:lnSpc>
              <a:buFont typeface="Arial" panose="020B0604020202020204" pitchFamily="34" charset="0"/>
              <a:buChar char="•"/>
            </a:pPr>
            <a:r>
              <a:rPr lang="en-US" sz="1600" baseline="30000" dirty="0">
                <a:solidFill>
                  <a:schemeClr val="tx1"/>
                </a:solidFill>
                <a:latin typeface="+mj-lt"/>
              </a:rPr>
              <a:t>Impending cord compression</a:t>
            </a:r>
          </a:p>
        </p:txBody>
      </p:sp>
      <p:sp>
        <p:nvSpPr>
          <p:cNvPr id="33" name="Google Shape;1699;p58">
            <a:extLst>
              <a:ext uri="{FF2B5EF4-FFF2-40B4-BE49-F238E27FC236}">
                <a16:creationId xmlns:a16="http://schemas.microsoft.com/office/drawing/2014/main" id="{E25D22D9-49AB-3EA0-205A-0FD23EB5708E}"/>
              </a:ext>
            </a:extLst>
          </p:cNvPr>
          <p:cNvSpPr txBox="1"/>
          <p:nvPr/>
        </p:nvSpPr>
        <p:spPr>
          <a:xfrm>
            <a:off x="2405112" y="2554697"/>
            <a:ext cx="4495826" cy="465848"/>
          </a:xfrm>
          <a:prstGeom prst="rect">
            <a:avLst/>
          </a:prstGeom>
          <a:noFill/>
          <a:ln>
            <a:noFill/>
          </a:ln>
        </p:spPr>
        <p:txBody>
          <a:bodyPr spcFirstLastPara="1" wrap="square" lIns="91425" tIns="91425" rIns="91425" bIns="91425" anchor="t" anchorCtr="0">
            <a:noAutofit/>
          </a:bodyPr>
          <a:lstStyle/>
          <a:p>
            <a:pPr>
              <a:lnSpc>
                <a:spcPct val="150000"/>
              </a:lnSpc>
            </a:pPr>
            <a:r>
              <a:rPr lang="en-US" sz="1600" b="1" baseline="30000" dirty="0">
                <a:solidFill>
                  <a:schemeClr val="tx1"/>
                </a:solidFill>
                <a:latin typeface="+mj-lt"/>
              </a:rPr>
              <a:t>Indications of palliative radiotherapy in metastatic breast cancer:</a:t>
            </a:r>
          </a:p>
        </p:txBody>
      </p:sp>
      <p:sp>
        <p:nvSpPr>
          <p:cNvPr id="34" name="Oval 33">
            <a:extLst>
              <a:ext uri="{FF2B5EF4-FFF2-40B4-BE49-F238E27FC236}">
                <a16:creationId xmlns:a16="http://schemas.microsoft.com/office/drawing/2014/main" id="{230DBCCA-5017-7629-1FBE-D0EC3B6CA1A1}"/>
              </a:ext>
            </a:extLst>
          </p:cNvPr>
          <p:cNvSpPr/>
          <p:nvPr/>
        </p:nvSpPr>
        <p:spPr>
          <a:xfrm>
            <a:off x="1215671" y="941850"/>
            <a:ext cx="572700" cy="572700"/>
          </a:xfrm>
          <a:prstGeom prst="ellipse">
            <a:avLst/>
          </a:prstGeom>
          <a:solidFill>
            <a:srgbClr val="FAEC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5" name="Picture 34">
            <a:extLst>
              <a:ext uri="{FF2B5EF4-FFF2-40B4-BE49-F238E27FC236}">
                <a16:creationId xmlns:a16="http://schemas.microsoft.com/office/drawing/2014/main" id="{791EAE25-D408-D1D6-95E3-65BDE12817AC}"/>
              </a:ext>
            </a:extLst>
          </p:cNvPr>
          <p:cNvPicPr>
            <a:picLocks noChangeAspect="1"/>
          </p:cNvPicPr>
          <p:nvPr/>
        </p:nvPicPr>
        <p:blipFill>
          <a:blip r:embed="rId2"/>
          <a:stretch>
            <a:fillRect/>
          </a:stretch>
        </p:blipFill>
        <p:spPr>
          <a:xfrm>
            <a:off x="1363520" y="1070812"/>
            <a:ext cx="288000" cy="288000"/>
          </a:xfrm>
          <a:prstGeom prst="rect">
            <a:avLst/>
          </a:prstGeom>
        </p:spPr>
      </p:pic>
      <p:sp>
        <p:nvSpPr>
          <p:cNvPr id="36" name="Oval 35">
            <a:extLst>
              <a:ext uri="{FF2B5EF4-FFF2-40B4-BE49-F238E27FC236}">
                <a16:creationId xmlns:a16="http://schemas.microsoft.com/office/drawing/2014/main" id="{4E42FFE9-8FF6-F4E4-E41A-04D77CF86E93}"/>
              </a:ext>
            </a:extLst>
          </p:cNvPr>
          <p:cNvSpPr/>
          <p:nvPr/>
        </p:nvSpPr>
        <p:spPr>
          <a:xfrm>
            <a:off x="3287859" y="934052"/>
            <a:ext cx="572700" cy="572700"/>
          </a:xfrm>
          <a:prstGeom prst="ellipse">
            <a:avLst/>
          </a:prstGeom>
          <a:solidFill>
            <a:srgbClr val="FAEC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Oval 36">
            <a:extLst>
              <a:ext uri="{FF2B5EF4-FFF2-40B4-BE49-F238E27FC236}">
                <a16:creationId xmlns:a16="http://schemas.microsoft.com/office/drawing/2014/main" id="{87ED4425-3DCD-E40B-3445-0EC98C0FB554}"/>
              </a:ext>
            </a:extLst>
          </p:cNvPr>
          <p:cNvSpPr/>
          <p:nvPr/>
        </p:nvSpPr>
        <p:spPr>
          <a:xfrm>
            <a:off x="5383623" y="919403"/>
            <a:ext cx="572700" cy="572700"/>
          </a:xfrm>
          <a:prstGeom prst="ellipse">
            <a:avLst/>
          </a:prstGeom>
          <a:solidFill>
            <a:srgbClr val="FAEC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Oval 37">
            <a:extLst>
              <a:ext uri="{FF2B5EF4-FFF2-40B4-BE49-F238E27FC236}">
                <a16:creationId xmlns:a16="http://schemas.microsoft.com/office/drawing/2014/main" id="{98AA0DA4-7C7F-C315-E1EE-46BED28318EE}"/>
              </a:ext>
            </a:extLst>
          </p:cNvPr>
          <p:cNvSpPr/>
          <p:nvPr/>
        </p:nvSpPr>
        <p:spPr>
          <a:xfrm>
            <a:off x="7454278" y="934052"/>
            <a:ext cx="572700" cy="572700"/>
          </a:xfrm>
          <a:prstGeom prst="ellipse">
            <a:avLst/>
          </a:prstGeom>
          <a:solidFill>
            <a:srgbClr val="FAEC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9" name="Picture 38">
            <a:extLst>
              <a:ext uri="{FF2B5EF4-FFF2-40B4-BE49-F238E27FC236}">
                <a16:creationId xmlns:a16="http://schemas.microsoft.com/office/drawing/2014/main" id="{C8B5E90E-DF7E-0035-58C9-31673E98C627}"/>
              </a:ext>
            </a:extLst>
          </p:cNvPr>
          <p:cNvPicPr>
            <a:picLocks noChangeAspect="1"/>
          </p:cNvPicPr>
          <p:nvPr/>
        </p:nvPicPr>
        <p:blipFill>
          <a:blip r:embed="rId3"/>
          <a:stretch>
            <a:fillRect/>
          </a:stretch>
        </p:blipFill>
        <p:spPr>
          <a:xfrm flipH="1">
            <a:off x="3401589" y="1056664"/>
            <a:ext cx="333648" cy="333648"/>
          </a:xfrm>
          <a:prstGeom prst="rect">
            <a:avLst/>
          </a:prstGeom>
        </p:spPr>
      </p:pic>
      <p:pic>
        <p:nvPicPr>
          <p:cNvPr id="40" name="Picture 39">
            <a:extLst>
              <a:ext uri="{FF2B5EF4-FFF2-40B4-BE49-F238E27FC236}">
                <a16:creationId xmlns:a16="http://schemas.microsoft.com/office/drawing/2014/main" id="{5DDD45A0-F349-BF8A-9093-148D54FC7B19}"/>
              </a:ext>
            </a:extLst>
          </p:cNvPr>
          <p:cNvPicPr>
            <a:picLocks noChangeAspect="1"/>
          </p:cNvPicPr>
          <p:nvPr/>
        </p:nvPicPr>
        <p:blipFill>
          <a:blip r:embed="rId4"/>
          <a:stretch>
            <a:fillRect/>
          </a:stretch>
        </p:blipFill>
        <p:spPr>
          <a:xfrm>
            <a:off x="5538903" y="1097419"/>
            <a:ext cx="265597" cy="265597"/>
          </a:xfrm>
          <a:prstGeom prst="rect">
            <a:avLst/>
          </a:prstGeom>
        </p:spPr>
      </p:pic>
      <p:pic>
        <p:nvPicPr>
          <p:cNvPr id="41" name="Picture 40">
            <a:extLst>
              <a:ext uri="{FF2B5EF4-FFF2-40B4-BE49-F238E27FC236}">
                <a16:creationId xmlns:a16="http://schemas.microsoft.com/office/drawing/2014/main" id="{09B8F24B-6E00-E7FB-108B-F13F2BD1A85E}"/>
              </a:ext>
            </a:extLst>
          </p:cNvPr>
          <p:cNvPicPr>
            <a:picLocks noChangeAspect="1"/>
          </p:cNvPicPr>
          <p:nvPr/>
        </p:nvPicPr>
        <p:blipFill>
          <a:blip r:embed="rId5"/>
          <a:stretch>
            <a:fillRect/>
          </a:stretch>
        </p:blipFill>
        <p:spPr>
          <a:xfrm>
            <a:off x="7583105" y="1054352"/>
            <a:ext cx="308664" cy="308664"/>
          </a:xfrm>
          <a:prstGeom prst="rect">
            <a:avLst/>
          </a:prstGeom>
        </p:spPr>
      </p:pic>
    </p:spTree>
    <p:extLst>
      <p:ext uri="{BB962C8B-B14F-4D97-AF65-F5344CB8AC3E}">
        <p14:creationId xmlns:p14="http://schemas.microsoft.com/office/powerpoint/2010/main" val="932345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Surgical Treatment</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215444"/>
          </a:xfrm>
          <a:prstGeom prst="rect">
            <a:avLst/>
          </a:prstGeom>
        </p:spPr>
        <p:txBody>
          <a:bodyPr wrap="square">
            <a:spAutoFit/>
          </a:bodyPr>
          <a:lstStyle/>
          <a:p>
            <a:r>
              <a:rPr lang="en-US" sz="800" dirty="0" err="1">
                <a:latin typeface="+mj-lt"/>
              </a:rPr>
              <a:t>Ruiterkamp</a:t>
            </a:r>
            <a:r>
              <a:rPr lang="en-US" sz="800" dirty="0">
                <a:latin typeface="+mj-lt"/>
              </a:rPr>
              <a:t> J, Ernst MF. The role of surgery in metastatic breast cancer. European journal of cancer. 2011 Sep 1;47:S6-22.</a:t>
            </a:r>
          </a:p>
        </p:txBody>
      </p:sp>
      <p:sp>
        <p:nvSpPr>
          <p:cNvPr id="42" name="Google Shape;840;p42">
            <a:extLst>
              <a:ext uri="{FF2B5EF4-FFF2-40B4-BE49-F238E27FC236}">
                <a16:creationId xmlns:a16="http://schemas.microsoft.com/office/drawing/2014/main" id="{AB338227-A384-0A55-C330-2B3D609A94C9}"/>
              </a:ext>
            </a:extLst>
          </p:cNvPr>
          <p:cNvSpPr txBox="1">
            <a:spLocks/>
          </p:cNvSpPr>
          <p:nvPr/>
        </p:nvSpPr>
        <p:spPr>
          <a:xfrm>
            <a:off x="4414269" y="1738210"/>
            <a:ext cx="3880915" cy="197744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lt2"/>
              </a:buClr>
              <a:buSzPts val="1400"/>
              <a:buFont typeface="Albert Sans"/>
              <a:buChar char="●"/>
              <a:defRPr/>
            </a:pPr>
            <a:r>
              <a:rPr lang="en-US" dirty="0">
                <a:solidFill>
                  <a:schemeClr val="dk1"/>
                </a:solidFill>
                <a:latin typeface="+mj-lt"/>
                <a:ea typeface="Albert Sans"/>
                <a:cs typeface="Albert Sans"/>
              </a:rPr>
              <a:t>Patients with primary distant metastatic breast cancer: Benefit from resection of the breast </a:t>
            </a:r>
            <a:r>
              <a:rPr lang="en-US" dirty="0" err="1">
                <a:solidFill>
                  <a:schemeClr val="dk1"/>
                </a:solidFill>
                <a:latin typeface="+mj-lt"/>
                <a:ea typeface="Albert Sans"/>
                <a:cs typeface="Albert Sans"/>
              </a:rPr>
              <a:t>tumour</a:t>
            </a:r>
            <a:r>
              <a:rPr lang="en-US" dirty="0">
                <a:solidFill>
                  <a:schemeClr val="dk1"/>
                </a:solidFill>
                <a:latin typeface="+mj-lt"/>
                <a:ea typeface="Albert Sans"/>
                <a:cs typeface="Albert Sans"/>
              </a:rPr>
              <a:t>.</a:t>
            </a:r>
          </a:p>
          <a:p>
            <a:pPr marL="457200" indent="-317500">
              <a:buClr>
                <a:schemeClr val="lt2"/>
              </a:buClr>
              <a:buSzPts val="1400"/>
              <a:buFont typeface="Albert Sans"/>
              <a:buChar char="●"/>
              <a:defRPr/>
            </a:pPr>
            <a:endParaRPr lang="en-US" dirty="0">
              <a:solidFill>
                <a:schemeClr val="dk1"/>
              </a:solidFill>
              <a:latin typeface="+mj-lt"/>
              <a:ea typeface="Albert Sans"/>
              <a:cs typeface="Albert Sans"/>
            </a:endParaRPr>
          </a:p>
          <a:p>
            <a:pPr marL="457200" indent="-317500">
              <a:buClr>
                <a:schemeClr val="lt2"/>
              </a:buClr>
              <a:buSzPts val="1400"/>
              <a:buFont typeface="Albert Sans"/>
              <a:buChar char="●"/>
              <a:defRPr/>
            </a:pPr>
            <a:r>
              <a:rPr lang="en-US" dirty="0">
                <a:solidFill>
                  <a:schemeClr val="dk1"/>
                </a:solidFill>
                <a:latin typeface="+mj-lt"/>
                <a:ea typeface="Albert Sans"/>
                <a:cs typeface="Albert Sans"/>
              </a:rPr>
              <a:t>Questionable role of local surgery in improving outcomes in </a:t>
            </a:r>
            <a:r>
              <a:rPr lang="en-US" dirty="0" err="1">
                <a:solidFill>
                  <a:schemeClr val="dk1"/>
                </a:solidFill>
                <a:latin typeface="+mj-lt"/>
                <a:ea typeface="Albert Sans"/>
                <a:cs typeface="Albert Sans"/>
              </a:rPr>
              <a:t>mBC</a:t>
            </a:r>
            <a:r>
              <a:rPr lang="en-US" dirty="0">
                <a:solidFill>
                  <a:schemeClr val="dk1"/>
                </a:solidFill>
                <a:latin typeface="+mj-lt"/>
                <a:ea typeface="Albert Sans"/>
                <a:cs typeface="Albert Sans"/>
              </a:rPr>
              <a:t>, however toilet/palliative mastectomy may have a role in improving symptoms.</a:t>
            </a:r>
          </a:p>
        </p:txBody>
      </p:sp>
      <p:pic>
        <p:nvPicPr>
          <p:cNvPr id="43" name="Picture 42">
            <a:extLst>
              <a:ext uri="{FF2B5EF4-FFF2-40B4-BE49-F238E27FC236}">
                <a16:creationId xmlns:a16="http://schemas.microsoft.com/office/drawing/2014/main" id="{5DED4DB0-2446-8243-82A3-08B292459049}"/>
              </a:ext>
            </a:extLst>
          </p:cNvPr>
          <p:cNvPicPr>
            <a:picLocks noChangeAspect="1"/>
          </p:cNvPicPr>
          <p:nvPr/>
        </p:nvPicPr>
        <p:blipFill>
          <a:blip r:embed="rId2"/>
          <a:stretch>
            <a:fillRect/>
          </a:stretch>
        </p:blipFill>
        <p:spPr>
          <a:xfrm>
            <a:off x="1031152" y="1532241"/>
            <a:ext cx="3383117" cy="2255411"/>
          </a:xfrm>
          <a:prstGeom prst="rect">
            <a:avLst/>
          </a:prstGeom>
        </p:spPr>
      </p:pic>
    </p:spTree>
    <p:extLst>
      <p:ext uri="{BB962C8B-B14F-4D97-AF65-F5344CB8AC3E}">
        <p14:creationId xmlns:p14="http://schemas.microsoft.com/office/powerpoint/2010/main" val="241392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Miscellaneous Therapies</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338554"/>
          </a:xfrm>
          <a:prstGeom prst="rect">
            <a:avLst/>
          </a:prstGeom>
        </p:spPr>
        <p:txBody>
          <a:bodyPr wrap="square">
            <a:spAutoFit/>
          </a:bodyPr>
          <a:lstStyle/>
          <a:p>
            <a:r>
              <a:rPr lang="en-US" sz="800" dirty="0" err="1">
                <a:latin typeface="+mj-lt"/>
              </a:rPr>
              <a:t>Andrahennadi</a:t>
            </a:r>
            <a:r>
              <a:rPr lang="en-US" sz="800" dirty="0">
                <a:latin typeface="+mj-lt"/>
              </a:rPr>
              <a:t> S, Sami A, Manna M, et al. Current Landscape of Targeted Therapy in Hormone Receptor-Positive and HER2-Negative Breast Cancer. Current Oncology. 2021 Jun;28(3):1803-22.</a:t>
            </a:r>
          </a:p>
        </p:txBody>
      </p:sp>
      <p:pic>
        <p:nvPicPr>
          <p:cNvPr id="10" name="Graphic 27">
            <a:extLst>
              <a:ext uri="{FF2B5EF4-FFF2-40B4-BE49-F238E27FC236}">
                <a16:creationId xmlns:a16="http://schemas.microsoft.com/office/drawing/2014/main" id="{DD51C82E-484A-24CB-8883-32E4F11CCE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9174" y="923618"/>
            <a:ext cx="2558643" cy="3350206"/>
          </a:xfrm>
          <a:prstGeom prst="rect">
            <a:avLst/>
          </a:prstGeom>
          <a:ln>
            <a:noFill/>
          </a:ln>
          <a:effectLst>
            <a:outerShdw blurRad="190500" algn="tl" rotWithShape="0">
              <a:srgbClr val="000000">
                <a:alpha val="70000"/>
              </a:srgbClr>
            </a:outerShdw>
          </a:effectLst>
        </p:spPr>
      </p:pic>
      <p:sp>
        <p:nvSpPr>
          <p:cNvPr id="11" name="Google Shape;1699;p58">
            <a:extLst>
              <a:ext uri="{FF2B5EF4-FFF2-40B4-BE49-F238E27FC236}">
                <a16:creationId xmlns:a16="http://schemas.microsoft.com/office/drawing/2014/main" id="{668136CA-458A-50CE-34CF-D9D5036BCEB2}"/>
              </a:ext>
            </a:extLst>
          </p:cNvPr>
          <p:cNvSpPr txBox="1"/>
          <p:nvPr/>
        </p:nvSpPr>
        <p:spPr>
          <a:xfrm>
            <a:off x="1182846" y="997979"/>
            <a:ext cx="1450223" cy="24069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rgbClr val="C00000"/>
                </a:solidFill>
              </a:rPr>
              <a:t>Miscellaneous therapies</a:t>
            </a:r>
            <a:endParaRPr lang="en-US" sz="1200" b="1" dirty="0">
              <a:solidFill>
                <a:schemeClr val="bg1"/>
              </a:solidFill>
              <a:latin typeface="Arial Light" pitchFamily="2" charset="0"/>
            </a:endParaRPr>
          </a:p>
        </p:txBody>
      </p:sp>
      <p:sp>
        <p:nvSpPr>
          <p:cNvPr id="12" name="Rectangle: Top Corners Rounded 2">
            <a:extLst>
              <a:ext uri="{FF2B5EF4-FFF2-40B4-BE49-F238E27FC236}">
                <a16:creationId xmlns:a16="http://schemas.microsoft.com/office/drawing/2014/main" id="{E5DE2255-E54C-7682-DA92-42DE34E0CE69}"/>
              </a:ext>
            </a:extLst>
          </p:cNvPr>
          <p:cNvSpPr/>
          <p:nvPr/>
        </p:nvSpPr>
        <p:spPr>
          <a:xfrm flipV="1">
            <a:off x="1250861" y="953436"/>
            <a:ext cx="1329523" cy="644197"/>
          </a:xfrm>
          <a:prstGeom prst="round2SameRect">
            <a:avLst/>
          </a:prstGeom>
          <a:solidFill>
            <a:srgbClr val="D653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Google Shape;1699;p58">
            <a:extLst>
              <a:ext uri="{FF2B5EF4-FFF2-40B4-BE49-F238E27FC236}">
                <a16:creationId xmlns:a16="http://schemas.microsoft.com/office/drawing/2014/main" id="{3487EF8D-3C43-32C8-7552-4AC929EAAA24}"/>
              </a:ext>
            </a:extLst>
          </p:cNvPr>
          <p:cNvSpPr txBox="1"/>
          <p:nvPr/>
        </p:nvSpPr>
        <p:spPr>
          <a:xfrm>
            <a:off x="1209299" y="1255046"/>
            <a:ext cx="1450223" cy="240692"/>
          </a:xfrm>
          <a:prstGeom prst="rect">
            <a:avLst/>
          </a:prstGeom>
          <a:noFill/>
          <a:ln>
            <a:noFill/>
          </a:ln>
        </p:spPr>
        <p:txBody>
          <a:bodyPr spcFirstLastPara="1" wrap="square" lIns="91425" tIns="91425" rIns="91425" bIns="91425" anchor="ctr" anchorCtr="0">
            <a:noAutofit/>
          </a:bodyPr>
          <a:lstStyle/>
          <a:p>
            <a:pPr algn="ctr"/>
            <a:r>
              <a:rPr lang="en-US" sz="1000" b="1" dirty="0">
                <a:solidFill>
                  <a:schemeClr val="bg1"/>
                </a:solidFill>
                <a:latin typeface="+mj-lt"/>
              </a:rPr>
              <a:t>VEGF inhibitors</a:t>
            </a:r>
          </a:p>
          <a:p>
            <a:pPr marL="0" lvl="0" indent="0" algn="ctr" rtl="0">
              <a:spcBef>
                <a:spcPts val="0"/>
              </a:spcBef>
              <a:spcAft>
                <a:spcPts val="0"/>
              </a:spcAft>
              <a:buNone/>
            </a:pPr>
            <a:endParaRPr lang="en-US" sz="1200" b="1" dirty="0">
              <a:solidFill>
                <a:schemeClr val="bg1"/>
              </a:solidFill>
              <a:latin typeface="+mj-lt"/>
            </a:endParaRPr>
          </a:p>
        </p:txBody>
      </p:sp>
      <p:sp>
        <p:nvSpPr>
          <p:cNvPr id="15" name="Google Shape;1699;p58">
            <a:extLst>
              <a:ext uri="{FF2B5EF4-FFF2-40B4-BE49-F238E27FC236}">
                <a16:creationId xmlns:a16="http://schemas.microsoft.com/office/drawing/2014/main" id="{4DB05B73-599A-9A63-3523-4B306F1B4342}"/>
              </a:ext>
            </a:extLst>
          </p:cNvPr>
          <p:cNvSpPr txBox="1"/>
          <p:nvPr/>
        </p:nvSpPr>
        <p:spPr>
          <a:xfrm>
            <a:off x="904461" y="1820848"/>
            <a:ext cx="2098437" cy="786402"/>
          </a:xfrm>
          <a:prstGeom prst="rect">
            <a:avLst/>
          </a:prstGeom>
          <a:noFill/>
          <a:ln>
            <a:noFill/>
          </a:ln>
        </p:spPr>
        <p:txBody>
          <a:bodyPr spcFirstLastPara="1" wrap="square" lIns="91425" tIns="91425" rIns="91425" bIns="91425" anchor="t" anchorCtr="0">
            <a:noAutofit/>
          </a:bodyPr>
          <a:lstStyle/>
          <a:p>
            <a:pPr lvl="0" algn="ctr"/>
            <a:r>
              <a:rPr lang="en-US" sz="1500" i="0" dirty="0">
                <a:solidFill>
                  <a:schemeClr val="tx1"/>
                </a:solidFill>
                <a:latin typeface="+mj-lt"/>
              </a:rPr>
              <a:t>Patients with advanced HER2-negative BC</a:t>
            </a:r>
            <a:endParaRPr lang="en-US" sz="1500" dirty="0">
              <a:solidFill>
                <a:schemeClr val="tx1"/>
              </a:solidFill>
              <a:latin typeface="+mj-lt"/>
            </a:endParaRPr>
          </a:p>
        </p:txBody>
      </p:sp>
      <p:sp>
        <p:nvSpPr>
          <p:cNvPr id="17" name="Google Shape;1699;p58">
            <a:extLst>
              <a:ext uri="{FF2B5EF4-FFF2-40B4-BE49-F238E27FC236}">
                <a16:creationId xmlns:a16="http://schemas.microsoft.com/office/drawing/2014/main" id="{A3A6923A-399F-BE5E-1B01-685FA1F1CB51}"/>
              </a:ext>
            </a:extLst>
          </p:cNvPr>
          <p:cNvSpPr txBox="1"/>
          <p:nvPr/>
        </p:nvSpPr>
        <p:spPr>
          <a:xfrm>
            <a:off x="1181332" y="2857942"/>
            <a:ext cx="1544693" cy="522874"/>
          </a:xfrm>
          <a:prstGeom prst="rect">
            <a:avLst/>
          </a:prstGeom>
          <a:noFill/>
          <a:ln>
            <a:noFill/>
          </a:ln>
        </p:spPr>
        <p:txBody>
          <a:bodyPr spcFirstLastPara="1" wrap="square" lIns="91425" tIns="91425" rIns="91425" bIns="91425" anchor="t" anchorCtr="0">
            <a:noAutofit/>
          </a:bodyPr>
          <a:lstStyle/>
          <a:p>
            <a:pPr lvl="0" algn="ctr"/>
            <a:r>
              <a:rPr lang="en-US" sz="1500" i="0" dirty="0">
                <a:solidFill>
                  <a:schemeClr val="tx1"/>
                </a:solidFill>
                <a:latin typeface="+mj-lt"/>
              </a:rPr>
              <a:t>Paclitaxel and bevacizumab</a:t>
            </a:r>
            <a:endParaRPr lang="en-US" sz="1500" dirty="0">
              <a:solidFill>
                <a:schemeClr val="tx1"/>
              </a:solidFill>
              <a:latin typeface="+mj-lt"/>
            </a:endParaRPr>
          </a:p>
        </p:txBody>
      </p:sp>
      <p:pic>
        <p:nvPicPr>
          <p:cNvPr id="18" name="Graphic 23">
            <a:extLst>
              <a:ext uri="{FF2B5EF4-FFF2-40B4-BE49-F238E27FC236}">
                <a16:creationId xmlns:a16="http://schemas.microsoft.com/office/drawing/2014/main" id="{4452FFC2-7A94-D8C0-FBB2-580F9669E5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50755" y="923618"/>
            <a:ext cx="2558643" cy="3350206"/>
          </a:xfrm>
          <a:prstGeom prst="rect">
            <a:avLst/>
          </a:prstGeom>
          <a:ln>
            <a:noFill/>
          </a:ln>
          <a:effectLst>
            <a:outerShdw blurRad="190500" algn="tl" rotWithShape="0">
              <a:srgbClr val="000000">
                <a:alpha val="70000"/>
              </a:srgbClr>
            </a:outerShdw>
          </a:effectLst>
        </p:spPr>
      </p:pic>
      <p:sp>
        <p:nvSpPr>
          <p:cNvPr id="19" name="Google Shape;1699;p58">
            <a:extLst>
              <a:ext uri="{FF2B5EF4-FFF2-40B4-BE49-F238E27FC236}">
                <a16:creationId xmlns:a16="http://schemas.microsoft.com/office/drawing/2014/main" id="{F1568D48-6E47-1830-997A-B1AA2DBEC1B7}"/>
              </a:ext>
            </a:extLst>
          </p:cNvPr>
          <p:cNvSpPr txBox="1"/>
          <p:nvPr/>
        </p:nvSpPr>
        <p:spPr>
          <a:xfrm>
            <a:off x="3804427" y="997979"/>
            <a:ext cx="1450223" cy="24069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rgbClr val="C00000"/>
                </a:solidFill>
              </a:rPr>
              <a:t>Miscellaneous therapies</a:t>
            </a:r>
            <a:endParaRPr lang="en-US" sz="1200" b="1" dirty="0">
              <a:solidFill>
                <a:schemeClr val="bg1"/>
              </a:solidFill>
              <a:latin typeface="Arial Light" pitchFamily="2" charset="0"/>
            </a:endParaRPr>
          </a:p>
        </p:txBody>
      </p:sp>
      <p:sp>
        <p:nvSpPr>
          <p:cNvPr id="20" name="Rectangle: Top Corners Rounded 25">
            <a:extLst>
              <a:ext uri="{FF2B5EF4-FFF2-40B4-BE49-F238E27FC236}">
                <a16:creationId xmlns:a16="http://schemas.microsoft.com/office/drawing/2014/main" id="{450456D8-4497-91CC-245B-4C1597919166}"/>
              </a:ext>
            </a:extLst>
          </p:cNvPr>
          <p:cNvSpPr/>
          <p:nvPr/>
        </p:nvSpPr>
        <p:spPr>
          <a:xfrm flipV="1">
            <a:off x="3872442" y="953436"/>
            <a:ext cx="1329523" cy="644197"/>
          </a:xfrm>
          <a:prstGeom prst="round2SameRect">
            <a:avLst/>
          </a:prstGeom>
          <a:solidFill>
            <a:srgbClr val="D653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Google Shape;1699;p58">
            <a:extLst>
              <a:ext uri="{FF2B5EF4-FFF2-40B4-BE49-F238E27FC236}">
                <a16:creationId xmlns:a16="http://schemas.microsoft.com/office/drawing/2014/main" id="{15B51922-B12A-C1E3-CAC3-7726B60950FB}"/>
              </a:ext>
            </a:extLst>
          </p:cNvPr>
          <p:cNvSpPr txBox="1"/>
          <p:nvPr/>
        </p:nvSpPr>
        <p:spPr>
          <a:xfrm>
            <a:off x="3823953" y="1255046"/>
            <a:ext cx="1450223" cy="240692"/>
          </a:xfrm>
          <a:prstGeom prst="rect">
            <a:avLst/>
          </a:prstGeom>
          <a:noFill/>
          <a:ln>
            <a:noFill/>
          </a:ln>
        </p:spPr>
        <p:txBody>
          <a:bodyPr spcFirstLastPara="1" wrap="square" lIns="91425" tIns="91425" rIns="91425" bIns="91425" anchor="ctr" anchorCtr="0">
            <a:noAutofit/>
          </a:bodyPr>
          <a:lstStyle/>
          <a:p>
            <a:pPr lvl="0" algn="ctr"/>
            <a:r>
              <a:rPr lang="en-US" sz="1000" b="1" i="0" dirty="0">
                <a:solidFill>
                  <a:schemeClr val="bg1"/>
                </a:solidFill>
                <a:latin typeface="+mj-lt"/>
              </a:rPr>
              <a:t>Fibroblast growth factor receptors</a:t>
            </a:r>
            <a:endParaRPr lang="en-US" sz="1000" b="1" dirty="0">
              <a:solidFill>
                <a:schemeClr val="bg1"/>
              </a:solidFill>
              <a:latin typeface="+mj-lt"/>
            </a:endParaRPr>
          </a:p>
          <a:p>
            <a:pPr marL="0" lvl="0" indent="0" algn="ctr" rtl="0">
              <a:spcBef>
                <a:spcPts val="0"/>
              </a:spcBef>
              <a:spcAft>
                <a:spcPts val="0"/>
              </a:spcAft>
              <a:buNone/>
            </a:pPr>
            <a:endParaRPr lang="en-US" sz="1200" b="1" dirty="0">
              <a:solidFill>
                <a:schemeClr val="bg1"/>
              </a:solidFill>
              <a:latin typeface="+mj-lt"/>
            </a:endParaRPr>
          </a:p>
        </p:txBody>
      </p:sp>
      <p:sp>
        <p:nvSpPr>
          <p:cNvPr id="23" name="Google Shape;1699;p58">
            <a:extLst>
              <a:ext uri="{FF2B5EF4-FFF2-40B4-BE49-F238E27FC236}">
                <a16:creationId xmlns:a16="http://schemas.microsoft.com/office/drawing/2014/main" id="{49959C4E-2548-971D-64C0-ADFF51DA4343}"/>
              </a:ext>
            </a:extLst>
          </p:cNvPr>
          <p:cNvSpPr txBox="1"/>
          <p:nvPr/>
        </p:nvSpPr>
        <p:spPr>
          <a:xfrm>
            <a:off x="3501368" y="1821965"/>
            <a:ext cx="2056340" cy="863314"/>
          </a:xfrm>
          <a:prstGeom prst="rect">
            <a:avLst/>
          </a:prstGeom>
          <a:noFill/>
          <a:ln>
            <a:noFill/>
          </a:ln>
        </p:spPr>
        <p:txBody>
          <a:bodyPr spcFirstLastPara="1" wrap="square" lIns="91425" tIns="91425" rIns="91425" bIns="91425" anchor="t" anchorCtr="0">
            <a:noAutofit/>
          </a:bodyPr>
          <a:lstStyle/>
          <a:p>
            <a:pPr lvl="0" algn="ctr"/>
            <a:r>
              <a:rPr lang="en-US" sz="1500" i="0" dirty="0">
                <a:solidFill>
                  <a:schemeClr val="tx1"/>
                </a:solidFill>
                <a:latin typeface="+mj-lt"/>
              </a:rPr>
              <a:t>Potential target in women with HR + </a:t>
            </a:r>
            <a:r>
              <a:rPr lang="en-US" sz="1500" i="0" dirty="0" err="1">
                <a:solidFill>
                  <a:schemeClr val="tx1"/>
                </a:solidFill>
                <a:latin typeface="+mj-lt"/>
              </a:rPr>
              <a:t>mBC</a:t>
            </a:r>
            <a:endParaRPr lang="en-US" sz="1500" dirty="0">
              <a:solidFill>
                <a:schemeClr val="tx1"/>
              </a:solidFill>
              <a:latin typeface="+mj-lt"/>
            </a:endParaRPr>
          </a:p>
        </p:txBody>
      </p:sp>
      <p:pic>
        <p:nvPicPr>
          <p:cNvPr id="26" name="Graphic 36">
            <a:extLst>
              <a:ext uri="{FF2B5EF4-FFF2-40B4-BE49-F238E27FC236}">
                <a16:creationId xmlns:a16="http://schemas.microsoft.com/office/drawing/2014/main" id="{AA0F243E-BECA-2805-CDEE-B11C1BBF27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2336" y="923613"/>
            <a:ext cx="2558643" cy="3350206"/>
          </a:xfrm>
          <a:prstGeom prst="rect">
            <a:avLst/>
          </a:prstGeom>
          <a:ln>
            <a:noFill/>
          </a:ln>
          <a:effectLst>
            <a:outerShdw blurRad="190500" algn="tl" rotWithShape="0">
              <a:srgbClr val="000000">
                <a:alpha val="70000"/>
              </a:srgbClr>
            </a:outerShdw>
          </a:effectLst>
        </p:spPr>
      </p:pic>
      <p:sp>
        <p:nvSpPr>
          <p:cNvPr id="27" name="Google Shape;1699;p58">
            <a:extLst>
              <a:ext uri="{FF2B5EF4-FFF2-40B4-BE49-F238E27FC236}">
                <a16:creationId xmlns:a16="http://schemas.microsoft.com/office/drawing/2014/main" id="{9CDEE80B-00F3-1732-1DB1-5B9481173A3A}"/>
              </a:ext>
            </a:extLst>
          </p:cNvPr>
          <p:cNvSpPr txBox="1"/>
          <p:nvPr/>
        </p:nvSpPr>
        <p:spPr>
          <a:xfrm>
            <a:off x="6426008" y="997974"/>
            <a:ext cx="1450223" cy="24069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rgbClr val="C00000"/>
                </a:solidFill>
              </a:rPr>
              <a:t>Miscellaneous therapies</a:t>
            </a:r>
            <a:endParaRPr lang="en-US" sz="1200" b="1" dirty="0">
              <a:solidFill>
                <a:schemeClr val="bg1"/>
              </a:solidFill>
              <a:latin typeface="Arial Light" pitchFamily="2" charset="0"/>
            </a:endParaRPr>
          </a:p>
        </p:txBody>
      </p:sp>
      <p:sp>
        <p:nvSpPr>
          <p:cNvPr id="28" name="Rectangle: Top Corners Rounded 38">
            <a:extLst>
              <a:ext uri="{FF2B5EF4-FFF2-40B4-BE49-F238E27FC236}">
                <a16:creationId xmlns:a16="http://schemas.microsoft.com/office/drawing/2014/main" id="{F1F1ED40-3176-7D39-BC74-7D0382366F0C}"/>
              </a:ext>
            </a:extLst>
          </p:cNvPr>
          <p:cNvSpPr/>
          <p:nvPr/>
        </p:nvSpPr>
        <p:spPr>
          <a:xfrm flipV="1">
            <a:off x="6494023" y="953431"/>
            <a:ext cx="1329523" cy="644197"/>
          </a:xfrm>
          <a:prstGeom prst="round2SameRect">
            <a:avLst/>
          </a:prstGeom>
          <a:solidFill>
            <a:srgbClr val="D653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Google Shape;1699;p58">
            <a:extLst>
              <a:ext uri="{FF2B5EF4-FFF2-40B4-BE49-F238E27FC236}">
                <a16:creationId xmlns:a16="http://schemas.microsoft.com/office/drawing/2014/main" id="{290BDED5-616D-CE68-63DD-B8F7D0323392}"/>
              </a:ext>
            </a:extLst>
          </p:cNvPr>
          <p:cNvSpPr txBox="1"/>
          <p:nvPr/>
        </p:nvSpPr>
        <p:spPr>
          <a:xfrm>
            <a:off x="6417826" y="1241187"/>
            <a:ext cx="1450223" cy="240692"/>
          </a:xfrm>
          <a:prstGeom prst="rect">
            <a:avLst/>
          </a:prstGeom>
          <a:noFill/>
          <a:ln>
            <a:noFill/>
          </a:ln>
        </p:spPr>
        <p:txBody>
          <a:bodyPr spcFirstLastPara="1" wrap="square" lIns="91425" tIns="91425" rIns="91425" bIns="91425" anchor="ctr" anchorCtr="0">
            <a:noAutofit/>
          </a:bodyPr>
          <a:lstStyle/>
          <a:p>
            <a:pPr lvl="0" algn="ctr"/>
            <a:r>
              <a:rPr lang="en-US" sz="1000" b="1" i="0" dirty="0">
                <a:solidFill>
                  <a:schemeClr val="bg1"/>
                </a:solidFill>
                <a:latin typeface="+mj-lt"/>
              </a:rPr>
              <a:t>Immunotherapy</a:t>
            </a:r>
            <a:endParaRPr lang="en-US" sz="1000" b="1" dirty="0">
              <a:solidFill>
                <a:schemeClr val="bg1"/>
              </a:solidFill>
              <a:latin typeface="+mj-lt"/>
            </a:endParaRPr>
          </a:p>
          <a:p>
            <a:pPr marL="0" lvl="0" indent="0" algn="ctr" rtl="0">
              <a:spcBef>
                <a:spcPts val="0"/>
              </a:spcBef>
              <a:spcAft>
                <a:spcPts val="0"/>
              </a:spcAft>
              <a:buNone/>
            </a:pPr>
            <a:endParaRPr lang="en-US" sz="1200" b="1" dirty="0">
              <a:solidFill>
                <a:schemeClr val="bg1"/>
              </a:solidFill>
              <a:latin typeface="+mj-lt"/>
            </a:endParaRPr>
          </a:p>
        </p:txBody>
      </p:sp>
      <p:sp>
        <p:nvSpPr>
          <p:cNvPr id="35" name="Google Shape;1699;p58">
            <a:extLst>
              <a:ext uri="{FF2B5EF4-FFF2-40B4-BE49-F238E27FC236}">
                <a16:creationId xmlns:a16="http://schemas.microsoft.com/office/drawing/2014/main" id="{FF323C5A-DCE8-9717-DF94-2788C94EE0FD}"/>
              </a:ext>
            </a:extLst>
          </p:cNvPr>
          <p:cNvSpPr txBox="1"/>
          <p:nvPr/>
        </p:nvSpPr>
        <p:spPr>
          <a:xfrm>
            <a:off x="3517061" y="2857942"/>
            <a:ext cx="2064006" cy="1337650"/>
          </a:xfrm>
          <a:prstGeom prst="rect">
            <a:avLst/>
          </a:prstGeom>
          <a:noFill/>
          <a:ln>
            <a:noFill/>
          </a:ln>
        </p:spPr>
        <p:txBody>
          <a:bodyPr spcFirstLastPara="1" wrap="square" lIns="91425" tIns="91425" rIns="91425" bIns="91425" anchor="t" anchorCtr="0">
            <a:noAutofit/>
          </a:bodyPr>
          <a:lstStyle/>
          <a:p>
            <a:pPr lvl="0" algn="ctr"/>
            <a:r>
              <a:rPr lang="en-US" sz="1500" i="0" dirty="0">
                <a:solidFill>
                  <a:schemeClr val="tx1"/>
                </a:solidFill>
                <a:latin typeface="+mj-lt"/>
              </a:rPr>
              <a:t>Phase 2 studies have evaluated their efficacy in advanced BC with modest benefit</a:t>
            </a:r>
            <a:endParaRPr lang="en-US" sz="1500" dirty="0">
              <a:solidFill>
                <a:schemeClr val="tx1"/>
              </a:solidFill>
              <a:latin typeface="+mj-lt"/>
            </a:endParaRPr>
          </a:p>
        </p:txBody>
      </p:sp>
      <p:sp>
        <p:nvSpPr>
          <p:cNvPr id="39" name="Google Shape;1699;p58">
            <a:extLst>
              <a:ext uri="{FF2B5EF4-FFF2-40B4-BE49-F238E27FC236}">
                <a16:creationId xmlns:a16="http://schemas.microsoft.com/office/drawing/2014/main" id="{88D2DBCE-6BE2-9FBC-B019-99EED25222E6}"/>
              </a:ext>
            </a:extLst>
          </p:cNvPr>
          <p:cNvSpPr txBox="1"/>
          <p:nvPr/>
        </p:nvSpPr>
        <p:spPr>
          <a:xfrm>
            <a:off x="6189719" y="1823216"/>
            <a:ext cx="1938130" cy="1428512"/>
          </a:xfrm>
          <a:prstGeom prst="rect">
            <a:avLst/>
          </a:prstGeom>
          <a:noFill/>
          <a:ln>
            <a:noFill/>
          </a:ln>
        </p:spPr>
        <p:txBody>
          <a:bodyPr spcFirstLastPara="1" wrap="square" lIns="91425" tIns="91425" rIns="91425" bIns="91425" anchor="t" anchorCtr="0">
            <a:noAutofit/>
          </a:bodyPr>
          <a:lstStyle/>
          <a:p>
            <a:pPr lvl="0" algn="ctr"/>
            <a:r>
              <a:rPr lang="en-US" sz="1500" i="0" dirty="0">
                <a:solidFill>
                  <a:schemeClr val="tx1"/>
                </a:solidFill>
                <a:latin typeface="+mj-lt"/>
              </a:rPr>
              <a:t>Immune checkpoint inhibitors have shown efficacy in triple negative breast cancer</a:t>
            </a:r>
            <a:endParaRPr lang="en-US" sz="1500" dirty="0">
              <a:solidFill>
                <a:schemeClr val="tx1"/>
              </a:solidFill>
              <a:latin typeface="+mj-lt"/>
            </a:endParaRPr>
          </a:p>
        </p:txBody>
      </p:sp>
      <p:sp>
        <p:nvSpPr>
          <p:cNvPr id="40" name="Google Shape;1699;p58">
            <a:extLst>
              <a:ext uri="{FF2B5EF4-FFF2-40B4-BE49-F238E27FC236}">
                <a16:creationId xmlns:a16="http://schemas.microsoft.com/office/drawing/2014/main" id="{7B2ED8A0-2C92-8ED9-25C9-FB9621B5EEA5}"/>
              </a:ext>
            </a:extLst>
          </p:cNvPr>
          <p:cNvSpPr txBox="1"/>
          <p:nvPr/>
        </p:nvSpPr>
        <p:spPr>
          <a:xfrm>
            <a:off x="6305745" y="3367477"/>
            <a:ext cx="1674383" cy="318581"/>
          </a:xfrm>
          <a:prstGeom prst="rect">
            <a:avLst/>
          </a:prstGeom>
          <a:noFill/>
          <a:ln>
            <a:noFill/>
          </a:ln>
        </p:spPr>
        <p:txBody>
          <a:bodyPr spcFirstLastPara="1" wrap="square" lIns="91425" tIns="91425" rIns="91425" bIns="91425" anchor="t" anchorCtr="0">
            <a:noAutofit/>
          </a:bodyPr>
          <a:lstStyle/>
          <a:p>
            <a:pPr lvl="0" algn="ctr"/>
            <a:r>
              <a:rPr lang="en-US" sz="1500" dirty="0">
                <a:solidFill>
                  <a:schemeClr val="tx1"/>
                </a:solidFill>
                <a:latin typeface="+mj-lt"/>
              </a:rPr>
              <a:t>Pembrolizumab</a:t>
            </a:r>
          </a:p>
        </p:txBody>
      </p:sp>
    </p:spTree>
    <p:extLst>
      <p:ext uri="{BB962C8B-B14F-4D97-AF65-F5344CB8AC3E}">
        <p14:creationId xmlns:p14="http://schemas.microsoft.com/office/powerpoint/2010/main" val="1095772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NCG guidelines for Metastatic Breast Cancer</a:t>
            </a:r>
            <a:endParaRPr lang="en-IN" sz="2800" dirty="0">
              <a:solidFill>
                <a:srgbClr val="D6538C"/>
              </a:solidFill>
              <a:latin typeface="+mj-lt"/>
              <a:cs typeface="Calibri" panose="020F0502020204030204" pitchFamily="34" charset="0"/>
            </a:endParaRPr>
          </a:p>
        </p:txBody>
      </p:sp>
      <p:sp>
        <p:nvSpPr>
          <p:cNvPr id="29" name="Rectangle 28"/>
          <p:cNvSpPr/>
          <p:nvPr/>
        </p:nvSpPr>
        <p:spPr>
          <a:xfrm>
            <a:off x="417085" y="4693525"/>
            <a:ext cx="8502651" cy="215444"/>
          </a:xfrm>
          <a:prstGeom prst="rect">
            <a:avLst/>
          </a:prstGeom>
        </p:spPr>
        <p:txBody>
          <a:bodyPr wrap="square">
            <a:spAutoFit/>
          </a:bodyPr>
          <a:lstStyle/>
          <a:p>
            <a:r>
              <a:rPr lang="en-US" sz="800" dirty="0">
                <a:latin typeface="+mj-lt"/>
              </a:rPr>
              <a:t>NCG guidelines. Available at: </a:t>
            </a:r>
            <a:r>
              <a:rPr lang="en-US" sz="800" dirty="0">
                <a:latin typeface="+mj-lt"/>
                <a:hlinkClick r:id="rId2"/>
              </a:rPr>
              <a:t>https://tmc.gov.in/ncg/docs/PDF/DraftGuidelines/Breast/NCG</a:t>
            </a:r>
            <a:r>
              <a:rPr lang="en-US" sz="800" dirty="0">
                <a:latin typeface="+mj-lt"/>
              </a:rPr>
              <a:t> guidelines 2019 Breast.pdf</a:t>
            </a:r>
          </a:p>
        </p:txBody>
      </p:sp>
      <p:grpSp>
        <p:nvGrpSpPr>
          <p:cNvPr id="17" name="Group 16">
            <a:extLst>
              <a:ext uri="{FF2B5EF4-FFF2-40B4-BE49-F238E27FC236}">
                <a16:creationId xmlns:a16="http://schemas.microsoft.com/office/drawing/2014/main" id="{A156930A-DDCB-B929-4F97-E40992D83FC5}"/>
              </a:ext>
            </a:extLst>
          </p:cNvPr>
          <p:cNvGrpSpPr/>
          <p:nvPr/>
        </p:nvGrpSpPr>
        <p:grpSpPr>
          <a:xfrm>
            <a:off x="1634324" y="3147895"/>
            <a:ext cx="1440819" cy="356968"/>
            <a:chOff x="1634324" y="3147895"/>
            <a:chExt cx="1440819" cy="356968"/>
          </a:xfrm>
        </p:grpSpPr>
        <p:cxnSp>
          <p:nvCxnSpPr>
            <p:cNvPr id="37" name="Google Shape;1794;p62">
              <a:extLst>
                <a:ext uri="{FF2B5EF4-FFF2-40B4-BE49-F238E27FC236}">
                  <a16:creationId xmlns:a16="http://schemas.microsoft.com/office/drawing/2014/main" id="{F45EB60B-9ED1-3872-A1B1-DF39AAE6B2A8}"/>
                </a:ext>
              </a:extLst>
            </p:cNvPr>
            <p:cNvCxnSpPr>
              <a:cxnSpLocks/>
              <a:stCxn id="32" idx="2"/>
            </p:cNvCxnSpPr>
            <p:nvPr/>
          </p:nvCxnSpPr>
          <p:spPr>
            <a:xfrm>
              <a:off x="1634324" y="3169564"/>
              <a:ext cx="0" cy="335299"/>
            </a:xfrm>
            <a:prstGeom prst="straightConnector1">
              <a:avLst/>
            </a:prstGeom>
            <a:noFill/>
            <a:ln w="9525" cap="flat" cmpd="sng">
              <a:solidFill>
                <a:srgbClr val="1F1E3C"/>
              </a:solidFill>
              <a:prstDash val="solid"/>
              <a:round/>
              <a:headEnd type="none" w="med" len="med"/>
              <a:tailEnd type="none" w="med" len="med"/>
            </a:ln>
          </p:spPr>
        </p:cxnSp>
        <p:cxnSp>
          <p:nvCxnSpPr>
            <p:cNvPr id="42" name="Google Shape;1794;p62">
              <a:extLst>
                <a:ext uri="{FF2B5EF4-FFF2-40B4-BE49-F238E27FC236}">
                  <a16:creationId xmlns:a16="http://schemas.microsoft.com/office/drawing/2014/main" id="{56EAF7E1-A817-BB34-10FC-90BB1750DEBF}"/>
                </a:ext>
              </a:extLst>
            </p:cNvPr>
            <p:cNvCxnSpPr>
              <a:cxnSpLocks/>
              <a:stCxn id="25" idx="2"/>
              <a:endCxn id="54" idx="0"/>
            </p:cNvCxnSpPr>
            <p:nvPr/>
          </p:nvCxnSpPr>
          <p:spPr>
            <a:xfrm flipH="1">
              <a:off x="3075110" y="3147895"/>
              <a:ext cx="33" cy="292281"/>
            </a:xfrm>
            <a:prstGeom prst="straightConnector1">
              <a:avLst/>
            </a:prstGeom>
            <a:noFill/>
            <a:ln w="9525" cap="flat" cmpd="sng">
              <a:solidFill>
                <a:srgbClr val="1F1E3C"/>
              </a:solidFill>
              <a:prstDash val="solid"/>
              <a:round/>
              <a:headEnd type="none" w="med" len="med"/>
              <a:tailEnd type="none" w="med" len="med"/>
            </a:ln>
          </p:spPr>
        </p:cxnSp>
      </p:grpSp>
      <p:grpSp>
        <p:nvGrpSpPr>
          <p:cNvPr id="18" name="Group 17">
            <a:extLst>
              <a:ext uri="{FF2B5EF4-FFF2-40B4-BE49-F238E27FC236}">
                <a16:creationId xmlns:a16="http://schemas.microsoft.com/office/drawing/2014/main" id="{202D95B9-7A76-9EF7-930D-17F0F779CFC5}"/>
              </a:ext>
            </a:extLst>
          </p:cNvPr>
          <p:cNvGrpSpPr/>
          <p:nvPr/>
        </p:nvGrpSpPr>
        <p:grpSpPr>
          <a:xfrm>
            <a:off x="1629713" y="2488431"/>
            <a:ext cx="1456316" cy="325019"/>
            <a:chOff x="1629713" y="2488431"/>
            <a:chExt cx="1456316" cy="325019"/>
          </a:xfrm>
        </p:grpSpPr>
        <p:cxnSp>
          <p:nvCxnSpPr>
            <p:cNvPr id="34" name="Google Shape;1794;p62">
              <a:extLst>
                <a:ext uri="{FF2B5EF4-FFF2-40B4-BE49-F238E27FC236}">
                  <a16:creationId xmlns:a16="http://schemas.microsoft.com/office/drawing/2014/main" id="{DA42255D-38E2-7D30-9C39-6E73C3C9CA40}"/>
                </a:ext>
              </a:extLst>
            </p:cNvPr>
            <p:cNvCxnSpPr>
              <a:cxnSpLocks/>
              <a:endCxn id="32" idx="0"/>
            </p:cNvCxnSpPr>
            <p:nvPr/>
          </p:nvCxnSpPr>
          <p:spPr>
            <a:xfrm flipH="1">
              <a:off x="1634324" y="2488432"/>
              <a:ext cx="7723" cy="281220"/>
            </a:xfrm>
            <a:prstGeom prst="straightConnector1">
              <a:avLst/>
            </a:prstGeom>
            <a:noFill/>
            <a:ln w="9525" cap="flat" cmpd="sng">
              <a:solidFill>
                <a:srgbClr val="1F1E3C"/>
              </a:solidFill>
              <a:prstDash val="solid"/>
              <a:round/>
              <a:headEnd type="none" w="med" len="med"/>
              <a:tailEnd type="none" w="med" len="med"/>
            </a:ln>
          </p:spPr>
        </p:cxnSp>
        <p:cxnSp>
          <p:nvCxnSpPr>
            <p:cNvPr id="36" name="Google Shape;1794;p62">
              <a:extLst>
                <a:ext uri="{FF2B5EF4-FFF2-40B4-BE49-F238E27FC236}">
                  <a16:creationId xmlns:a16="http://schemas.microsoft.com/office/drawing/2014/main" id="{2AEB3DFC-47F8-8891-F364-D57D54E05887}"/>
                </a:ext>
              </a:extLst>
            </p:cNvPr>
            <p:cNvCxnSpPr>
              <a:cxnSpLocks/>
            </p:cNvCxnSpPr>
            <p:nvPr/>
          </p:nvCxnSpPr>
          <p:spPr>
            <a:xfrm>
              <a:off x="3082047" y="2488431"/>
              <a:ext cx="939" cy="325019"/>
            </a:xfrm>
            <a:prstGeom prst="straightConnector1">
              <a:avLst/>
            </a:prstGeom>
            <a:noFill/>
            <a:ln w="9525" cap="flat" cmpd="sng">
              <a:solidFill>
                <a:srgbClr val="1F1E3C"/>
              </a:solidFill>
              <a:prstDash val="solid"/>
              <a:round/>
              <a:headEnd type="none" w="med" len="med"/>
              <a:tailEnd type="none" w="med" len="med"/>
            </a:ln>
          </p:spPr>
        </p:cxnSp>
        <p:cxnSp>
          <p:nvCxnSpPr>
            <p:cNvPr id="44" name="Google Shape;1794;p62">
              <a:extLst>
                <a:ext uri="{FF2B5EF4-FFF2-40B4-BE49-F238E27FC236}">
                  <a16:creationId xmlns:a16="http://schemas.microsoft.com/office/drawing/2014/main" id="{302C97AD-D056-3EA8-3E93-5880EEE8204B}"/>
                </a:ext>
              </a:extLst>
            </p:cNvPr>
            <p:cNvCxnSpPr>
              <a:cxnSpLocks/>
            </p:cNvCxnSpPr>
            <p:nvPr/>
          </p:nvCxnSpPr>
          <p:spPr>
            <a:xfrm flipH="1">
              <a:off x="1629713" y="2488432"/>
              <a:ext cx="1456316" cy="0"/>
            </a:xfrm>
            <a:prstGeom prst="straightConnector1">
              <a:avLst/>
            </a:prstGeom>
            <a:noFill/>
            <a:ln w="9525" cap="flat" cmpd="sng">
              <a:solidFill>
                <a:srgbClr val="1F1E3C"/>
              </a:solidFill>
              <a:prstDash val="solid"/>
              <a:round/>
              <a:headEnd type="none" w="med" len="med"/>
              <a:tailEnd type="none" w="med" len="med"/>
            </a:ln>
          </p:spPr>
        </p:cxnSp>
      </p:grpSp>
      <p:grpSp>
        <p:nvGrpSpPr>
          <p:cNvPr id="2" name="Group 1">
            <a:extLst>
              <a:ext uri="{FF2B5EF4-FFF2-40B4-BE49-F238E27FC236}">
                <a16:creationId xmlns:a16="http://schemas.microsoft.com/office/drawing/2014/main" id="{3725A989-0791-0F1B-9761-D95D8C1F77B5}"/>
              </a:ext>
            </a:extLst>
          </p:cNvPr>
          <p:cNvGrpSpPr/>
          <p:nvPr/>
        </p:nvGrpSpPr>
        <p:grpSpPr>
          <a:xfrm>
            <a:off x="4370291" y="969784"/>
            <a:ext cx="1033617" cy="470523"/>
            <a:chOff x="4290971" y="948934"/>
            <a:chExt cx="1033617" cy="470523"/>
          </a:xfrm>
        </p:grpSpPr>
        <p:sp>
          <p:nvSpPr>
            <p:cNvPr id="33" name="Google Shape;1730;p59">
              <a:extLst>
                <a:ext uri="{FF2B5EF4-FFF2-40B4-BE49-F238E27FC236}">
                  <a16:creationId xmlns:a16="http://schemas.microsoft.com/office/drawing/2014/main" id="{41FA593B-83FF-7A57-BAEF-5CD515325091}"/>
                </a:ext>
              </a:extLst>
            </p:cNvPr>
            <p:cNvSpPr/>
            <p:nvPr/>
          </p:nvSpPr>
          <p:spPr>
            <a:xfrm>
              <a:off x="4290971" y="948934"/>
              <a:ext cx="1033617" cy="470523"/>
            </a:xfrm>
            <a:prstGeom prst="roundRect">
              <a:avLst>
                <a:gd name="adj" fmla="val 16667"/>
              </a:avLst>
            </a:prstGeom>
            <a:solidFill>
              <a:srgbClr val="D6528B"/>
            </a:solidFill>
            <a:ln>
              <a:noFill/>
            </a:ln>
            <a:effectLst>
              <a:outerShdw blurRad="385763" algn="bl" rotWithShape="0">
                <a:schemeClr val="lt2">
                  <a:alpha val="75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000" b="1" dirty="0">
                <a:solidFill>
                  <a:srgbClr val="D6538C"/>
                </a:solidFill>
                <a:latin typeface="+mj-lt"/>
                <a:ea typeface="Albert Sans"/>
                <a:cs typeface="Albert Sans"/>
                <a:sym typeface="Albert Sans"/>
              </a:endParaRPr>
            </a:p>
          </p:txBody>
        </p:sp>
        <p:sp>
          <p:nvSpPr>
            <p:cNvPr id="45" name="Google Shape;1826;p65">
              <a:extLst>
                <a:ext uri="{FF2B5EF4-FFF2-40B4-BE49-F238E27FC236}">
                  <a16:creationId xmlns:a16="http://schemas.microsoft.com/office/drawing/2014/main" id="{A1A0BB40-BBA8-C59E-FACA-8515C2029788}"/>
                </a:ext>
              </a:extLst>
            </p:cNvPr>
            <p:cNvSpPr txBox="1">
              <a:spLocks/>
            </p:cNvSpPr>
            <p:nvPr/>
          </p:nvSpPr>
          <p:spPr>
            <a:xfrm>
              <a:off x="4290971" y="1007900"/>
              <a:ext cx="1033617" cy="34571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b="1" dirty="0">
                  <a:solidFill>
                    <a:schemeClr val="bg1"/>
                  </a:solidFill>
                  <a:latin typeface="+mj-lt"/>
                </a:rPr>
                <a:t>Biopsy</a:t>
              </a:r>
            </a:p>
          </p:txBody>
        </p:sp>
      </p:grpSp>
      <p:grpSp>
        <p:nvGrpSpPr>
          <p:cNvPr id="75" name="Group 74">
            <a:extLst>
              <a:ext uri="{FF2B5EF4-FFF2-40B4-BE49-F238E27FC236}">
                <a16:creationId xmlns:a16="http://schemas.microsoft.com/office/drawing/2014/main" id="{6A82EA7A-F7DB-ACDE-1B77-EF71EBDCBE29}"/>
              </a:ext>
            </a:extLst>
          </p:cNvPr>
          <p:cNvGrpSpPr/>
          <p:nvPr/>
        </p:nvGrpSpPr>
        <p:grpSpPr>
          <a:xfrm>
            <a:off x="1560520" y="1879128"/>
            <a:ext cx="6188217" cy="468614"/>
            <a:chOff x="1560520" y="1879128"/>
            <a:chExt cx="6188217" cy="468614"/>
          </a:xfrm>
        </p:grpSpPr>
        <p:grpSp>
          <p:nvGrpSpPr>
            <p:cNvPr id="11" name="Group 10">
              <a:extLst>
                <a:ext uri="{FF2B5EF4-FFF2-40B4-BE49-F238E27FC236}">
                  <a16:creationId xmlns:a16="http://schemas.microsoft.com/office/drawing/2014/main" id="{864A3CBD-EE72-BB2A-81DA-9DACCECD5EA8}"/>
                </a:ext>
              </a:extLst>
            </p:cNvPr>
            <p:cNvGrpSpPr/>
            <p:nvPr/>
          </p:nvGrpSpPr>
          <p:grpSpPr>
            <a:xfrm>
              <a:off x="1560520" y="1879128"/>
              <a:ext cx="1847577" cy="399912"/>
              <a:chOff x="1560520" y="1879128"/>
              <a:chExt cx="1847577" cy="399912"/>
            </a:xfrm>
          </p:grpSpPr>
          <p:sp>
            <p:nvSpPr>
              <p:cNvPr id="38" name="Rectangle: Single Corner Rounded 41">
                <a:extLst>
                  <a:ext uri="{FF2B5EF4-FFF2-40B4-BE49-F238E27FC236}">
                    <a16:creationId xmlns:a16="http://schemas.microsoft.com/office/drawing/2014/main" id="{7A4808AF-D0BC-BED9-83CA-A60C1B72913D}"/>
                  </a:ext>
                </a:extLst>
              </p:cNvPr>
              <p:cNvSpPr/>
              <p:nvPr/>
            </p:nvSpPr>
            <p:spPr>
              <a:xfrm>
                <a:off x="1560520" y="1879128"/>
                <a:ext cx="1847577" cy="399912"/>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41" name="Google Shape;1826;p65">
                <a:extLst>
                  <a:ext uri="{FF2B5EF4-FFF2-40B4-BE49-F238E27FC236}">
                    <a16:creationId xmlns:a16="http://schemas.microsoft.com/office/drawing/2014/main" id="{76F7395F-E6CC-8272-4E51-D69F9DD14695}"/>
                  </a:ext>
                </a:extLst>
              </p:cNvPr>
              <p:cNvSpPr txBox="1">
                <a:spLocks/>
              </p:cNvSpPr>
              <p:nvPr/>
            </p:nvSpPr>
            <p:spPr>
              <a:xfrm>
                <a:off x="1656626" y="1930808"/>
                <a:ext cx="1655364" cy="3054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ER/PR positive her2 neg</a:t>
                </a:r>
              </a:p>
            </p:txBody>
          </p:sp>
        </p:grpSp>
        <p:grpSp>
          <p:nvGrpSpPr>
            <p:cNvPr id="73" name="Group 72">
              <a:extLst>
                <a:ext uri="{FF2B5EF4-FFF2-40B4-BE49-F238E27FC236}">
                  <a16:creationId xmlns:a16="http://schemas.microsoft.com/office/drawing/2014/main" id="{EB17922A-AA8A-F943-F57C-CA725A79B770}"/>
                </a:ext>
              </a:extLst>
            </p:cNvPr>
            <p:cNvGrpSpPr/>
            <p:nvPr/>
          </p:nvGrpSpPr>
          <p:grpSpPr>
            <a:xfrm>
              <a:off x="4258313" y="1884846"/>
              <a:ext cx="1277482" cy="415768"/>
              <a:chOff x="4258313" y="1884846"/>
              <a:chExt cx="1277482" cy="415768"/>
            </a:xfrm>
          </p:grpSpPr>
          <p:sp>
            <p:nvSpPr>
              <p:cNvPr id="46" name="Rectangle: Single Corner Rounded 1677">
                <a:extLst>
                  <a:ext uri="{FF2B5EF4-FFF2-40B4-BE49-F238E27FC236}">
                    <a16:creationId xmlns:a16="http://schemas.microsoft.com/office/drawing/2014/main" id="{A6E371D1-8F22-9526-EAB8-2EC758C7B379}"/>
                  </a:ext>
                </a:extLst>
              </p:cNvPr>
              <p:cNvSpPr/>
              <p:nvPr/>
            </p:nvSpPr>
            <p:spPr>
              <a:xfrm>
                <a:off x="4258313" y="1900702"/>
                <a:ext cx="1257574" cy="399912"/>
              </a:xfrm>
              <a:prstGeom prst="round1Rect">
                <a:avLst/>
              </a:prstGeom>
              <a:solidFill>
                <a:schemeClr val="accent3">
                  <a:lumMod val="20000"/>
                  <a:lumOff val="80000"/>
                </a:schemeClr>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47" name="Google Shape;1826;p65">
                <a:extLst>
                  <a:ext uri="{FF2B5EF4-FFF2-40B4-BE49-F238E27FC236}">
                    <a16:creationId xmlns:a16="http://schemas.microsoft.com/office/drawing/2014/main" id="{25ABFAC3-36F0-D5B3-EFBC-02CD50A2EC64}"/>
                  </a:ext>
                </a:extLst>
              </p:cNvPr>
              <p:cNvSpPr txBox="1">
                <a:spLocks/>
              </p:cNvSpPr>
              <p:nvPr/>
            </p:nvSpPr>
            <p:spPr>
              <a:xfrm>
                <a:off x="4278221" y="1884846"/>
                <a:ext cx="1257574" cy="407955"/>
              </a:xfrm>
              <a:prstGeom prst="rect">
                <a:avLst/>
              </a:prstGeom>
              <a:solidFill>
                <a:srgbClr val="D6528B"/>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Her 2 positive</a:t>
                </a:r>
                <a:r>
                  <a:rPr lang="en-IN" sz="1000" baseline="30000" dirty="0">
                    <a:solidFill>
                      <a:schemeClr val="bg1"/>
                    </a:solidFill>
                    <a:latin typeface="+mj-lt"/>
                  </a:rPr>
                  <a:t>20</a:t>
                </a:r>
              </a:p>
            </p:txBody>
          </p:sp>
        </p:grpSp>
        <p:grpSp>
          <p:nvGrpSpPr>
            <p:cNvPr id="74" name="Group 73">
              <a:extLst>
                <a:ext uri="{FF2B5EF4-FFF2-40B4-BE49-F238E27FC236}">
                  <a16:creationId xmlns:a16="http://schemas.microsoft.com/office/drawing/2014/main" id="{A14A17DF-B31F-E160-5777-51FCD42F2B3C}"/>
                </a:ext>
              </a:extLst>
            </p:cNvPr>
            <p:cNvGrpSpPr/>
            <p:nvPr/>
          </p:nvGrpSpPr>
          <p:grpSpPr>
            <a:xfrm>
              <a:off x="6471255" y="1931974"/>
              <a:ext cx="1277482" cy="415768"/>
              <a:chOff x="6471255" y="1931974"/>
              <a:chExt cx="1277482" cy="415768"/>
            </a:xfrm>
          </p:grpSpPr>
          <p:sp>
            <p:nvSpPr>
              <p:cNvPr id="48" name="Rectangle: Single Corner Rounded 1679">
                <a:extLst>
                  <a:ext uri="{FF2B5EF4-FFF2-40B4-BE49-F238E27FC236}">
                    <a16:creationId xmlns:a16="http://schemas.microsoft.com/office/drawing/2014/main" id="{0A92C864-5836-04CE-4A0B-E350FE4669CA}"/>
                  </a:ext>
                </a:extLst>
              </p:cNvPr>
              <p:cNvSpPr/>
              <p:nvPr/>
            </p:nvSpPr>
            <p:spPr>
              <a:xfrm>
                <a:off x="6471255" y="1947830"/>
                <a:ext cx="1257574" cy="399912"/>
              </a:xfrm>
              <a:prstGeom prst="round1Rect">
                <a:avLst/>
              </a:prstGeom>
              <a:solidFill>
                <a:schemeClr val="accent3">
                  <a:lumMod val="20000"/>
                  <a:lumOff val="80000"/>
                </a:schemeClr>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49" name="Google Shape;1826;p65">
                <a:extLst>
                  <a:ext uri="{FF2B5EF4-FFF2-40B4-BE49-F238E27FC236}">
                    <a16:creationId xmlns:a16="http://schemas.microsoft.com/office/drawing/2014/main" id="{49272B3B-8FE8-9E68-B3C4-1245B16C5247}"/>
                  </a:ext>
                </a:extLst>
              </p:cNvPr>
              <p:cNvSpPr txBox="1">
                <a:spLocks/>
              </p:cNvSpPr>
              <p:nvPr/>
            </p:nvSpPr>
            <p:spPr>
              <a:xfrm>
                <a:off x="6491163" y="1931974"/>
                <a:ext cx="1257574" cy="407955"/>
              </a:xfrm>
              <a:prstGeom prst="rect">
                <a:avLst/>
              </a:prstGeom>
              <a:solidFill>
                <a:srgbClr val="D6528B"/>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TNBC</a:t>
                </a:r>
                <a:r>
                  <a:rPr lang="en-IN" sz="1000" baseline="30000" dirty="0">
                    <a:solidFill>
                      <a:schemeClr val="bg1"/>
                    </a:solidFill>
                    <a:latin typeface="+mj-lt"/>
                  </a:rPr>
                  <a:t>19</a:t>
                </a:r>
              </a:p>
            </p:txBody>
          </p:sp>
        </p:grpSp>
      </p:grpSp>
      <p:grpSp>
        <p:nvGrpSpPr>
          <p:cNvPr id="78" name="Group 77">
            <a:extLst>
              <a:ext uri="{FF2B5EF4-FFF2-40B4-BE49-F238E27FC236}">
                <a16:creationId xmlns:a16="http://schemas.microsoft.com/office/drawing/2014/main" id="{5854BC25-BF1E-BAA8-39FB-43E4A9A5FF9C}"/>
              </a:ext>
            </a:extLst>
          </p:cNvPr>
          <p:cNvGrpSpPr/>
          <p:nvPr/>
        </p:nvGrpSpPr>
        <p:grpSpPr>
          <a:xfrm>
            <a:off x="828962" y="2769652"/>
            <a:ext cx="2851745" cy="399912"/>
            <a:chOff x="828962" y="2769652"/>
            <a:chExt cx="2851745" cy="399912"/>
          </a:xfrm>
        </p:grpSpPr>
        <p:grpSp>
          <p:nvGrpSpPr>
            <p:cNvPr id="15" name="Group 14">
              <a:extLst>
                <a:ext uri="{FF2B5EF4-FFF2-40B4-BE49-F238E27FC236}">
                  <a16:creationId xmlns:a16="http://schemas.microsoft.com/office/drawing/2014/main" id="{17EAA902-ABF6-8B79-FFD2-423357999620}"/>
                </a:ext>
              </a:extLst>
            </p:cNvPr>
            <p:cNvGrpSpPr/>
            <p:nvPr/>
          </p:nvGrpSpPr>
          <p:grpSpPr>
            <a:xfrm>
              <a:off x="828962" y="2769652"/>
              <a:ext cx="1655364" cy="399912"/>
              <a:chOff x="828962" y="2769652"/>
              <a:chExt cx="1655364" cy="399912"/>
            </a:xfrm>
          </p:grpSpPr>
          <p:sp>
            <p:nvSpPr>
              <p:cNvPr id="32" name="Rectangle: Single Corner Rounded 22">
                <a:extLst>
                  <a:ext uri="{FF2B5EF4-FFF2-40B4-BE49-F238E27FC236}">
                    <a16:creationId xmlns:a16="http://schemas.microsoft.com/office/drawing/2014/main" id="{790DCED7-EAF8-2928-D6AB-80D2126B6C74}"/>
                  </a:ext>
                </a:extLst>
              </p:cNvPr>
              <p:cNvSpPr/>
              <p:nvPr/>
            </p:nvSpPr>
            <p:spPr>
              <a:xfrm>
                <a:off x="873182" y="2769652"/>
                <a:ext cx="1522284" cy="399912"/>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50" name="Google Shape;1826;p65">
                <a:extLst>
                  <a:ext uri="{FF2B5EF4-FFF2-40B4-BE49-F238E27FC236}">
                    <a16:creationId xmlns:a16="http://schemas.microsoft.com/office/drawing/2014/main" id="{36EB75CF-D33E-CEA9-CCC2-50A092801129}"/>
                  </a:ext>
                </a:extLst>
              </p:cNvPr>
              <p:cNvSpPr txBox="1">
                <a:spLocks/>
              </p:cNvSpPr>
              <p:nvPr/>
            </p:nvSpPr>
            <p:spPr>
              <a:xfrm>
                <a:off x="828962" y="2814775"/>
                <a:ext cx="1655364" cy="3054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Low burden of disease </a:t>
                </a:r>
              </a:p>
            </p:txBody>
          </p:sp>
        </p:grpSp>
        <p:grpSp>
          <p:nvGrpSpPr>
            <p:cNvPr id="14" name="Group 13">
              <a:extLst>
                <a:ext uri="{FF2B5EF4-FFF2-40B4-BE49-F238E27FC236}">
                  <a16:creationId xmlns:a16="http://schemas.microsoft.com/office/drawing/2014/main" id="{E0189B54-738D-2FD8-0AB0-BEA7C0354573}"/>
                </a:ext>
              </a:extLst>
            </p:cNvPr>
            <p:cNvGrpSpPr/>
            <p:nvPr/>
          </p:nvGrpSpPr>
          <p:grpSpPr>
            <a:xfrm>
              <a:off x="2469578" y="2797360"/>
              <a:ext cx="1211129" cy="350535"/>
              <a:chOff x="2469578" y="2797360"/>
              <a:chExt cx="1211129" cy="350535"/>
            </a:xfrm>
          </p:grpSpPr>
          <p:sp>
            <p:nvSpPr>
              <p:cNvPr id="25" name="Rectangle: Single Corner Rounded 20">
                <a:extLst>
                  <a:ext uri="{FF2B5EF4-FFF2-40B4-BE49-F238E27FC236}">
                    <a16:creationId xmlns:a16="http://schemas.microsoft.com/office/drawing/2014/main" id="{3C03C567-8233-0FBE-12CF-3F330BA4C435}"/>
                  </a:ext>
                </a:extLst>
              </p:cNvPr>
              <p:cNvSpPr/>
              <p:nvPr/>
            </p:nvSpPr>
            <p:spPr>
              <a:xfrm>
                <a:off x="2469578" y="2797360"/>
                <a:ext cx="1211129" cy="350535"/>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51" name="Google Shape;1826;p65">
                <a:extLst>
                  <a:ext uri="{FF2B5EF4-FFF2-40B4-BE49-F238E27FC236}">
                    <a16:creationId xmlns:a16="http://schemas.microsoft.com/office/drawing/2014/main" id="{D687ECCC-0052-EAD4-D5E1-0268983C499E}"/>
                  </a:ext>
                </a:extLst>
              </p:cNvPr>
              <p:cNvSpPr txBox="1">
                <a:spLocks/>
              </p:cNvSpPr>
              <p:nvPr/>
            </p:nvSpPr>
            <p:spPr>
              <a:xfrm>
                <a:off x="2539134" y="2813451"/>
                <a:ext cx="1058449" cy="3054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Visceral crisis</a:t>
                </a:r>
              </a:p>
            </p:txBody>
          </p:sp>
        </p:grpSp>
      </p:grpSp>
      <p:grpSp>
        <p:nvGrpSpPr>
          <p:cNvPr id="16" name="Group 15">
            <a:extLst>
              <a:ext uri="{FF2B5EF4-FFF2-40B4-BE49-F238E27FC236}">
                <a16:creationId xmlns:a16="http://schemas.microsoft.com/office/drawing/2014/main" id="{2460FE5D-CAC1-1D53-7B77-63E2B2827B4E}"/>
              </a:ext>
            </a:extLst>
          </p:cNvPr>
          <p:cNvGrpSpPr/>
          <p:nvPr/>
        </p:nvGrpSpPr>
        <p:grpSpPr>
          <a:xfrm>
            <a:off x="2423761" y="3409734"/>
            <a:ext cx="1302697" cy="458141"/>
            <a:chOff x="2423761" y="3409734"/>
            <a:chExt cx="1302697" cy="458141"/>
          </a:xfrm>
        </p:grpSpPr>
        <p:sp>
          <p:nvSpPr>
            <p:cNvPr id="24" name="Rectangle: Single Corner Rounded 19">
              <a:extLst>
                <a:ext uri="{FF2B5EF4-FFF2-40B4-BE49-F238E27FC236}">
                  <a16:creationId xmlns:a16="http://schemas.microsoft.com/office/drawing/2014/main" id="{F4283BCA-738A-3F92-2050-A5FC335435B1}"/>
                </a:ext>
              </a:extLst>
            </p:cNvPr>
            <p:cNvSpPr/>
            <p:nvPr/>
          </p:nvSpPr>
          <p:spPr>
            <a:xfrm>
              <a:off x="2518844" y="3409734"/>
              <a:ext cx="1109053" cy="415717"/>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54" name="Google Shape;1826;p65">
              <a:extLst>
                <a:ext uri="{FF2B5EF4-FFF2-40B4-BE49-F238E27FC236}">
                  <a16:creationId xmlns:a16="http://schemas.microsoft.com/office/drawing/2014/main" id="{E2812DC1-1C3F-BADA-F904-5371063DAD7C}"/>
                </a:ext>
              </a:extLst>
            </p:cNvPr>
            <p:cNvSpPr txBox="1">
              <a:spLocks/>
            </p:cNvSpPr>
            <p:nvPr/>
          </p:nvSpPr>
          <p:spPr>
            <a:xfrm>
              <a:off x="2423761" y="3440176"/>
              <a:ext cx="1302697" cy="4276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Chemotherapy</a:t>
              </a:r>
              <a:r>
                <a:rPr lang="en-IN" sz="800" baseline="30000" dirty="0">
                  <a:solidFill>
                    <a:schemeClr val="bg1"/>
                  </a:solidFill>
                  <a:latin typeface="+mj-lt"/>
                </a:rPr>
                <a:t>13-17</a:t>
              </a:r>
            </a:p>
          </p:txBody>
        </p:sp>
      </p:grpSp>
      <p:grpSp>
        <p:nvGrpSpPr>
          <p:cNvPr id="40" name="Group 39">
            <a:extLst>
              <a:ext uri="{FF2B5EF4-FFF2-40B4-BE49-F238E27FC236}">
                <a16:creationId xmlns:a16="http://schemas.microsoft.com/office/drawing/2014/main" id="{2803BDE7-580D-DB94-AF20-0897A2317E45}"/>
              </a:ext>
            </a:extLst>
          </p:cNvPr>
          <p:cNvGrpSpPr/>
          <p:nvPr/>
        </p:nvGrpSpPr>
        <p:grpSpPr>
          <a:xfrm>
            <a:off x="4059418" y="2475575"/>
            <a:ext cx="1688972" cy="872493"/>
            <a:chOff x="4059418" y="2475575"/>
            <a:chExt cx="1688972" cy="872493"/>
          </a:xfrm>
        </p:grpSpPr>
        <p:sp>
          <p:nvSpPr>
            <p:cNvPr id="55" name="Rectangle: Single Corner Rounded 1692">
              <a:extLst>
                <a:ext uri="{FF2B5EF4-FFF2-40B4-BE49-F238E27FC236}">
                  <a16:creationId xmlns:a16="http://schemas.microsoft.com/office/drawing/2014/main" id="{76FF94B3-D475-AD8A-146C-0C42197EF848}"/>
                </a:ext>
              </a:extLst>
            </p:cNvPr>
            <p:cNvSpPr/>
            <p:nvPr/>
          </p:nvSpPr>
          <p:spPr>
            <a:xfrm>
              <a:off x="4140208" y="2475679"/>
              <a:ext cx="1522284" cy="872389"/>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56" name="Google Shape;1826;p65">
              <a:extLst>
                <a:ext uri="{FF2B5EF4-FFF2-40B4-BE49-F238E27FC236}">
                  <a16:creationId xmlns:a16="http://schemas.microsoft.com/office/drawing/2014/main" id="{630CEB04-3603-1E84-9A78-36C5AA6C16A5}"/>
                </a:ext>
              </a:extLst>
            </p:cNvPr>
            <p:cNvSpPr txBox="1">
              <a:spLocks/>
            </p:cNvSpPr>
            <p:nvPr/>
          </p:nvSpPr>
          <p:spPr>
            <a:xfrm>
              <a:off x="4059418" y="2475575"/>
              <a:ext cx="1655364" cy="339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b="1" dirty="0">
                  <a:solidFill>
                    <a:schemeClr val="bg1"/>
                  </a:solidFill>
                  <a:latin typeface="+mj-lt"/>
                </a:rPr>
                <a:t>Chemotherapy</a:t>
              </a:r>
            </a:p>
          </p:txBody>
        </p:sp>
        <p:sp>
          <p:nvSpPr>
            <p:cNvPr id="57" name="Google Shape;1826;p65">
              <a:extLst>
                <a:ext uri="{FF2B5EF4-FFF2-40B4-BE49-F238E27FC236}">
                  <a16:creationId xmlns:a16="http://schemas.microsoft.com/office/drawing/2014/main" id="{97C0A498-C3E7-1018-A0DF-A0A77A9A9015}"/>
                </a:ext>
              </a:extLst>
            </p:cNvPr>
            <p:cNvSpPr txBox="1">
              <a:spLocks/>
            </p:cNvSpPr>
            <p:nvPr/>
          </p:nvSpPr>
          <p:spPr>
            <a:xfrm>
              <a:off x="4093026" y="2710997"/>
              <a:ext cx="1655364" cy="5860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+Her 2 targeted</a:t>
              </a:r>
              <a:br>
                <a:rPr lang="en-IN" sz="1000" dirty="0">
                  <a:solidFill>
                    <a:schemeClr val="bg1"/>
                  </a:solidFill>
                  <a:latin typeface="+mj-lt"/>
                </a:rPr>
              </a:br>
              <a:r>
                <a:rPr lang="en-IN" sz="1000" dirty="0">
                  <a:solidFill>
                    <a:schemeClr val="bg1"/>
                  </a:solidFill>
                  <a:latin typeface="+mj-lt"/>
                </a:rPr>
                <a:t>therapy with</a:t>
              </a:r>
              <a:r>
                <a:rPr lang="en-IN" sz="1000" baseline="30000" dirty="0">
                  <a:solidFill>
                    <a:schemeClr val="bg1"/>
                  </a:solidFill>
                  <a:latin typeface="+mj-lt"/>
                </a:rPr>
                <a:t>18</a:t>
              </a:r>
            </a:p>
            <a:p>
              <a:pPr marL="0" indent="0" algn="ctr">
                <a:buFont typeface="Albert Sans"/>
                <a:buNone/>
              </a:pPr>
              <a:r>
                <a:rPr lang="en-IN" sz="1000" dirty="0">
                  <a:solidFill>
                    <a:schemeClr val="bg1"/>
                  </a:solidFill>
                  <a:latin typeface="+mj-lt"/>
                </a:rPr>
                <a:t>HT in triple positive</a:t>
              </a:r>
            </a:p>
          </p:txBody>
        </p:sp>
      </p:grpSp>
      <p:grpSp>
        <p:nvGrpSpPr>
          <p:cNvPr id="12" name="Group 11">
            <a:extLst>
              <a:ext uri="{FF2B5EF4-FFF2-40B4-BE49-F238E27FC236}">
                <a16:creationId xmlns:a16="http://schemas.microsoft.com/office/drawing/2014/main" id="{0022613C-B1DE-58D6-87DC-78FA15F85FFD}"/>
              </a:ext>
            </a:extLst>
          </p:cNvPr>
          <p:cNvGrpSpPr/>
          <p:nvPr/>
        </p:nvGrpSpPr>
        <p:grpSpPr>
          <a:xfrm>
            <a:off x="6461920" y="2578189"/>
            <a:ext cx="1257574" cy="470523"/>
            <a:chOff x="6461920" y="2578189"/>
            <a:chExt cx="1257574" cy="470523"/>
          </a:xfrm>
        </p:grpSpPr>
        <p:sp>
          <p:nvSpPr>
            <p:cNvPr id="58" name="Google Shape;1730;p59">
              <a:extLst>
                <a:ext uri="{FF2B5EF4-FFF2-40B4-BE49-F238E27FC236}">
                  <a16:creationId xmlns:a16="http://schemas.microsoft.com/office/drawing/2014/main" id="{BCC75B74-E883-51DC-1605-4CFBBC31F04B}"/>
                </a:ext>
              </a:extLst>
            </p:cNvPr>
            <p:cNvSpPr/>
            <p:nvPr/>
          </p:nvSpPr>
          <p:spPr>
            <a:xfrm>
              <a:off x="6577790" y="2578189"/>
              <a:ext cx="1033617" cy="470523"/>
            </a:xfrm>
            <a:prstGeom prst="roundRect">
              <a:avLst>
                <a:gd name="adj" fmla="val 16667"/>
              </a:avLst>
            </a:prstGeom>
            <a:solidFill>
              <a:srgbClr val="D6528B"/>
            </a:solidFill>
            <a:ln>
              <a:noFill/>
            </a:ln>
            <a:effectLst>
              <a:outerShdw blurRad="385763" algn="bl" rotWithShape="0">
                <a:schemeClr val="lt2">
                  <a:alpha val="75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000" b="1" dirty="0">
                <a:solidFill>
                  <a:srgbClr val="D6538C"/>
                </a:solidFill>
                <a:latin typeface="+mj-lt"/>
                <a:ea typeface="Albert Sans"/>
                <a:cs typeface="Albert Sans"/>
                <a:sym typeface="Albert Sans"/>
              </a:endParaRPr>
            </a:p>
          </p:txBody>
        </p:sp>
        <p:sp>
          <p:nvSpPr>
            <p:cNvPr id="59" name="Google Shape;1826;p65">
              <a:extLst>
                <a:ext uri="{FF2B5EF4-FFF2-40B4-BE49-F238E27FC236}">
                  <a16:creationId xmlns:a16="http://schemas.microsoft.com/office/drawing/2014/main" id="{A6C61C8B-112A-E5AE-353C-6171B046536F}"/>
                </a:ext>
              </a:extLst>
            </p:cNvPr>
            <p:cNvSpPr txBox="1">
              <a:spLocks/>
            </p:cNvSpPr>
            <p:nvPr/>
          </p:nvSpPr>
          <p:spPr>
            <a:xfrm>
              <a:off x="6461920" y="2649846"/>
              <a:ext cx="1257574" cy="27922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Chemotherapy</a:t>
              </a:r>
            </a:p>
          </p:txBody>
        </p:sp>
      </p:grpSp>
      <p:cxnSp>
        <p:nvCxnSpPr>
          <p:cNvPr id="66" name="Google Shape;1794;p62">
            <a:extLst>
              <a:ext uri="{FF2B5EF4-FFF2-40B4-BE49-F238E27FC236}">
                <a16:creationId xmlns:a16="http://schemas.microsoft.com/office/drawing/2014/main" id="{194AF099-663F-926A-4037-76778432763F}"/>
              </a:ext>
            </a:extLst>
          </p:cNvPr>
          <p:cNvCxnSpPr>
            <a:cxnSpLocks/>
          </p:cNvCxnSpPr>
          <p:nvPr/>
        </p:nvCxnSpPr>
        <p:spPr>
          <a:xfrm>
            <a:off x="4890504" y="1448120"/>
            <a:ext cx="0" cy="192357"/>
          </a:xfrm>
          <a:prstGeom prst="straightConnector1">
            <a:avLst/>
          </a:prstGeom>
          <a:noFill/>
          <a:ln w="9525" cap="flat" cmpd="sng">
            <a:solidFill>
              <a:srgbClr val="1F1E3C"/>
            </a:solidFill>
            <a:prstDash val="solid"/>
            <a:round/>
            <a:headEnd type="none" w="med" len="med"/>
            <a:tailEnd type="none" w="med" len="med"/>
          </a:ln>
        </p:spPr>
      </p:cxnSp>
      <p:grpSp>
        <p:nvGrpSpPr>
          <p:cNvPr id="13" name="Group 12">
            <a:extLst>
              <a:ext uri="{FF2B5EF4-FFF2-40B4-BE49-F238E27FC236}">
                <a16:creationId xmlns:a16="http://schemas.microsoft.com/office/drawing/2014/main" id="{D623A70C-286E-BE4A-48E3-577E975647C2}"/>
              </a:ext>
            </a:extLst>
          </p:cNvPr>
          <p:cNvGrpSpPr/>
          <p:nvPr/>
        </p:nvGrpSpPr>
        <p:grpSpPr>
          <a:xfrm>
            <a:off x="2499417" y="2296353"/>
            <a:ext cx="4625976" cy="281836"/>
            <a:chOff x="2499417" y="2296353"/>
            <a:chExt cx="4625976" cy="281836"/>
          </a:xfrm>
        </p:grpSpPr>
        <p:cxnSp>
          <p:nvCxnSpPr>
            <p:cNvPr id="43" name="Google Shape;1794;p62">
              <a:extLst>
                <a:ext uri="{FF2B5EF4-FFF2-40B4-BE49-F238E27FC236}">
                  <a16:creationId xmlns:a16="http://schemas.microsoft.com/office/drawing/2014/main" id="{34D5810F-74C3-343A-C58B-21D73E001AC6}"/>
                </a:ext>
              </a:extLst>
            </p:cNvPr>
            <p:cNvCxnSpPr>
              <a:cxnSpLocks/>
            </p:cNvCxnSpPr>
            <p:nvPr/>
          </p:nvCxnSpPr>
          <p:spPr>
            <a:xfrm>
              <a:off x="2499417" y="2296353"/>
              <a:ext cx="0" cy="192357"/>
            </a:xfrm>
            <a:prstGeom prst="straightConnector1">
              <a:avLst/>
            </a:prstGeom>
            <a:noFill/>
            <a:ln w="9525" cap="flat" cmpd="sng">
              <a:solidFill>
                <a:srgbClr val="1F1E3C"/>
              </a:solidFill>
              <a:prstDash val="solid"/>
              <a:round/>
              <a:headEnd type="none" w="med" len="med"/>
              <a:tailEnd type="none" w="med" len="med"/>
            </a:ln>
          </p:spPr>
        </p:cxnSp>
        <p:cxnSp>
          <p:nvCxnSpPr>
            <p:cNvPr id="69" name="Google Shape;1794;p62">
              <a:extLst>
                <a:ext uri="{FF2B5EF4-FFF2-40B4-BE49-F238E27FC236}">
                  <a16:creationId xmlns:a16="http://schemas.microsoft.com/office/drawing/2014/main" id="{170920CB-5601-F870-9C06-6439521600B1}"/>
                </a:ext>
              </a:extLst>
            </p:cNvPr>
            <p:cNvCxnSpPr>
              <a:cxnSpLocks/>
              <a:stCxn id="46" idx="2"/>
              <a:endCxn id="56" idx="0"/>
            </p:cNvCxnSpPr>
            <p:nvPr/>
          </p:nvCxnSpPr>
          <p:spPr>
            <a:xfrm>
              <a:off x="4887100" y="2300614"/>
              <a:ext cx="0" cy="174961"/>
            </a:xfrm>
            <a:prstGeom prst="straightConnector1">
              <a:avLst/>
            </a:prstGeom>
            <a:noFill/>
            <a:ln w="9525" cap="flat" cmpd="sng">
              <a:solidFill>
                <a:srgbClr val="1F1E3C"/>
              </a:solidFill>
              <a:prstDash val="solid"/>
              <a:round/>
              <a:headEnd type="none" w="med" len="med"/>
              <a:tailEnd type="none" w="med" len="med"/>
            </a:ln>
          </p:spPr>
        </p:cxnSp>
        <p:cxnSp>
          <p:nvCxnSpPr>
            <p:cNvPr id="70" name="Google Shape;1794;p62">
              <a:extLst>
                <a:ext uri="{FF2B5EF4-FFF2-40B4-BE49-F238E27FC236}">
                  <a16:creationId xmlns:a16="http://schemas.microsoft.com/office/drawing/2014/main" id="{A237045C-B846-5186-BACD-8AED65D25440}"/>
                </a:ext>
              </a:extLst>
            </p:cNvPr>
            <p:cNvCxnSpPr>
              <a:cxnSpLocks/>
            </p:cNvCxnSpPr>
            <p:nvPr/>
          </p:nvCxnSpPr>
          <p:spPr>
            <a:xfrm flipH="1">
              <a:off x="7119950" y="2347742"/>
              <a:ext cx="5443" cy="230447"/>
            </a:xfrm>
            <a:prstGeom prst="straightConnector1">
              <a:avLst/>
            </a:prstGeom>
            <a:noFill/>
            <a:ln w="9525" cap="flat" cmpd="sng">
              <a:solidFill>
                <a:srgbClr val="1F1E3C"/>
              </a:solidFill>
              <a:prstDash val="solid"/>
              <a:round/>
              <a:headEnd type="none" w="med" len="med"/>
              <a:tailEnd type="none" w="med" len="med"/>
            </a:ln>
          </p:spPr>
        </p:cxnSp>
      </p:grpSp>
      <p:grpSp>
        <p:nvGrpSpPr>
          <p:cNvPr id="61" name="Group 60">
            <a:extLst>
              <a:ext uri="{FF2B5EF4-FFF2-40B4-BE49-F238E27FC236}">
                <a16:creationId xmlns:a16="http://schemas.microsoft.com/office/drawing/2014/main" id="{09EABD9A-FA5F-8A0A-A01D-A4AD51E3908E}"/>
              </a:ext>
            </a:extLst>
          </p:cNvPr>
          <p:cNvGrpSpPr/>
          <p:nvPr/>
        </p:nvGrpSpPr>
        <p:grpSpPr>
          <a:xfrm>
            <a:off x="804353" y="3314085"/>
            <a:ext cx="1669164" cy="1159142"/>
            <a:chOff x="804353" y="3314085"/>
            <a:chExt cx="1669164" cy="1159142"/>
          </a:xfrm>
        </p:grpSpPr>
        <p:sp>
          <p:nvSpPr>
            <p:cNvPr id="30" name="Rectangle: Single Corner Rounded 21">
              <a:extLst>
                <a:ext uri="{FF2B5EF4-FFF2-40B4-BE49-F238E27FC236}">
                  <a16:creationId xmlns:a16="http://schemas.microsoft.com/office/drawing/2014/main" id="{5B21A2AE-0A0B-A3D1-C4B2-E393E8156043}"/>
                </a:ext>
              </a:extLst>
            </p:cNvPr>
            <p:cNvSpPr/>
            <p:nvPr/>
          </p:nvSpPr>
          <p:spPr>
            <a:xfrm>
              <a:off x="865335" y="3504863"/>
              <a:ext cx="1522284" cy="955661"/>
            </a:xfrm>
            <a:prstGeom prst="round1Rect">
              <a:avLst/>
            </a:prstGeom>
            <a:solidFill>
              <a:srgbClr val="D6528B"/>
            </a:solidFill>
            <a:ln>
              <a:noFill/>
            </a:ln>
            <a:effectLst>
              <a:outerShdw blurRad="152400" dist="38100" dir="5400000" sx="92000" sy="92000" algn="t" rotWithShape="0">
                <a:srgbClr val="E17FA9">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52" name="Google Shape;1826;p65">
              <a:extLst>
                <a:ext uri="{FF2B5EF4-FFF2-40B4-BE49-F238E27FC236}">
                  <a16:creationId xmlns:a16="http://schemas.microsoft.com/office/drawing/2014/main" id="{CCF714E0-390F-298B-77B1-91E0EFCA2A45}"/>
                </a:ext>
              </a:extLst>
            </p:cNvPr>
            <p:cNvSpPr txBox="1">
              <a:spLocks/>
            </p:cNvSpPr>
            <p:nvPr/>
          </p:nvSpPr>
          <p:spPr>
            <a:xfrm>
              <a:off x="804353" y="3734659"/>
              <a:ext cx="1655364" cy="29198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b="1" dirty="0">
                  <a:solidFill>
                    <a:schemeClr val="bg1"/>
                  </a:solidFill>
                  <a:latin typeface="+mj-lt"/>
                </a:rPr>
                <a:t>CDK4/6</a:t>
              </a:r>
            </a:p>
          </p:txBody>
        </p:sp>
        <p:sp>
          <p:nvSpPr>
            <p:cNvPr id="53" name="Google Shape;1826;p65">
              <a:extLst>
                <a:ext uri="{FF2B5EF4-FFF2-40B4-BE49-F238E27FC236}">
                  <a16:creationId xmlns:a16="http://schemas.microsoft.com/office/drawing/2014/main" id="{F6FB04F5-8C01-DE6C-FEC3-BF868ED66FD8}"/>
                </a:ext>
              </a:extLst>
            </p:cNvPr>
            <p:cNvSpPr txBox="1">
              <a:spLocks/>
            </p:cNvSpPr>
            <p:nvPr/>
          </p:nvSpPr>
          <p:spPr>
            <a:xfrm>
              <a:off x="818153" y="3887142"/>
              <a:ext cx="1655364" cy="5860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1000" dirty="0">
                  <a:solidFill>
                    <a:schemeClr val="bg1"/>
                  </a:solidFill>
                  <a:latin typeface="+mj-lt"/>
                </a:rPr>
                <a:t>Inhibitors with HT</a:t>
              </a:r>
              <a:r>
                <a:rPr lang="en-IN" sz="1000" baseline="30000" dirty="0">
                  <a:solidFill>
                    <a:schemeClr val="bg1"/>
                  </a:solidFill>
                  <a:latin typeface="+mj-lt"/>
                </a:rPr>
                <a:t>12</a:t>
              </a:r>
              <a:r>
                <a:rPr lang="en-IN" sz="900" baseline="30000" dirty="0">
                  <a:solidFill>
                    <a:schemeClr val="bg1"/>
                  </a:solidFill>
                  <a:latin typeface="+mj-lt"/>
                </a:rPr>
                <a:t> </a:t>
              </a:r>
              <a:r>
                <a:rPr lang="en-IN" sz="900" dirty="0" err="1">
                  <a:solidFill>
                    <a:schemeClr val="bg1"/>
                  </a:solidFill>
                  <a:latin typeface="+mj-lt"/>
                </a:rPr>
                <a:t>Fulvestrant</a:t>
              </a:r>
              <a:r>
                <a:rPr lang="en-IN" sz="900" dirty="0">
                  <a:solidFill>
                    <a:schemeClr val="bg1"/>
                  </a:solidFill>
                  <a:latin typeface="+mj-lt"/>
                </a:rPr>
                <a:t> Exemestane with </a:t>
              </a:r>
              <a:r>
                <a:rPr lang="en-IN" sz="900" dirty="0" err="1">
                  <a:solidFill>
                    <a:schemeClr val="bg1"/>
                  </a:solidFill>
                  <a:latin typeface="+mj-lt"/>
                </a:rPr>
                <a:t>Everolimus</a:t>
              </a:r>
              <a:endParaRPr lang="en-IN" sz="1000" dirty="0">
                <a:solidFill>
                  <a:schemeClr val="bg1"/>
                </a:solidFill>
                <a:latin typeface="+mj-lt"/>
              </a:endParaRPr>
            </a:p>
          </p:txBody>
        </p:sp>
        <p:sp>
          <p:nvSpPr>
            <p:cNvPr id="71" name="Rectangle 70">
              <a:extLst>
                <a:ext uri="{FF2B5EF4-FFF2-40B4-BE49-F238E27FC236}">
                  <a16:creationId xmlns:a16="http://schemas.microsoft.com/office/drawing/2014/main" id="{1237F003-0AE7-8CF1-0D27-767810062973}"/>
                </a:ext>
              </a:extLst>
            </p:cNvPr>
            <p:cNvSpPr/>
            <p:nvPr/>
          </p:nvSpPr>
          <p:spPr>
            <a:xfrm>
              <a:off x="976758" y="3378727"/>
              <a:ext cx="1318619" cy="4102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mj-lt"/>
              </a:endParaRPr>
            </a:p>
          </p:txBody>
        </p:sp>
        <p:sp>
          <p:nvSpPr>
            <p:cNvPr id="72" name="Google Shape;1826;p65">
              <a:extLst>
                <a:ext uri="{FF2B5EF4-FFF2-40B4-BE49-F238E27FC236}">
                  <a16:creationId xmlns:a16="http://schemas.microsoft.com/office/drawing/2014/main" id="{16AB35C1-12C1-572D-0085-F7FB5F5C6E4E}"/>
                </a:ext>
              </a:extLst>
            </p:cNvPr>
            <p:cNvSpPr txBox="1">
              <a:spLocks/>
            </p:cNvSpPr>
            <p:nvPr/>
          </p:nvSpPr>
          <p:spPr>
            <a:xfrm>
              <a:off x="1089237" y="3314085"/>
              <a:ext cx="1019779" cy="4806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800" dirty="0">
                  <a:solidFill>
                    <a:srgbClr val="484760"/>
                  </a:solidFill>
                  <a:latin typeface="+mj-lt"/>
                </a:rPr>
                <a:t>Hormonal </a:t>
              </a:r>
            </a:p>
            <a:p>
              <a:pPr marL="0" indent="0" algn="ctr">
                <a:buFont typeface="Albert Sans"/>
                <a:buNone/>
              </a:pPr>
              <a:r>
                <a:rPr lang="en-IN" sz="800" b="1" dirty="0">
                  <a:solidFill>
                    <a:srgbClr val="484760"/>
                  </a:solidFill>
                  <a:latin typeface="+mj-lt"/>
                </a:rPr>
                <a:t>Therapy (HT)</a:t>
              </a:r>
              <a:r>
                <a:rPr lang="en-IN" sz="800" b="1" baseline="30000" dirty="0">
                  <a:solidFill>
                    <a:srgbClr val="484760"/>
                  </a:solidFill>
                  <a:latin typeface="+mj-lt"/>
                </a:rPr>
                <a:t>10,11</a:t>
              </a:r>
              <a:r>
                <a:rPr lang="en-IN" sz="800" b="1" dirty="0">
                  <a:solidFill>
                    <a:srgbClr val="484760"/>
                  </a:solidFill>
                  <a:latin typeface="+mj-lt"/>
                </a:rPr>
                <a:t> </a:t>
              </a:r>
            </a:p>
          </p:txBody>
        </p:sp>
      </p:grpSp>
      <p:cxnSp>
        <p:nvCxnSpPr>
          <p:cNvPr id="10" name="Straight Arrow Connector 9"/>
          <p:cNvCxnSpPr/>
          <p:nvPr/>
        </p:nvCxnSpPr>
        <p:spPr>
          <a:xfrm flipV="1">
            <a:off x="2423761" y="3849163"/>
            <a:ext cx="888229" cy="518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ED3FF130-5E96-1DBB-382E-4639C2CC65AB}"/>
              </a:ext>
            </a:extLst>
          </p:cNvPr>
          <p:cNvGrpSpPr/>
          <p:nvPr/>
        </p:nvGrpSpPr>
        <p:grpSpPr>
          <a:xfrm>
            <a:off x="2522596" y="3925557"/>
            <a:ext cx="901504" cy="292281"/>
            <a:chOff x="2522596" y="3925557"/>
            <a:chExt cx="901504" cy="292281"/>
          </a:xfrm>
        </p:grpSpPr>
        <p:sp>
          <p:nvSpPr>
            <p:cNvPr id="76" name="Rectangle 75">
              <a:extLst>
                <a:ext uri="{FF2B5EF4-FFF2-40B4-BE49-F238E27FC236}">
                  <a16:creationId xmlns:a16="http://schemas.microsoft.com/office/drawing/2014/main" id="{EAAEEC9E-ADDD-1CF9-12EF-4B5F7956719C}"/>
                </a:ext>
              </a:extLst>
            </p:cNvPr>
            <p:cNvSpPr/>
            <p:nvPr/>
          </p:nvSpPr>
          <p:spPr>
            <a:xfrm>
              <a:off x="2522596" y="3925557"/>
              <a:ext cx="901504" cy="292281"/>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latin typeface="+mj-lt"/>
              </a:endParaRPr>
            </a:p>
          </p:txBody>
        </p:sp>
        <p:sp>
          <p:nvSpPr>
            <p:cNvPr id="77" name="Google Shape;1826;p65">
              <a:extLst>
                <a:ext uri="{FF2B5EF4-FFF2-40B4-BE49-F238E27FC236}">
                  <a16:creationId xmlns:a16="http://schemas.microsoft.com/office/drawing/2014/main" id="{D886BD83-4B75-62CE-AAC5-2BC0BF1D72FA}"/>
                </a:ext>
              </a:extLst>
            </p:cNvPr>
            <p:cNvSpPr txBox="1">
              <a:spLocks/>
            </p:cNvSpPr>
            <p:nvPr/>
          </p:nvSpPr>
          <p:spPr>
            <a:xfrm>
              <a:off x="2574022" y="3933574"/>
              <a:ext cx="798651" cy="27097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160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1600"/>
                </a:spcBef>
                <a:spcAft>
                  <a:spcPts val="160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pPr marL="0" indent="0" algn="ctr">
                <a:buFont typeface="Albert Sans"/>
                <a:buNone/>
              </a:pPr>
              <a:r>
                <a:rPr lang="en-IN" sz="800" b="1" dirty="0">
                  <a:solidFill>
                    <a:srgbClr val="484760"/>
                  </a:solidFill>
                  <a:latin typeface="+mj-lt"/>
                </a:rPr>
                <a:t>Failure of HT</a:t>
              </a:r>
            </a:p>
          </p:txBody>
        </p:sp>
      </p:grpSp>
      <p:grpSp>
        <p:nvGrpSpPr>
          <p:cNvPr id="9" name="Group 8">
            <a:extLst>
              <a:ext uri="{FF2B5EF4-FFF2-40B4-BE49-F238E27FC236}">
                <a16:creationId xmlns:a16="http://schemas.microsoft.com/office/drawing/2014/main" id="{5BF8A2E2-7307-D5DA-9A7F-3025E68F9DEB}"/>
              </a:ext>
            </a:extLst>
          </p:cNvPr>
          <p:cNvGrpSpPr/>
          <p:nvPr/>
        </p:nvGrpSpPr>
        <p:grpSpPr>
          <a:xfrm>
            <a:off x="2478696" y="1640477"/>
            <a:ext cx="4641254" cy="291497"/>
            <a:chOff x="2478696" y="1640477"/>
            <a:chExt cx="4641254" cy="291497"/>
          </a:xfrm>
        </p:grpSpPr>
        <p:cxnSp>
          <p:nvCxnSpPr>
            <p:cNvPr id="64" name="Google Shape;1794;p62">
              <a:extLst>
                <a:ext uri="{FF2B5EF4-FFF2-40B4-BE49-F238E27FC236}">
                  <a16:creationId xmlns:a16="http://schemas.microsoft.com/office/drawing/2014/main" id="{DE098BDA-7F19-1715-193A-AA3516572AF3}"/>
                </a:ext>
              </a:extLst>
            </p:cNvPr>
            <p:cNvCxnSpPr>
              <a:cxnSpLocks/>
              <a:endCxn id="38" idx="0"/>
            </p:cNvCxnSpPr>
            <p:nvPr/>
          </p:nvCxnSpPr>
          <p:spPr>
            <a:xfrm>
              <a:off x="2484309" y="1640477"/>
              <a:ext cx="0" cy="238651"/>
            </a:xfrm>
            <a:prstGeom prst="straightConnector1">
              <a:avLst/>
            </a:prstGeom>
            <a:noFill/>
            <a:ln w="9525" cap="flat" cmpd="sng">
              <a:solidFill>
                <a:srgbClr val="1F1E3C"/>
              </a:solidFill>
              <a:prstDash val="solid"/>
              <a:round/>
              <a:headEnd type="none" w="med" len="med"/>
              <a:tailEnd type="none" w="med" len="med"/>
            </a:ln>
          </p:spPr>
        </p:cxnSp>
        <p:cxnSp>
          <p:nvCxnSpPr>
            <p:cNvPr id="65" name="Google Shape;1794;p62">
              <a:extLst>
                <a:ext uri="{FF2B5EF4-FFF2-40B4-BE49-F238E27FC236}">
                  <a16:creationId xmlns:a16="http://schemas.microsoft.com/office/drawing/2014/main" id="{8D2C34D4-005F-0407-0F4B-120FB00A68BF}"/>
                </a:ext>
              </a:extLst>
            </p:cNvPr>
            <p:cNvCxnSpPr>
              <a:cxnSpLocks/>
            </p:cNvCxnSpPr>
            <p:nvPr/>
          </p:nvCxnSpPr>
          <p:spPr>
            <a:xfrm>
              <a:off x="4889422" y="1640477"/>
              <a:ext cx="0" cy="244369"/>
            </a:xfrm>
            <a:prstGeom prst="straightConnector1">
              <a:avLst/>
            </a:prstGeom>
            <a:noFill/>
            <a:ln w="9525" cap="flat" cmpd="sng">
              <a:solidFill>
                <a:srgbClr val="1F1E3C"/>
              </a:solidFill>
              <a:prstDash val="solid"/>
              <a:round/>
              <a:headEnd type="none" w="med" len="med"/>
              <a:tailEnd type="none" w="med" len="med"/>
            </a:ln>
          </p:spPr>
        </p:cxnSp>
        <p:cxnSp>
          <p:nvCxnSpPr>
            <p:cNvPr id="67" name="Google Shape;1794;p62">
              <a:extLst>
                <a:ext uri="{FF2B5EF4-FFF2-40B4-BE49-F238E27FC236}">
                  <a16:creationId xmlns:a16="http://schemas.microsoft.com/office/drawing/2014/main" id="{E7706ABF-32E8-B08B-C0FA-7569FE7C01B7}"/>
                </a:ext>
              </a:extLst>
            </p:cNvPr>
            <p:cNvCxnSpPr>
              <a:cxnSpLocks/>
            </p:cNvCxnSpPr>
            <p:nvPr/>
          </p:nvCxnSpPr>
          <p:spPr>
            <a:xfrm flipH="1">
              <a:off x="2478696" y="1640477"/>
              <a:ext cx="4641254" cy="0"/>
            </a:xfrm>
            <a:prstGeom prst="straightConnector1">
              <a:avLst/>
            </a:prstGeom>
            <a:noFill/>
            <a:ln w="9525" cap="flat" cmpd="sng">
              <a:solidFill>
                <a:srgbClr val="1F1E3C"/>
              </a:solidFill>
              <a:prstDash val="solid"/>
              <a:round/>
              <a:headEnd type="none" w="med" len="med"/>
              <a:tailEnd type="none" w="med" len="med"/>
            </a:ln>
          </p:spPr>
        </p:cxnSp>
        <p:cxnSp>
          <p:nvCxnSpPr>
            <p:cNvPr id="6" name="Google Shape;1794;p62">
              <a:extLst>
                <a:ext uri="{FF2B5EF4-FFF2-40B4-BE49-F238E27FC236}">
                  <a16:creationId xmlns:a16="http://schemas.microsoft.com/office/drawing/2014/main" id="{4ADA2816-3603-F96E-4994-A9E0AADCB45D}"/>
                </a:ext>
              </a:extLst>
            </p:cNvPr>
            <p:cNvCxnSpPr>
              <a:cxnSpLocks/>
              <a:endCxn id="49" idx="0"/>
            </p:cNvCxnSpPr>
            <p:nvPr/>
          </p:nvCxnSpPr>
          <p:spPr>
            <a:xfrm>
              <a:off x="7119950" y="1644578"/>
              <a:ext cx="0" cy="287396"/>
            </a:xfrm>
            <a:prstGeom prst="straightConnector1">
              <a:avLst/>
            </a:prstGeom>
            <a:noFill/>
            <a:ln w="9525" cap="flat" cmpd="sng">
              <a:solidFill>
                <a:srgbClr val="1F1E3C"/>
              </a:solidFill>
              <a:prstDash val="solid"/>
              <a:round/>
              <a:headEnd type="none" w="med" len="med"/>
              <a:tailEnd type="none" w="med" len="med"/>
            </a:ln>
          </p:spPr>
        </p:cxnSp>
      </p:grpSp>
    </p:spTree>
    <p:extLst>
      <p:ext uri="{BB962C8B-B14F-4D97-AF65-F5344CB8AC3E}">
        <p14:creationId xmlns:p14="http://schemas.microsoft.com/office/powerpoint/2010/main" val="274314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500"/>
                                        <p:tgtEl>
                                          <p:spTgt spid="7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1A17BB-A90C-E97D-5A08-8D17C337FC41}"/>
              </a:ext>
            </a:extLst>
          </p:cNvPr>
          <p:cNvSpPr txBox="1">
            <a:spLocks/>
          </p:cNvSpPr>
          <p:nvPr/>
        </p:nvSpPr>
        <p:spPr>
          <a:xfrm>
            <a:off x="313109" y="0"/>
            <a:ext cx="8606627" cy="5497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1pPr>
            <a:lvl2pPr marR="0" lvl="1"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2pPr>
            <a:lvl3pPr marR="0" lvl="2"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3pPr>
            <a:lvl4pPr marR="0" lvl="3"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4pPr>
            <a:lvl5pPr marR="0" lvl="4"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5pPr>
            <a:lvl6pPr marR="0" lvl="5"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6pPr>
            <a:lvl7pPr marR="0" lvl="6"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7pPr>
            <a:lvl8pPr marR="0" lvl="7"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8pPr>
            <a:lvl9pPr marR="0" lvl="8" algn="l" rtl="0">
              <a:lnSpc>
                <a:spcPct val="100000"/>
              </a:lnSpc>
              <a:spcBef>
                <a:spcPts val="0"/>
              </a:spcBef>
              <a:spcAft>
                <a:spcPts val="0"/>
              </a:spcAft>
              <a:buClr>
                <a:schemeClr val="dk1"/>
              </a:buClr>
              <a:buSzPts val="3500"/>
              <a:buFont typeface="Albert Sans"/>
              <a:buNone/>
              <a:defRPr sz="3500" b="1" i="0" u="none" strike="noStrike" cap="none">
                <a:solidFill>
                  <a:schemeClr val="dk1"/>
                </a:solidFill>
                <a:latin typeface="Albert Sans"/>
                <a:ea typeface="Albert Sans"/>
                <a:cs typeface="Albert Sans"/>
                <a:sym typeface="Albert Sans"/>
              </a:defRPr>
            </a:lvl9pPr>
          </a:lstStyle>
          <a:p>
            <a:r>
              <a:rPr lang="en-US" sz="2800" dirty="0">
                <a:solidFill>
                  <a:srgbClr val="D6538C"/>
                </a:solidFill>
                <a:latin typeface="+mj-lt"/>
                <a:cs typeface="Calibri" panose="020F0502020204030204" pitchFamily="34" charset="0"/>
              </a:rPr>
              <a:t>Summary </a:t>
            </a:r>
            <a:endParaRPr lang="en-IN" sz="2800" dirty="0">
              <a:solidFill>
                <a:srgbClr val="D6538C"/>
              </a:solidFill>
              <a:latin typeface="+mj-lt"/>
              <a:cs typeface="Calibri" panose="020F0502020204030204" pitchFamily="34" charset="0"/>
            </a:endParaRPr>
          </a:p>
        </p:txBody>
      </p:sp>
      <p:sp>
        <p:nvSpPr>
          <p:cNvPr id="17" name="Google Shape;840;p42">
            <a:extLst>
              <a:ext uri="{FF2B5EF4-FFF2-40B4-BE49-F238E27FC236}">
                <a16:creationId xmlns:a16="http://schemas.microsoft.com/office/drawing/2014/main" id="{809C4F3B-1CE8-5119-AF0C-8820E480EBDF}"/>
              </a:ext>
            </a:extLst>
          </p:cNvPr>
          <p:cNvSpPr txBox="1">
            <a:spLocks/>
          </p:cNvSpPr>
          <p:nvPr/>
        </p:nvSpPr>
        <p:spPr>
          <a:xfrm>
            <a:off x="1427043" y="1071818"/>
            <a:ext cx="6275019" cy="323182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lvl="0" indent="-317500">
              <a:buClr>
                <a:schemeClr val="lt2"/>
              </a:buClr>
              <a:buSzPts val="1400"/>
              <a:buFont typeface="Albert Sans"/>
              <a:buChar char="●"/>
              <a:defRPr/>
            </a:pPr>
            <a:r>
              <a:rPr lang="en-US" dirty="0">
                <a:solidFill>
                  <a:schemeClr val="dk1"/>
                </a:solidFill>
                <a:latin typeface="+mj-lt"/>
                <a:ea typeface="Albert Sans"/>
                <a:cs typeface="Albert Sans"/>
              </a:rPr>
              <a:t>Despite advances in breast cancer screening, diagnosis, and treatment, nearly 12% of patients with a diagnosis of breast cancer eventually develop metastatic disease</a:t>
            </a:r>
          </a:p>
          <a:p>
            <a:pPr marL="457200" lvl="0" indent="-317500">
              <a:buClr>
                <a:schemeClr val="lt2"/>
              </a:buClr>
              <a:buSzPts val="1400"/>
              <a:buFont typeface="Albert Sans"/>
              <a:buChar char="●"/>
              <a:defRPr/>
            </a:pPr>
            <a:endParaRPr lang="en-US" dirty="0">
              <a:solidFill>
                <a:schemeClr val="dk1"/>
              </a:solidFill>
              <a:latin typeface="+mj-lt"/>
              <a:ea typeface="Albert Sans"/>
              <a:cs typeface="Albert Sans"/>
            </a:endParaRPr>
          </a:p>
          <a:p>
            <a:pPr marL="457200" indent="-317500">
              <a:buClr>
                <a:schemeClr val="lt2"/>
              </a:buClr>
              <a:buSzPts val="1400"/>
              <a:buFont typeface="Albert Sans"/>
              <a:buChar char="●"/>
              <a:defRPr/>
            </a:pPr>
            <a:r>
              <a:rPr lang="en-US" dirty="0">
                <a:solidFill>
                  <a:schemeClr val="dk1"/>
                </a:solidFill>
                <a:latin typeface="+mj-lt"/>
                <a:ea typeface="Albert Sans"/>
                <a:cs typeface="Albert Sans"/>
              </a:rPr>
              <a:t>The complexity, heterogeneity, and genomic instability of metastatic breast cancer cells make their evaluation and therapy a challenging process</a:t>
            </a:r>
          </a:p>
          <a:p>
            <a:pPr marL="457200" indent="-317500">
              <a:buClr>
                <a:schemeClr val="lt2"/>
              </a:buClr>
              <a:buSzPts val="1400"/>
              <a:buFont typeface="Albert Sans"/>
              <a:buChar char="●"/>
              <a:defRPr/>
            </a:pPr>
            <a:endParaRPr lang="en-US" dirty="0">
              <a:solidFill>
                <a:schemeClr val="dk1"/>
              </a:solidFill>
              <a:latin typeface="+mj-lt"/>
              <a:ea typeface="Albert Sans"/>
              <a:cs typeface="Albert Sans"/>
            </a:endParaRPr>
          </a:p>
          <a:p>
            <a:pPr marL="457200" indent="-317500">
              <a:buClr>
                <a:schemeClr val="lt2"/>
              </a:buClr>
              <a:buSzPts val="1400"/>
              <a:buFont typeface="Albert Sans"/>
              <a:buChar char="●"/>
              <a:defRPr/>
            </a:pPr>
            <a:r>
              <a:rPr lang="en-US" dirty="0">
                <a:solidFill>
                  <a:schemeClr val="dk1"/>
                </a:solidFill>
                <a:latin typeface="+mj-lt"/>
                <a:ea typeface="Albert Sans"/>
                <a:cs typeface="Albert Sans"/>
              </a:rPr>
              <a:t>The key goal in the treatment of metastatic breast cancer is to prolong survival, allowing for toxicity issues to be taken into account</a:t>
            </a:r>
          </a:p>
          <a:p>
            <a:pPr marL="457200" indent="-317500">
              <a:buClr>
                <a:schemeClr val="lt2"/>
              </a:buClr>
              <a:buSzPts val="1400"/>
              <a:buFont typeface="Albert Sans"/>
              <a:buChar char="●"/>
              <a:defRPr/>
            </a:pPr>
            <a:endParaRPr lang="en-US" dirty="0">
              <a:solidFill>
                <a:schemeClr val="dk1"/>
              </a:solidFill>
              <a:latin typeface="+mj-lt"/>
              <a:ea typeface="Albert Sans"/>
              <a:cs typeface="Albert Sans"/>
            </a:endParaRPr>
          </a:p>
          <a:p>
            <a:pPr marL="457200" indent="-317500">
              <a:buClr>
                <a:schemeClr val="lt2"/>
              </a:buClr>
              <a:buSzPts val="1400"/>
              <a:buFont typeface="Albert Sans"/>
              <a:buChar char="●"/>
              <a:defRPr/>
            </a:pPr>
            <a:r>
              <a:rPr lang="en-US" dirty="0">
                <a:solidFill>
                  <a:schemeClr val="dk1"/>
                </a:solidFill>
                <a:latin typeface="+mj-lt"/>
                <a:ea typeface="Albert Sans"/>
                <a:cs typeface="Albert Sans"/>
              </a:rPr>
              <a:t>A deeper understanding of the metastasis biology is key to developing better treatment strategies and achieving long-lasting therapeutic efficacies against breast cancer</a:t>
            </a:r>
          </a:p>
          <a:p>
            <a:pPr lvl="0"/>
            <a:endParaRPr lang="en-US" dirty="0">
              <a:latin typeface="+mj-lt"/>
            </a:endParaRPr>
          </a:p>
        </p:txBody>
      </p:sp>
    </p:spTree>
    <p:extLst>
      <p:ext uri="{BB962C8B-B14F-4D97-AF65-F5344CB8AC3E}">
        <p14:creationId xmlns:p14="http://schemas.microsoft.com/office/powerpoint/2010/main" val="2129208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28115" y="673396"/>
            <a:ext cx="8155904" cy="4178067"/>
          </a:xfrm>
          <a:prstGeom prst="rect">
            <a:avLst/>
          </a:prstGeom>
          <a:noFill/>
        </p:spPr>
        <p:txBody>
          <a:bodyPr wrap="square" rtlCol="0">
            <a:spAutoFit/>
          </a:bodyPr>
          <a:lstStyle/>
          <a:p>
            <a:pPr marL="0" indent="0">
              <a:spcBef>
                <a:spcPts val="1373"/>
              </a:spcBef>
              <a:buNone/>
            </a:pPr>
            <a:r>
              <a:rPr lang="en-US" sz="450" b="1" dirty="0">
                <a:latin typeface="+mj-lt"/>
                <a:ea typeface="Arial" panose="020B0604020202020204" pitchFamily="34" charset="0"/>
              </a:rPr>
              <a:t>[PALBACE]</a:t>
            </a:r>
            <a:r>
              <a:rPr lang="en-US" sz="450" b="1" spc="-20" dirty="0">
                <a:latin typeface="+mj-lt"/>
                <a:ea typeface="Arial" panose="020B0604020202020204" pitchFamily="34" charset="0"/>
              </a:rPr>
              <a:t> </a:t>
            </a:r>
            <a:r>
              <a:rPr lang="en-US" sz="450" b="1" dirty="0">
                <a:latin typeface="+mj-lt"/>
                <a:ea typeface="Arial" panose="020B0604020202020204" pitchFamily="34" charset="0"/>
              </a:rPr>
              <a:t>®</a:t>
            </a:r>
            <a:r>
              <a:rPr lang="en-US" sz="450" b="1" spc="-40" dirty="0">
                <a:latin typeface="+mj-lt"/>
                <a:ea typeface="Arial" panose="020B0604020202020204" pitchFamily="34" charset="0"/>
              </a:rPr>
              <a:t> </a:t>
            </a:r>
            <a:r>
              <a:rPr lang="en-US" sz="450" i="1" spc="-27" dirty="0">
                <a:latin typeface="+mj-lt"/>
                <a:ea typeface="Arial" panose="020B0604020202020204" pitchFamily="34" charset="0"/>
              </a:rPr>
              <a:t> </a:t>
            </a:r>
            <a:r>
              <a:rPr lang="en-US" sz="450" i="1" dirty="0">
                <a:latin typeface="+mj-lt"/>
                <a:ea typeface="Arial" panose="020B0604020202020204" pitchFamily="34" charset="0"/>
              </a:rPr>
              <a:t>Summary</a:t>
            </a:r>
            <a:r>
              <a:rPr lang="en-US" sz="450" i="1" spc="-33" dirty="0">
                <a:latin typeface="+mj-lt"/>
                <a:ea typeface="Arial" panose="020B0604020202020204" pitchFamily="34" charset="0"/>
              </a:rPr>
              <a:t> </a:t>
            </a:r>
            <a:r>
              <a:rPr lang="en-US" sz="450" i="1" dirty="0">
                <a:latin typeface="+mj-lt"/>
                <a:ea typeface="Arial" panose="020B0604020202020204" pitchFamily="34" charset="0"/>
              </a:rPr>
              <a:t>of</a:t>
            </a:r>
            <a:r>
              <a:rPr lang="en-US" sz="450" i="1" spc="-27" dirty="0">
                <a:latin typeface="+mj-lt"/>
                <a:ea typeface="Arial" panose="020B0604020202020204" pitchFamily="34" charset="0"/>
              </a:rPr>
              <a:t> </a:t>
            </a:r>
            <a:r>
              <a:rPr lang="en-US" sz="450" i="1" dirty="0">
                <a:latin typeface="+mj-lt"/>
                <a:ea typeface="Arial" panose="020B0604020202020204" pitchFamily="34" charset="0"/>
              </a:rPr>
              <a:t>Product</a:t>
            </a:r>
            <a:r>
              <a:rPr lang="en-US" sz="450" i="1" spc="-33" dirty="0">
                <a:latin typeface="+mj-lt"/>
                <a:ea typeface="Arial" panose="020B0604020202020204" pitchFamily="34" charset="0"/>
              </a:rPr>
              <a:t> </a:t>
            </a:r>
            <a:r>
              <a:rPr lang="en-US" sz="450" i="1" dirty="0">
                <a:latin typeface="+mj-lt"/>
                <a:ea typeface="Arial" panose="020B0604020202020204" pitchFamily="34" charset="0"/>
              </a:rPr>
              <a:t>Information</a:t>
            </a:r>
          </a:p>
          <a:p>
            <a:r>
              <a:rPr lang="en-US" sz="450" dirty="0">
                <a:latin typeface="+mj-lt"/>
              </a:rPr>
              <a:t>GENERIC NAME: Palbociclib</a:t>
            </a:r>
          </a:p>
          <a:p>
            <a:r>
              <a:rPr lang="en-US" sz="450" dirty="0">
                <a:latin typeface="+mj-lt"/>
              </a:rPr>
              <a:t>PRESENTATION: Capsules in 75 mg, 100 mg and 125 mg. </a:t>
            </a:r>
          </a:p>
          <a:p>
            <a:r>
              <a:rPr lang="en-US" sz="450" dirty="0">
                <a:latin typeface="+mj-lt"/>
              </a:rPr>
              <a:t>INDICATION(s):</a:t>
            </a:r>
          </a:p>
          <a:p>
            <a:r>
              <a:rPr lang="en-US" sz="450" dirty="0">
                <a:latin typeface="+mj-lt"/>
              </a:rPr>
              <a:t> A] Women: Palbociclib is indicated for the treatment of hormone receptor (HR) positive, human epidermal growth factor receptor 2 (HER2) negative locally advanced or metastatic breast cancer: in combination with an aromatase inhibitor; in combination with </a:t>
            </a:r>
            <a:r>
              <a:rPr lang="en-US" sz="450" dirty="0" err="1">
                <a:latin typeface="+mj-lt"/>
              </a:rPr>
              <a:t>fulvestrant</a:t>
            </a:r>
            <a:r>
              <a:rPr lang="en-US" sz="450" dirty="0">
                <a:latin typeface="+mj-lt"/>
              </a:rPr>
              <a:t> in women who have received prior endocrine therapy. In pre- or perimenopausal women, the endocrine therapy should be combined with a luteinizing hormone releasing hormone (LHRH) agonist.</a:t>
            </a:r>
          </a:p>
          <a:p>
            <a:r>
              <a:rPr lang="en-US" sz="450" dirty="0">
                <a:latin typeface="+mj-lt"/>
              </a:rPr>
              <a:t>B] Men: Palbociclib is indicated for the treatment of hormone receptor (HR)-positive, human epidermal growth factor receptor 2 (HER2)-negative advanced or metastatic breast cancer in combination with: An aromatase inhibitor as initial endocrine-based therapy; </a:t>
            </a:r>
            <a:r>
              <a:rPr lang="en-US" sz="450" dirty="0" err="1">
                <a:latin typeface="+mj-lt"/>
              </a:rPr>
              <a:t>fulvestrant</a:t>
            </a:r>
            <a:r>
              <a:rPr lang="en-US" sz="450" dirty="0">
                <a:latin typeface="+mj-lt"/>
              </a:rPr>
              <a:t> in patients who have received prior therapy.	</a:t>
            </a:r>
          </a:p>
          <a:p>
            <a:r>
              <a:rPr lang="en-US" sz="450" dirty="0">
                <a:latin typeface="+mj-lt"/>
              </a:rPr>
              <a:t>DOSAGE AND ADMINISTRATION: The recommended dose is 125 mg of </a:t>
            </a:r>
            <a:r>
              <a:rPr lang="en-US" sz="450" dirty="0" err="1">
                <a:latin typeface="+mj-lt"/>
              </a:rPr>
              <a:t>palbociclib</a:t>
            </a:r>
            <a:r>
              <a:rPr lang="en-US" sz="450" dirty="0">
                <a:latin typeface="+mj-lt"/>
              </a:rPr>
              <a:t> once daily for 21 consecutive days followed by 7 days off treatment (Schedule 3/1) to comprise a complete cycle of 28 days. The treatment with </a:t>
            </a:r>
            <a:r>
              <a:rPr lang="en-US" sz="450" dirty="0" err="1">
                <a:latin typeface="+mj-lt"/>
              </a:rPr>
              <a:t>palbociclib</a:t>
            </a:r>
            <a:r>
              <a:rPr lang="en-US" sz="450" dirty="0">
                <a:latin typeface="+mj-lt"/>
              </a:rPr>
              <a:t> should be continued as long as the patient is deriving clinical benefit from therapy or until unacceptable toxicity occurs. Aromatase Inhibitors and </a:t>
            </a:r>
            <a:r>
              <a:rPr lang="en-US" sz="450" dirty="0" err="1">
                <a:latin typeface="+mj-lt"/>
              </a:rPr>
              <a:t>fulvestrant</a:t>
            </a:r>
            <a:r>
              <a:rPr lang="en-US" sz="450" dirty="0">
                <a:latin typeface="+mj-lt"/>
              </a:rPr>
              <a:t> to be administered in accordance with their prescribing information. Treatment of pre/perimenopausal women with the combination of </a:t>
            </a:r>
            <a:r>
              <a:rPr lang="en-US" sz="450" dirty="0" err="1">
                <a:latin typeface="+mj-lt"/>
              </a:rPr>
              <a:t>palbociclib</a:t>
            </a:r>
            <a:r>
              <a:rPr lang="en-US" sz="450" dirty="0">
                <a:latin typeface="+mj-lt"/>
              </a:rPr>
              <a:t> should always be combined with an LHRH agonist. For men treated with the combination of </a:t>
            </a:r>
            <a:r>
              <a:rPr lang="en-US" sz="450" dirty="0" err="1">
                <a:latin typeface="+mj-lt"/>
              </a:rPr>
              <a:t>palbociclib</a:t>
            </a:r>
            <a:r>
              <a:rPr lang="en-US" sz="450" dirty="0">
                <a:latin typeface="+mj-lt"/>
              </a:rPr>
              <a:t> plus aromatase inhibitor therapy, treatment with an LHRH agonist may be considered. Management of some adverse reactions may require temporary dose interruptions/delays and/or dose reductions, or permanent discontinuation as per dose reduction schedules, viz., first dose reduction to 100 mg/day, second reduction to 75 mg/day. Treatment to be discontinued if further dose reduction is required. Complete blood count should be monitored prior to the start of </a:t>
            </a:r>
            <a:r>
              <a:rPr lang="en-US" sz="450" dirty="0" err="1">
                <a:latin typeface="+mj-lt"/>
              </a:rPr>
              <a:t>palbociclib</a:t>
            </a:r>
            <a:r>
              <a:rPr lang="en-US" sz="450" dirty="0">
                <a:latin typeface="+mj-lt"/>
              </a:rPr>
              <a:t> therapy and at the beginning of each cycle, as well as on Day 15 of the first 2 cycles, and as clinically indicated. For patients who experience a maximum of Grade 1 or 2 neutropenia in the first 6 cycles, complete blood counts for subsequent cycles should be monitored every 3 months, prior to the beginning of a cycle and as clinically indicated. Absolute neutrophil counts (ANC) of ≥1,000/mm3 and platelet counts of ≥50,000/mm3 are recommended to receive </a:t>
            </a:r>
            <a:r>
              <a:rPr lang="en-US" sz="450" dirty="0" err="1">
                <a:latin typeface="+mj-lt"/>
              </a:rPr>
              <a:t>palbociclib</a:t>
            </a:r>
            <a:r>
              <a:rPr lang="en-US" sz="450" dirty="0">
                <a:latin typeface="+mj-lt"/>
              </a:rPr>
              <a:t>. Dosing in special populations: Elderly: No dose adjustment is necessary in patients ≥65 years of age. Hepatic Impairment: No dose adjustment of </a:t>
            </a:r>
            <a:r>
              <a:rPr lang="en-US" sz="450" dirty="0" err="1">
                <a:latin typeface="+mj-lt"/>
              </a:rPr>
              <a:t>palbociclib</a:t>
            </a:r>
            <a:r>
              <a:rPr lang="en-US" sz="450" dirty="0">
                <a:latin typeface="+mj-lt"/>
              </a:rPr>
              <a:t> is required for patients with mild or moderate hepatic impairment (Child-Pugh classes A and B). For patients with severe hepatic impairment (Child-Pugh class C), the recommended dose of </a:t>
            </a:r>
            <a:r>
              <a:rPr lang="en-US" sz="450" dirty="0" err="1">
                <a:latin typeface="+mj-lt"/>
              </a:rPr>
              <a:t>palbociclib</a:t>
            </a:r>
            <a:r>
              <a:rPr lang="en-US" sz="450" dirty="0">
                <a:latin typeface="+mj-lt"/>
              </a:rPr>
              <a:t> is 75 mg once daily on Schedule 3/1. Renal Impairment: No dose adjustment of </a:t>
            </a:r>
            <a:r>
              <a:rPr lang="en-US" sz="450" dirty="0" err="1">
                <a:latin typeface="+mj-lt"/>
              </a:rPr>
              <a:t>palbociclib</a:t>
            </a:r>
            <a:r>
              <a:rPr lang="en-US" sz="450" dirty="0">
                <a:latin typeface="+mj-lt"/>
              </a:rPr>
              <a:t> is required for patients with mild, moderate, or severe renal impairment (creatinine clearance [</a:t>
            </a:r>
            <a:r>
              <a:rPr lang="en-US" sz="450" dirty="0" err="1">
                <a:latin typeface="+mj-lt"/>
              </a:rPr>
              <a:t>CrCl</a:t>
            </a:r>
            <a:r>
              <a:rPr lang="en-US" sz="450" dirty="0">
                <a:latin typeface="+mj-lt"/>
              </a:rPr>
              <a:t>] &gt;15 mL/min). Insufficient data are available in patients requiring </a:t>
            </a:r>
            <a:r>
              <a:rPr lang="en-US" sz="450" dirty="0" err="1">
                <a:latin typeface="+mj-lt"/>
              </a:rPr>
              <a:t>haemodialysis</a:t>
            </a:r>
            <a:r>
              <a:rPr lang="en-US" sz="450" dirty="0">
                <a:latin typeface="+mj-lt"/>
              </a:rPr>
              <a:t> to provide any dose adjustment recommendation in this patient population. </a:t>
            </a:r>
            <a:r>
              <a:rPr lang="en-US" sz="450" dirty="0" err="1">
                <a:latin typeface="+mj-lt"/>
              </a:rPr>
              <a:t>Paediatric</a:t>
            </a:r>
            <a:r>
              <a:rPr lang="en-US" sz="450" dirty="0">
                <a:latin typeface="+mj-lt"/>
              </a:rPr>
              <a:t> Population: The safety and efficacy of </a:t>
            </a:r>
            <a:r>
              <a:rPr lang="en-US" sz="450" dirty="0" err="1">
                <a:latin typeface="+mj-lt"/>
              </a:rPr>
              <a:t>palbociclib</a:t>
            </a:r>
            <a:r>
              <a:rPr lang="en-US" sz="450" dirty="0">
                <a:latin typeface="+mj-lt"/>
              </a:rPr>
              <a:t> in children and adolescents ≤18 years of age have not been established.</a:t>
            </a:r>
          </a:p>
          <a:p>
            <a:r>
              <a:rPr lang="en-US" sz="450" dirty="0">
                <a:latin typeface="+mj-lt"/>
              </a:rPr>
              <a:t>CONTRAINDICATIONS: Hypersensitivity to the active substance (microcrystalline cellulose, lactose monohydrate, sodium starch glycolate, colloidal silicon dioxide, magnesium stearate, and hard gelatin capsule shells. The light orange, light orange/caramel and caramel opaque capsule shells contain gelatin, red iron oxide, yellow iron oxide, and titanium dioxide; and the printing ink contains shellac, titanium dioxide, ammonium hydroxide, propylene glycol and simethicone). Use of preparations containing St. John’s Wort.</a:t>
            </a:r>
          </a:p>
          <a:p>
            <a:r>
              <a:rPr lang="en-US" sz="450" dirty="0">
                <a:latin typeface="+mj-lt"/>
              </a:rPr>
              <a:t> </a:t>
            </a:r>
          </a:p>
          <a:p>
            <a:r>
              <a:rPr lang="en-US" sz="450" dirty="0">
                <a:latin typeface="+mj-lt"/>
              </a:rPr>
              <a:t>WARNING AND PRECAUTIONS: Pre/perimenopausal women: Ovarian ablation or suppression with an LHRH agonist is mandatory when pre/perimenopausal women are administered </a:t>
            </a:r>
            <a:r>
              <a:rPr lang="en-US" sz="450" dirty="0" err="1">
                <a:latin typeface="+mj-lt"/>
              </a:rPr>
              <a:t>palbociclib</a:t>
            </a:r>
            <a:r>
              <a:rPr lang="en-US" sz="450" dirty="0">
                <a:latin typeface="+mj-lt"/>
              </a:rPr>
              <a:t> in combination with an aromatase inhibitor or </a:t>
            </a:r>
            <a:r>
              <a:rPr lang="en-US" sz="450" dirty="0" err="1">
                <a:latin typeface="+mj-lt"/>
              </a:rPr>
              <a:t>fulvestrant</a:t>
            </a:r>
            <a:r>
              <a:rPr lang="en-US" sz="450" dirty="0">
                <a:latin typeface="+mj-lt"/>
              </a:rPr>
              <a:t>. Critical visceral disease: The efficacy and safety of </a:t>
            </a:r>
            <a:r>
              <a:rPr lang="en-US" sz="450" dirty="0" err="1">
                <a:latin typeface="+mj-lt"/>
              </a:rPr>
              <a:t>palbociclib</a:t>
            </a:r>
            <a:r>
              <a:rPr lang="en-US" sz="450" dirty="0">
                <a:latin typeface="+mj-lt"/>
              </a:rPr>
              <a:t> have not been studied in patients with critical visceral disease. </a:t>
            </a:r>
            <a:r>
              <a:rPr lang="en-US" sz="450" dirty="0" err="1">
                <a:latin typeface="+mj-lt"/>
              </a:rPr>
              <a:t>Haematological</a:t>
            </a:r>
            <a:r>
              <a:rPr lang="en-US" sz="450" dirty="0">
                <a:latin typeface="+mj-lt"/>
              </a:rPr>
              <a:t> disorders: Dose interruption, dose reduction, or delay in starting treatment cycles is recommended for patients who develop Grade 3 or 4 neutropenia. Appropriate monitoring should be performed. Interstitial lung disease/pneumonitis: Severe, life-threatening, or fatal ILD and/or pneumonitis can occur in patients treated with </a:t>
            </a:r>
            <a:r>
              <a:rPr lang="en-US" sz="450" dirty="0" err="1">
                <a:latin typeface="+mj-lt"/>
              </a:rPr>
              <a:t>palbociclib</a:t>
            </a:r>
            <a:r>
              <a:rPr lang="en-US" sz="450" dirty="0">
                <a:latin typeface="+mj-lt"/>
              </a:rPr>
              <a:t> when taken in combination with endocrine therapy. Across clinical trials, 1.4% of </a:t>
            </a:r>
            <a:r>
              <a:rPr lang="en-US" sz="450" dirty="0" err="1">
                <a:latin typeface="+mj-lt"/>
              </a:rPr>
              <a:t>palbociclib</a:t>
            </a:r>
            <a:r>
              <a:rPr lang="en-US" sz="450" dirty="0">
                <a:latin typeface="+mj-lt"/>
              </a:rPr>
              <a:t>-treated patients had ILD/pneumonitis of any grade, 0.1% had Grade 3, and no Grade 4 or fatal cases were reported. Additional cases of ILD/pneumonitis have been observed in the post-marketing setting, with fatalities reported. Monitor patients for pulmonary symptoms indicative of ILD/pneumonitis (e.g. hypoxia, cough, </a:t>
            </a:r>
            <a:r>
              <a:rPr lang="en-US" sz="450" dirty="0" err="1">
                <a:latin typeface="+mj-lt"/>
              </a:rPr>
              <a:t>dyspnoea</a:t>
            </a:r>
            <a:r>
              <a:rPr lang="en-US" sz="450" dirty="0">
                <a:latin typeface="+mj-lt"/>
              </a:rPr>
              <a:t>). In patients who have new or worsening respiratory symptoms and are suspected to have developed ILD/pneumonitis, interrupt </a:t>
            </a:r>
            <a:r>
              <a:rPr lang="en-US" sz="450" dirty="0" err="1">
                <a:latin typeface="+mj-lt"/>
              </a:rPr>
              <a:t>palbociclib</a:t>
            </a:r>
            <a:r>
              <a:rPr lang="en-US" sz="450" dirty="0">
                <a:latin typeface="+mj-lt"/>
              </a:rPr>
              <a:t> immediately and evaluate the patient. Permanently discontinue </a:t>
            </a:r>
            <a:r>
              <a:rPr lang="en-US" sz="450" dirty="0" err="1">
                <a:latin typeface="+mj-lt"/>
              </a:rPr>
              <a:t>palbociclib</a:t>
            </a:r>
            <a:r>
              <a:rPr lang="en-US" sz="450" dirty="0">
                <a:latin typeface="+mj-lt"/>
              </a:rPr>
              <a:t> in patients with severe ILD or pneumonitis. Infections: Since </a:t>
            </a:r>
            <a:r>
              <a:rPr lang="en-US" sz="450" dirty="0" err="1">
                <a:latin typeface="+mj-lt"/>
              </a:rPr>
              <a:t>palbociclib</a:t>
            </a:r>
            <a:r>
              <a:rPr lang="en-US" sz="450" dirty="0">
                <a:latin typeface="+mj-lt"/>
              </a:rPr>
              <a:t> has myelosuppressive properties, it may predispose patients to infections. Infections have been reported at a higher rate in patients treated with </a:t>
            </a:r>
            <a:r>
              <a:rPr lang="en-US" sz="450" dirty="0" err="1">
                <a:latin typeface="+mj-lt"/>
              </a:rPr>
              <a:t>palbociclib</a:t>
            </a:r>
            <a:r>
              <a:rPr lang="en-US" sz="450" dirty="0">
                <a:latin typeface="+mj-lt"/>
              </a:rPr>
              <a:t> in </a:t>
            </a:r>
            <a:r>
              <a:rPr lang="en-US" sz="450" dirty="0" err="1">
                <a:latin typeface="+mj-lt"/>
              </a:rPr>
              <a:t>randomised</a:t>
            </a:r>
            <a:r>
              <a:rPr lang="en-US" sz="450" dirty="0">
                <a:latin typeface="+mj-lt"/>
              </a:rPr>
              <a:t> clinical studies compared to patients treated in the respective comparator arm. Grades 3 and 4 infections occurred respectively in 5.6% and 0.9% of patients treated with </a:t>
            </a:r>
            <a:r>
              <a:rPr lang="en-US" sz="450" dirty="0" err="1">
                <a:latin typeface="+mj-lt"/>
              </a:rPr>
              <a:t>palbociclib</a:t>
            </a:r>
            <a:r>
              <a:rPr lang="en-US" sz="450" dirty="0">
                <a:latin typeface="+mj-lt"/>
              </a:rPr>
              <a:t> in any combination. Patients should be monitored for signs and symptoms of infection and treated as medically </a:t>
            </a:r>
            <a:r>
              <a:rPr lang="en-US" sz="450" dirty="0" err="1">
                <a:latin typeface="+mj-lt"/>
              </a:rPr>
              <a:t>appropriate.Venous</a:t>
            </a:r>
            <a:r>
              <a:rPr lang="en-US" sz="450" dirty="0">
                <a:latin typeface="+mj-lt"/>
              </a:rPr>
              <a:t> thromboembolic events were reported in patients treated with PALBACE. Patients should be monitored for signs and symptoms of deep vein thrombosis and pulmonary embolism and treated as medically appropriate. Physicians should inform patients to promptly report any episode of fever. Hepatic impairment: Administer </a:t>
            </a:r>
            <a:r>
              <a:rPr lang="en-US" sz="450" dirty="0" err="1">
                <a:latin typeface="+mj-lt"/>
              </a:rPr>
              <a:t>palbociclib</a:t>
            </a:r>
            <a:r>
              <a:rPr lang="en-US" sz="450" dirty="0">
                <a:latin typeface="+mj-lt"/>
              </a:rPr>
              <a:t> with caution to patients with moderate or severe hepatic impairment, with close monitoring of toxicity signs. Renal impairment: Administer </a:t>
            </a:r>
            <a:r>
              <a:rPr lang="en-US" sz="450" dirty="0" err="1">
                <a:latin typeface="+mj-lt"/>
              </a:rPr>
              <a:t>palbociclib</a:t>
            </a:r>
            <a:r>
              <a:rPr lang="en-US" sz="450" dirty="0">
                <a:latin typeface="+mj-lt"/>
              </a:rPr>
              <a:t> with caution to patients with moderate or severe renal impairment, with close monitoring of signs of toxicity. Concomitant treatment with inhibitors or inducers of CYP3A4: Strong inhibitors of CYP3A4 may lead to increased toxicity. Concomitant use of strong CYP3A inhibitors during treatment with </a:t>
            </a:r>
            <a:r>
              <a:rPr lang="en-US" sz="450" dirty="0" err="1">
                <a:latin typeface="+mj-lt"/>
              </a:rPr>
              <a:t>palbociclib</a:t>
            </a:r>
            <a:r>
              <a:rPr lang="en-US" sz="450" dirty="0">
                <a:latin typeface="+mj-lt"/>
              </a:rPr>
              <a:t> should be avoided. Co-administration should only be considered after careful evaluation of the potential benefits and risks. If co-administration with a strong CYP3A inhibitor is unavoidable, reduce the </a:t>
            </a:r>
            <a:r>
              <a:rPr lang="en-US" sz="450" dirty="0" err="1">
                <a:latin typeface="+mj-lt"/>
              </a:rPr>
              <a:t>palbociclib</a:t>
            </a:r>
            <a:r>
              <a:rPr lang="en-US" sz="450" dirty="0">
                <a:latin typeface="+mj-lt"/>
              </a:rPr>
              <a:t> dose to 75 mg once daily. When the strong inhibitor is discontinued, increase the </a:t>
            </a:r>
            <a:r>
              <a:rPr lang="en-US" sz="450" dirty="0" err="1">
                <a:latin typeface="+mj-lt"/>
              </a:rPr>
              <a:t>palbociclib</a:t>
            </a:r>
            <a:r>
              <a:rPr lang="en-US" sz="450" dirty="0">
                <a:latin typeface="+mj-lt"/>
              </a:rPr>
              <a:t> dose (after 3 5 half lives of the inhibitor) to the dose used prior to the initiation of the strong CYP3A inhibitor. Co-administration of CYP3A inducers may lead to decreased </a:t>
            </a:r>
            <a:r>
              <a:rPr lang="en-US" sz="450" dirty="0" err="1">
                <a:latin typeface="+mj-lt"/>
              </a:rPr>
              <a:t>palbociclib</a:t>
            </a:r>
            <a:r>
              <a:rPr lang="en-US" sz="450" dirty="0">
                <a:latin typeface="+mj-lt"/>
              </a:rPr>
              <a:t> exposure and consequently a risk for lack of efficacy. Therefore, concomitant use of </a:t>
            </a:r>
            <a:r>
              <a:rPr lang="en-US" sz="450" dirty="0" err="1">
                <a:latin typeface="+mj-lt"/>
              </a:rPr>
              <a:t>palbociclib</a:t>
            </a:r>
            <a:r>
              <a:rPr lang="en-US" sz="450" dirty="0">
                <a:latin typeface="+mj-lt"/>
              </a:rPr>
              <a:t> with strong CYP3A4 inducers should be avoided. No dose adjustments are required for co-administration of </a:t>
            </a:r>
            <a:r>
              <a:rPr lang="en-US" sz="450" dirty="0" err="1">
                <a:latin typeface="+mj-lt"/>
              </a:rPr>
              <a:t>palbociclib</a:t>
            </a:r>
            <a:r>
              <a:rPr lang="en-US" sz="450" dirty="0">
                <a:latin typeface="+mj-lt"/>
              </a:rPr>
              <a:t> with moderate CYP3A inducers. </a:t>
            </a:r>
          </a:p>
          <a:p>
            <a:r>
              <a:rPr lang="en-US" sz="450" dirty="0">
                <a:latin typeface="+mj-lt"/>
              </a:rPr>
              <a:t>Women of childbearing potential or their partners: Women of childbearing potential or their male partners must use a highly effective method of contraception while taking </a:t>
            </a:r>
            <a:r>
              <a:rPr lang="en-US" sz="450" dirty="0" err="1">
                <a:latin typeface="+mj-lt"/>
              </a:rPr>
              <a:t>palbociclib</a:t>
            </a:r>
            <a:r>
              <a:rPr lang="en-US" sz="450" dirty="0">
                <a:latin typeface="+mj-lt"/>
              </a:rPr>
              <a:t>. Lactose: This medicinal product contains lactose. Patients with rare hereditary problems of galactose intolerance, the Lapp lactase deficiency, or glucose-galactose malabsorption should not take this medicine.</a:t>
            </a:r>
          </a:p>
          <a:p>
            <a:r>
              <a:rPr lang="en-US" sz="450" dirty="0">
                <a:latin typeface="+mj-lt"/>
              </a:rPr>
              <a:t>Use in Special population: Women of childbearing potential/Contraception in males and females: Females of childbearing potential who are receiving this medicinal product, or their male partners should use adequate contraceptive methods (e.g., double-barrier contraception) during therapy and for at least 3 weeks or 14 weeks after completing therapy for females and males, respectively. Pregnancy: There are no or limited amount of data from the use of </a:t>
            </a:r>
            <a:r>
              <a:rPr lang="en-US" sz="450" dirty="0" err="1">
                <a:latin typeface="+mj-lt"/>
              </a:rPr>
              <a:t>palbociclib</a:t>
            </a:r>
            <a:r>
              <a:rPr lang="en-US" sz="450" dirty="0">
                <a:latin typeface="+mj-lt"/>
              </a:rPr>
              <a:t> in pregnant women. Studies in animals have shown reproductive toxicity. Palbociclib is not recommended during pregnancy and in women of childbearing potential not using contraception. Breast-feeding: No studies have been conducted in humans or animals to assess the effect of </a:t>
            </a:r>
            <a:r>
              <a:rPr lang="en-US" sz="450" dirty="0" err="1">
                <a:latin typeface="+mj-lt"/>
              </a:rPr>
              <a:t>palbociclib</a:t>
            </a:r>
            <a:r>
              <a:rPr lang="en-US" sz="450" dirty="0">
                <a:latin typeface="+mj-lt"/>
              </a:rPr>
              <a:t> on milk production, its presence in breast milk, or its effects on the breast-fed child. It is unknown whether </a:t>
            </a:r>
            <a:r>
              <a:rPr lang="en-US" sz="450" dirty="0" err="1">
                <a:latin typeface="+mj-lt"/>
              </a:rPr>
              <a:t>palbociclib</a:t>
            </a:r>
            <a:r>
              <a:rPr lang="en-US" sz="450" dirty="0">
                <a:latin typeface="+mj-lt"/>
              </a:rPr>
              <a:t> is excreted in human milk. Patients receiving </a:t>
            </a:r>
            <a:r>
              <a:rPr lang="en-US" sz="450" dirty="0" err="1">
                <a:latin typeface="+mj-lt"/>
              </a:rPr>
              <a:t>palbociclib</a:t>
            </a:r>
            <a:r>
              <a:rPr lang="en-US" sz="450" dirty="0">
                <a:latin typeface="+mj-lt"/>
              </a:rPr>
              <a:t> should not breast feed. Fertility: There were no effects on </a:t>
            </a:r>
            <a:r>
              <a:rPr lang="en-US" sz="450" dirty="0" err="1">
                <a:latin typeface="+mj-lt"/>
              </a:rPr>
              <a:t>oestrous</a:t>
            </a:r>
            <a:r>
              <a:rPr lang="en-US" sz="450" dirty="0">
                <a:latin typeface="+mj-lt"/>
              </a:rPr>
              <a:t> cycle (female rats) or mating and fertility in rats (male or female) in non-clinical reproductive studies. However, no clinical data have been obtained on fertility in humans. Based on male reproductive organ findings (seminiferous tubule degeneration in testis, epididymal </a:t>
            </a:r>
            <a:r>
              <a:rPr lang="en-US" sz="450" dirty="0" err="1">
                <a:latin typeface="+mj-lt"/>
              </a:rPr>
              <a:t>hypospermia</a:t>
            </a:r>
            <a:r>
              <a:rPr lang="en-US" sz="450" dirty="0">
                <a:latin typeface="+mj-lt"/>
              </a:rPr>
              <a:t>, lower sperm motility and density, and decreased prostate secretion) in non-clinical safety studies, male fertility may be compromised by treatment with </a:t>
            </a:r>
            <a:r>
              <a:rPr lang="en-US" sz="450" dirty="0" err="1">
                <a:latin typeface="+mj-lt"/>
              </a:rPr>
              <a:t>palbociclib</a:t>
            </a:r>
            <a:r>
              <a:rPr lang="en-US" sz="450" dirty="0">
                <a:latin typeface="+mj-lt"/>
              </a:rPr>
              <a:t>. Thus, men may consider sperm preservation prior to beginning therapy with </a:t>
            </a:r>
            <a:r>
              <a:rPr lang="en-US" sz="450" dirty="0" err="1">
                <a:latin typeface="+mj-lt"/>
              </a:rPr>
              <a:t>palbociclib</a:t>
            </a:r>
            <a:r>
              <a:rPr lang="en-US" sz="450" dirty="0">
                <a:latin typeface="+mj-lt"/>
              </a:rPr>
              <a:t>.</a:t>
            </a:r>
          </a:p>
          <a:p>
            <a:r>
              <a:rPr lang="en-US" sz="450" dirty="0">
                <a:latin typeface="+mj-lt"/>
              </a:rPr>
              <a:t>DRUG INTERACTIONS: Palbociclib is primarily </a:t>
            </a:r>
            <a:r>
              <a:rPr lang="en-US" sz="450" dirty="0" err="1">
                <a:latin typeface="+mj-lt"/>
              </a:rPr>
              <a:t>metabolised</a:t>
            </a:r>
            <a:r>
              <a:rPr lang="en-US" sz="450" dirty="0">
                <a:latin typeface="+mj-lt"/>
              </a:rPr>
              <a:t> by CYP3A and </a:t>
            </a:r>
            <a:r>
              <a:rPr lang="en-US" sz="450" dirty="0" err="1">
                <a:latin typeface="+mj-lt"/>
              </a:rPr>
              <a:t>sulphotransferase</a:t>
            </a:r>
            <a:r>
              <a:rPr lang="en-US" sz="450" dirty="0">
                <a:latin typeface="+mj-lt"/>
              </a:rPr>
              <a:t> (SULT) enzyme SULT2A1. In vivo, </a:t>
            </a:r>
            <a:r>
              <a:rPr lang="en-US" sz="450" dirty="0" err="1">
                <a:latin typeface="+mj-lt"/>
              </a:rPr>
              <a:t>palbociclib</a:t>
            </a:r>
            <a:r>
              <a:rPr lang="en-US" sz="450" dirty="0">
                <a:latin typeface="+mj-lt"/>
              </a:rPr>
              <a:t> is a weak, time-dependent inhibitor of CYP3A. Effect of CYP3A inhibitors: The concomitant use of strong CYP3A inhibitors including, but not limited to: clarithromycin, indinavir, itraconazole, ketoconazole, lopinavir/ritonavir, nefazodone, nelfinavir, </a:t>
            </a:r>
            <a:r>
              <a:rPr lang="en-US" sz="450" dirty="0" err="1">
                <a:latin typeface="+mj-lt"/>
              </a:rPr>
              <a:t>posaconazole</a:t>
            </a:r>
            <a:r>
              <a:rPr lang="en-US" sz="450" dirty="0">
                <a:latin typeface="+mj-lt"/>
              </a:rPr>
              <a:t>, saquinavir, telaprevir, telithromycin, voriconazole, and grapefruit or grapefruit juice, should be avoided. No dose adjustments are needed for mild and moderate CYP3A inhibitors. Effect of CYP3A inducers: The concomitant use of strong CYP3A inducers including, but not limited to: carbamazepine, enzalutamide, phenytoin, rifampin, and St. John’s Wort should be avoided.  No dose adjustments are required for moderate CYP3A inducers. Effect of acid reducing agents: given the effect of proton pump inhibitors on </a:t>
            </a:r>
            <a:r>
              <a:rPr lang="en-US" sz="450" dirty="0" err="1">
                <a:latin typeface="+mj-lt"/>
              </a:rPr>
              <a:t>palbociclib</a:t>
            </a:r>
            <a:r>
              <a:rPr lang="en-US" sz="450" dirty="0">
                <a:latin typeface="+mj-lt"/>
              </a:rPr>
              <a:t> AUCinf and </a:t>
            </a:r>
            <a:r>
              <a:rPr lang="en-US" sz="450" dirty="0" err="1">
                <a:latin typeface="+mj-lt"/>
              </a:rPr>
              <a:t>Cmax</a:t>
            </a:r>
            <a:r>
              <a:rPr lang="en-US" sz="450" dirty="0">
                <a:latin typeface="+mj-lt"/>
              </a:rPr>
              <a:t> in fasting and fed conditions, </a:t>
            </a:r>
            <a:r>
              <a:rPr lang="en-US" sz="450" dirty="0" err="1">
                <a:latin typeface="+mj-lt"/>
              </a:rPr>
              <a:t>palbociclib</a:t>
            </a:r>
            <a:r>
              <a:rPr lang="en-US" sz="450" dirty="0">
                <a:latin typeface="+mj-lt"/>
              </a:rPr>
              <a:t> should be taken with food, preferably a meal. Given the reduced effect on gastric pH of H2-receptor antagonists and local antacids compared to PPIs, no clinically relevant effect of H2 receptor antagonists or local antacids on </a:t>
            </a:r>
            <a:r>
              <a:rPr lang="en-US" sz="450" dirty="0" err="1">
                <a:latin typeface="+mj-lt"/>
              </a:rPr>
              <a:t>palbociclib</a:t>
            </a:r>
            <a:r>
              <a:rPr lang="en-US" sz="450" dirty="0">
                <a:latin typeface="+mj-lt"/>
              </a:rPr>
              <a:t> exposure is expected when </a:t>
            </a:r>
            <a:r>
              <a:rPr lang="en-US" sz="450" dirty="0" err="1">
                <a:latin typeface="+mj-lt"/>
              </a:rPr>
              <a:t>palbociclib</a:t>
            </a:r>
            <a:r>
              <a:rPr lang="en-US" sz="450" dirty="0">
                <a:latin typeface="+mj-lt"/>
              </a:rPr>
              <a:t> is taken with food. Effects of </a:t>
            </a:r>
            <a:r>
              <a:rPr lang="en-US" sz="450" dirty="0" err="1">
                <a:latin typeface="+mj-lt"/>
              </a:rPr>
              <a:t>palbociclib</a:t>
            </a:r>
            <a:r>
              <a:rPr lang="en-US" sz="450" dirty="0">
                <a:latin typeface="+mj-lt"/>
              </a:rPr>
              <a:t> on the pharmacokinetics of other medicinal products: Palbociclib is a weak, time-dependent inhibitor of CYP3A. The dose of sensitive CYP3A substrates with a narrow therapeutic index (e.g., alfentanil, cyclosporine, dihydroergotamine, ergotamine, </a:t>
            </a:r>
            <a:r>
              <a:rPr lang="en-US" sz="450" dirty="0" err="1">
                <a:latin typeface="+mj-lt"/>
              </a:rPr>
              <a:t>everolimus</a:t>
            </a:r>
            <a:r>
              <a:rPr lang="en-US" sz="450" dirty="0">
                <a:latin typeface="+mj-lt"/>
              </a:rPr>
              <a:t>, fentanyl, pimozide, quinidine, sirolimus, and tacrolimus) may need to be reduced when co-administered with </a:t>
            </a:r>
            <a:r>
              <a:rPr lang="en-US" sz="450" dirty="0" err="1">
                <a:latin typeface="+mj-lt"/>
              </a:rPr>
              <a:t>palbociclib</a:t>
            </a:r>
            <a:r>
              <a:rPr lang="en-US" sz="450" dirty="0">
                <a:latin typeface="+mj-lt"/>
              </a:rPr>
              <a:t> as </a:t>
            </a:r>
            <a:r>
              <a:rPr lang="en-US" sz="450" dirty="0" err="1">
                <a:latin typeface="+mj-lt"/>
              </a:rPr>
              <a:t>palbociclib</a:t>
            </a:r>
            <a:r>
              <a:rPr lang="en-US" sz="450" dirty="0">
                <a:latin typeface="+mj-lt"/>
              </a:rPr>
              <a:t> may increase their exposure. Drug-drug interaction between </a:t>
            </a:r>
            <a:r>
              <a:rPr lang="en-US" sz="450" dirty="0" err="1">
                <a:latin typeface="+mj-lt"/>
              </a:rPr>
              <a:t>palbociclib</a:t>
            </a:r>
            <a:r>
              <a:rPr lang="en-US" sz="450" dirty="0">
                <a:latin typeface="+mj-lt"/>
              </a:rPr>
              <a:t> and letrozole: Data from the drug-drug interaction (DDI) evaluation portion of a clinical study in patients with breast cancer showed that there was no drug interaction between </a:t>
            </a:r>
            <a:r>
              <a:rPr lang="en-US" sz="450" dirty="0" err="1">
                <a:latin typeface="+mj-lt"/>
              </a:rPr>
              <a:t>palbociclib</a:t>
            </a:r>
            <a:r>
              <a:rPr lang="en-US" sz="450" dirty="0">
                <a:latin typeface="+mj-lt"/>
              </a:rPr>
              <a:t> and letrozole when the 2 medicinal products were co-administered. Effect of tamoxifen on </a:t>
            </a:r>
            <a:r>
              <a:rPr lang="en-US" sz="450" dirty="0" err="1">
                <a:latin typeface="+mj-lt"/>
              </a:rPr>
              <a:t>palbociclib</a:t>
            </a:r>
            <a:r>
              <a:rPr lang="en-US" sz="450" dirty="0">
                <a:latin typeface="+mj-lt"/>
              </a:rPr>
              <a:t> exposure: Data from a DDI study in healthy male subjects indicated that </a:t>
            </a:r>
            <a:r>
              <a:rPr lang="en-US" sz="450" dirty="0" err="1">
                <a:latin typeface="+mj-lt"/>
              </a:rPr>
              <a:t>palbociclib</a:t>
            </a:r>
            <a:r>
              <a:rPr lang="en-US" sz="450" dirty="0">
                <a:latin typeface="+mj-lt"/>
              </a:rPr>
              <a:t> exposures were comparable when a single dose of </a:t>
            </a:r>
            <a:r>
              <a:rPr lang="en-US" sz="450" dirty="0" err="1">
                <a:latin typeface="+mj-lt"/>
              </a:rPr>
              <a:t>palbociclib</a:t>
            </a:r>
            <a:r>
              <a:rPr lang="en-US" sz="450" dirty="0">
                <a:latin typeface="+mj-lt"/>
              </a:rPr>
              <a:t> was co-administered with multiple doses of tamoxifen and when </a:t>
            </a:r>
            <a:r>
              <a:rPr lang="en-US" sz="450" dirty="0" err="1">
                <a:latin typeface="+mj-lt"/>
              </a:rPr>
              <a:t>palbociclib</a:t>
            </a:r>
            <a:r>
              <a:rPr lang="en-US" sz="450" dirty="0">
                <a:latin typeface="+mj-lt"/>
              </a:rPr>
              <a:t> was given alone. Drug-drug interaction between </a:t>
            </a:r>
            <a:r>
              <a:rPr lang="en-US" sz="450" dirty="0" err="1">
                <a:latin typeface="+mj-lt"/>
              </a:rPr>
              <a:t>palbociclib</a:t>
            </a:r>
            <a:r>
              <a:rPr lang="en-US" sz="450" dirty="0">
                <a:latin typeface="+mj-lt"/>
              </a:rPr>
              <a:t> and </a:t>
            </a:r>
            <a:r>
              <a:rPr lang="en-US" sz="450" dirty="0" err="1">
                <a:latin typeface="+mj-lt"/>
              </a:rPr>
              <a:t>fulvestrant</a:t>
            </a:r>
            <a:r>
              <a:rPr lang="en-US" sz="450" dirty="0">
                <a:latin typeface="+mj-lt"/>
              </a:rPr>
              <a:t>: Data from a clinical study in patients with breast cancer showed that there was no clinically relevant drug interaction between </a:t>
            </a:r>
            <a:r>
              <a:rPr lang="en-US" sz="450" dirty="0" err="1">
                <a:latin typeface="+mj-lt"/>
              </a:rPr>
              <a:t>palbociclib</a:t>
            </a:r>
            <a:r>
              <a:rPr lang="en-US" sz="450" dirty="0">
                <a:latin typeface="+mj-lt"/>
              </a:rPr>
              <a:t> and </a:t>
            </a:r>
            <a:r>
              <a:rPr lang="en-US" sz="450" dirty="0" err="1">
                <a:latin typeface="+mj-lt"/>
              </a:rPr>
              <a:t>fulvestrant</a:t>
            </a:r>
            <a:r>
              <a:rPr lang="en-US" sz="450" dirty="0">
                <a:latin typeface="+mj-lt"/>
              </a:rPr>
              <a:t> when the two medicinal products were co-administered. Drug-drug interaction between </a:t>
            </a:r>
            <a:r>
              <a:rPr lang="en-US" sz="450" dirty="0" err="1">
                <a:latin typeface="+mj-lt"/>
              </a:rPr>
              <a:t>palbociclib</a:t>
            </a:r>
            <a:r>
              <a:rPr lang="en-US" sz="450" dirty="0">
                <a:latin typeface="+mj-lt"/>
              </a:rPr>
              <a:t> and oral contraceptives: DDI studies of </a:t>
            </a:r>
            <a:r>
              <a:rPr lang="en-US" sz="450" dirty="0" err="1">
                <a:latin typeface="+mj-lt"/>
              </a:rPr>
              <a:t>palbociclib</a:t>
            </a:r>
            <a:r>
              <a:rPr lang="en-US" sz="450" dirty="0">
                <a:latin typeface="+mj-lt"/>
              </a:rPr>
              <a:t> with oral contraceptives have not been conducted. In vitro studies with transporters: Based on in vitro data, </a:t>
            </a:r>
            <a:r>
              <a:rPr lang="en-US" sz="450" dirty="0" err="1">
                <a:latin typeface="+mj-lt"/>
              </a:rPr>
              <a:t>palbociclib</a:t>
            </a:r>
            <a:r>
              <a:rPr lang="en-US" sz="450" dirty="0">
                <a:latin typeface="+mj-lt"/>
              </a:rPr>
              <a:t> is predicted to inhibit intestinal P-glycoprotein (P-</a:t>
            </a:r>
            <a:r>
              <a:rPr lang="en-US" sz="450" dirty="0" err="1">
                <a:latin typeface="+mj-lt"/>
              </a:rPr>
              <a:t>gp</a:t>
            </a:r>
            <a:r>
              <a:rPr lang="en-US" sz="450" dirty="0">
                <a:latin typeface="+mj-lt"/>
              </a:rPr>
              <a:t>) and breast cancer resistance protein (BCRP) mediated transport. Therefore, administration of </a:t>
            </a:r>
            <a:r>
              <a:rPr lang="en-US" sz="450" dirty="0" err="1">
                <a:latin typeface="+mj-lt"/>
              </a:rPr>
              <a:t>palbociclib</a:t>
            </a:r>
            <a:r>
              <a:rPr lang="en-US" sz="450" dirty="0">
                <a:latin typeface="+mj-lt"/>
              </a:rPr>
              <a:t> with medicinal products that are substrates of P-</a:t>
            </a:r>
            <a:r>
              <a:rPr lang="en-US" sz="450" dirty="0" err="1">
                <a:latin typeface="+mj-lt"/>
              </a:rPr>
              <a:t>gp</a:t>
            </a:r>
            <a:r>
              <a:rPr lang="en-US" sz="450" dirty="0">
                <a:latin typeface="+mj-lt"/>
              </a:rPr>
              <a:t> (e.g., digoxin, dabigatran, colchicine) or BCRP (e.g., pravastatin, rosuvastatin, sulfasalazine) may increase their therapeutic effect and adverse reactions. Based on in vitro data, </a:t>
            </a:r>
            <a:r>
              <a:rPr lang="en-US" sz="450" dirty="0" err="1">
                <a:latin typeface="+mj-lt"/>
              </a:rPr>
              <a:t>palbociclib</a:t>
            </a:r>
            <a:r>
              <a:rPr lang="en-US" sz="450" dirty="0">
                <a:latin typeface="+mj-lt"/>
              </a:rPr>
              <a:t> may inhibit the uptake transporter organic cationic transporter OCT1 and then may increase the exposure of medical product substrates of this transporter (e.g., metformin).</a:t>
            </a:r>
          </a:p>
          <a:p>
            <a:r>
              <a:rPr lang="en-US" sz="450" dirty="0">
                <a:latin typeface="+mj-lt"/>
              </a:rPr>
              <a:t>OVERDOSE: In the event of a </a:t>
            </a:r>
            <a:r>
              <a:rPr lang="en-US" sz="450" dirty="0" err="1">
                <a:latin typeface="+mj-lt"/>
              </a:rPr>
              <a:t>palbociclib</a:t>
            </a:r>
            <a:r>
              <a:rPr lang="en-US" sz="450" dirty="0">
                <a:latin typeface="+mj-lt"/>
              </a:rPr>
              <a:t> overdose, both gastrointestinal (e.g., nausea, vomiting) and </a:t>
            </a:r>
            <a:r>
              <a:rPr lang="en-US" sz="450" dirty="0" err="1">
                <a:latin typeface="+mj-lt"/>
              </a:rPr>
              <a:t>haematological</a:t>
            </a:r>
            <a:r>
              <a:rPr lang="en-US" sz="450" dirty="0">
                <a:latin typeface="+mj-lt"/>
              </a:rPr>
              <a:t> (e.g., neutropenia) toxicity may occur and general supportive care should be provided.</a:t>
            </a:r>
          </a:p>
          <a:p>
            <a:r>
              <a:rPr lang="en-US" sz="450" dirty="0">
                <a:latin typeface="+mj-lt"/>
              </a:rPr>
              <a:t>ADVERSE REACTION: The most common adverse reactions of any grade reported in patients receiving </a:t>
            </a:r>
            <a:r>
              <a:rPr lang="en-US" sz="450" dirty="0" err="1">
                <a:latin typeface="+mj-lt"/>
              </a:rPr>
              <a:t>palbociclib</a:t>
            </a:r>
            <a:r>
              <a:rPr lang="en-US" sz="450" dirty="0">
                <a:latin typeface="+mj-lt"/>
              </a:rPr>
              <a:t> in </a:t>
            </a:r>
            <a:r>
              <a:rPr lang="en-US" sz="450" dirty="0" err="1">
                <a:latin typeface="+mj-lt"/>
              </a:rPr>
              <a:t>randomised</a:t>
            </a:r>
            <a:r>
              <a:rPr lang="en-US" sz="450" dirty="0">
                <a:latin typeface="+mj-lt"/>
              </a:rPr>
              <a:t> clinical studies were neutropenia, infections, leukopenia, fatigue, nausea, vomiting, stomatitis, </a:t>
            </a:r>
            <a:r>
              <a:rPr lang="en-US" sz="450" dirty="0" err="1">
                <a:latin typeface="+mj-lt"/>
              </a:rPr>
              <a:t>anaemia</a:t>
            </a:r>
            <a:r>
              <a:rPr lang="en-US" sz="450" dirty="0">
                <a:latin typeface="+mj-lt"/>
              </a:rPr>
              <a:t>, </a:t>
            </a:r>
            <a:r>
              <a:rPr lang="en-US" sz="450" dirty="0" err="1">
                <a:latin typeface="+mj-lt"/>
              </a:rPr>
              <a:t>diarrhoea</a:t>
            </a:r>
            <a:r>
              <a:rPr lang="en-US" sz="450" dirty="0">
                <a:latin typeface="+mj-lt"/>
              </a:rPr>
              <a:t>, alopecia, thrombocytopenia, asthenia, pyrexia, rash, dry skin. The most common (≥2%) Grade ≥3 adverse reactions of </a:t>
            </a:r>
            <a:r>
              <a:rPr lang="en-US" sz="450" dirty="0" err="1">
                <a:latin typeface="+mj-lt"/>
              </a:rPr>
              <a:t>palbociclib</a:t>
            </a:r>
            <a:r>
              <a:rPr lang="en-US" sz="450" dirty="0">
                <a:latin typeface="+mj-lt"/>
              </a:rPr>
              <a:t> were neutropenia, leukopenia, infections, </a:t>
            </a:r>
            <a:r>
              <a:rPr lang="en-US" sz="450" dirty="0" err="1">
                <a:latin typeface="+mj-lt"/>
              </a:rPr>
              <a:t>anaemia</a:t>
            </a:r>
            <a:r>
              <a:rPr lang="en-US" sz="450" dirty="0">
                <a:latin typeface="+mj-lt"/>
              </a:rPr>
              <a:t>, aspartate aminotransferase (AST) increased, fatigue, and alanine aminotransferase (ALT) increased. Common adverse events include febrile neutropenia, dysgeusia, epistaxis, ILD/pneumonitis, blurred vision, increased lacrimation, dry eye, Venous thromboembolism including pulmonary embolism, embolism, deep vein thrombosis, peripheral embolism, thrombosis &amp; Palmar-plantar </a:t>
            </a:r>
            <a:r>
              <a:rPr lang="en-US" sz="450" dirty="0" err="1">
                <a:latin typeface="+mj-lt"/>
              </a:rPr>
              <a:t>erythrodysaesthesia</a:t>
            </a:r>
            <a:r>
              <a:rPr lang="en-US" sz="450" dirty="0">
                <a:latin typeface="+mj-lt"/>
              </a:rPr>
              <a:t> syndrome.</a:t>
            </a:r>
          </a:p>
          <a:p>
            <a:r>
              <a:rPr lang="en-US" sz="450" dirty="0">
                <a:latin typeface="+mj-lt"/>
              </a:rPr>
              <a:t>Uncommon AE, cutaneous lupus erythematosus was reported.</a:t>
            </a:r>
          </a:p>
          <a:p>
            <a:r>
              <a:rPr lang="en-US" sz="450" dirty="0">
                <a:latin typeface="+mj-lt"/>
              </a:rPr>
              <a:t>PHARMACEUTICAL PRECAUTIONS: Store below 30°C in the original package. No special requirements.</a:t>
            </a:r>
          </a:p>
          <a:p>
            <a:r>
              <a:rPr lang="en-US" sz="450" dirty="0">
                <a:latin typeface="+mj-lt"/>
              </a:rPr>
              <a:t>REFERENCE: LPDPAB062023 June-2023</a:t>
            </a:r>
          </a:p>
          <a:p>
            <a:r>
              <a:rPr lang="en-US" sz="450" dirty="0">
                <a:latin typeface="+mj-lt"/>
              </a:rPr>
              <a:t>DATE OF THIS DOCUMENT: 31 Aug 2023</a:t>
            </a:r>
          </a:p>
          <a:p>
            <a:endParaRPr lang="en-US" sz="450" dirty="0">
              <a:latin typeface="+mj-lt"/>
            </a:endParaRPr>
          </a:p>
          <a:p>
            <a:endParaRPr lang="en-IN" sz="450" dirty="0">
              <a:latin typeface="+mj-lt"/>
            </a:endParaRPr>
          </a:p>
        </p:txBody>
      </p:sp>
      <p:sp>
        <p:nvSpPr>
          <p:cNvPr id="3" name="Rectangle 2">
            <a:extLst>
              <a:ext uri="{FF2B5EF4-FFF2-40B4-BE49-F238E27FC236}">
                <a16:creationId xmlns:a16="http://schemas.microsoft.com/office/drawing/2014/main" id="{FCB41FEF-A1EE-4DA4-331E-D4315DD8BC13}"/>
              </a:ext>
            </a:extLst>
          </p:cNvPr>
          <p:cNvSpPr/>
          <p:nvPr/>
        </p:nvSpPr>
        <p:spPr>
          <a:xfrm>
            <a:off x="428115" y="4658333"/>
            <a:ext cx="1769280" cy="221599"/>
          </a:xfrm>
          <a:prstGeom prst="rect">
            <a:avLst/>
          </a:prstGeom>
        </p:spPr>
        <p:txBody>
          <a:bodyPr wrap="square">
            <a:spAutoFit/>
          </a:bodyPr>
          <a:lstStyle/>
          <a:p>
            <a:pPr defTabSz="914377">
              <a:defRPr/>
            </a:pPr>
            <a:r>
              <a:rPr lang="pt-BR" sz="420" kern="1200" dirty="0">
                <a:latin typeface="+mj-lt"/>
                <a:ea typeface="SimSun" panose="02010600030101010101" pitchFamily="2" charset="-122"/>
                <a:cs typeface="Arial" panose="020B0604020202020204" pitchFamily="34" charset="0"/>
              </a:rPr>
              <a:t>Trademark Proprietor: Pfizer Inc., USA</a:t>
            </a:r>
          </a:p>
          <a:p>
            <a:pPr defTabSz="914377">
              <a:defRPr/>
            </a:pPr>
            <a:r>
              <a:rPr lang="en-US" sz="420" kern="1200" dirty="0">
                <a:latin typeface="+mj-lt"/>
                <a:ea typeface="SimSun" panose="02010600030101010101" pitchFamily="2" charset="-122"/>
                <a:cs typeface="Arial" panose="020B0604020202020204" pitchFamily="34" charset="0"/>
              </a:rPr>
              <a:t>Licensed User: Pfizer Products India Private Limited, India</a:t>
            </a:r>
          </a:p>
        </p:txBody>
      </p:sp>
      <p:sp>
        <p:nvSpPr>
          <p:cNvPr id="4" name="Rectangle 3">
            <a:extLst>
              <a:ext uri="{FF2B5EF4-FFF2-40B4-BE49-F238E27FC236}">
                <a16:creationId xmlns:a16="http://schemas.microsoft.com/office/drawing/2014/main" id="{10B7DC5C-CEC8-086A-4463-0964CF7D722C}"/>
              </a:ext>
            </a:extLst>
          </p:cNvPr>
          <p:cNvSpPr/>
          <p:nvPr/>
        </p:nvSpPr>
        <p:spPr>
          <a:xfrm>
            <a:off x="428115" y="4851463"/>
            <a:ext cx="2468706" cy="221599"/>
          </a:xfrm>
          <a:prstGeom prst="rect">
            <a:avLst/>
          </a:prstGeom>
        </p:spPr>
        <p:txBody>
          <a:bodyPr wrap="square">
            <a:spAutoFit/>
          </a:bodyPr>
          <a:lstStyle/>
          <a:p>
            <a:pPr defTabSz="914377">
              <a:defRPr/>
            </a:pPr>
            <a:r>
              <a:rPr lang="en-US" sz="420" kern="1200" dirty="0">
                <a:latin typeface="+mj-lt"/>
                <a:ea typeface="SimSun" panose="02010600030101010101" pitchFamily="2" charset="-122"/>
                <a:cs typeface="Arial" panose="020B0604020202020204" pitchFamily="34" charset="0"/>
              </a:rPr>
              <a:t>For the use only of Registered Medical Practitioners or a Hospital or a Laboratory </a:t>
            </a:r>
          </a:p>
          <a:p>
            <a:pPr defTabSz="914377">
              <a:defRPr/>
            </a:pPr>
            <a:r>
              <a:rPr lang="en-US" sz="420" kern="1200" dirty="0">
                <a:latin typeface="+mj-lt"/>
                <a:ea typeface="SimSun" panose="02010600030101010101" pitchFamily="2" charset="-122"/>
                <a:cs typeface="Arial" panose="020B0604020202020204" pitchFamily="34" charset="0"/>
              </a:rPr>
              <a:t>Full prescribing information available on request</a:t>
            </a:r>
            <a:endParaRPr lang="en-US" sz="800" dirty="0">
              <a:solidFill>
                <a:prstClr val="black"/>
              </a:solidFill>
              <a:latin typeface="+mj-lt"/>
              <a:cs typeface="Arial" charset="0"/>
            </a:endParaRPr>
          </a:p>
        </p:txBody>
      </p:sp>
      <p:pic>
        <p:nvPicPr>
          <p:cNvPr id="5" name="Google Shape;53;p7">
            <a:extLst>
              <a:ext uri="{FF2B5EF4-FFF2-40B4-BE49-F238E27FC236}">
                <a16:creationId xmlns:a16="http://schemas.microsoft.com/office/drawing/2014/main" id="{836B245F-7F19-DD96-6496-8909DAD524A9}"/>
              </a:ext>
            </a:extLst>
          </p:cNvPr>
          <p:cNvPicPr preferRelativeResize="0">
            <a:picLocks noChangeAspect="1"/>
          </p:cNvPicPr>
          <p:nvPr/>
        </p:nvPicPr>
        <p:blipFill>
          <a:blip r:embed="rId2" cstate="email">
            <a:extLst>
              <a:ext uri="{28A0092B-C50C-407E-A947-70E740481C1C}">
                <a14:useLocalDpi xmlns:a14="http://schemas.microsoft.com/office/drawing/2010/main"/>
              </a:ext>
            </a:extLst>
          </a:blip>
          <a:srcRect t="787" b="787"/>
          <a:stretch/>
        </p:blipFill>
        <p:spPr bwMode="gray">
          <a:xfrm>
            <a:off x="8654902" y="4956127"/>
            <a:ext cx="489098" cy="198876"/>
          </a:xfrm>
          <a:prstGeom prst="rect">
            <a:avLst/>
          </a:prstGeom>
          <a:noFill/>
          <a:ln>
            <a:noFill/>
          </a:ln>
        </p:spPr>
      </p:pic>
      <p:sp>
        <p:nvSpPr>
          <p:cNvPr id="6" name="TextBox 5">
            <a:extLst>
              <a:ext uri="{FF2B5EF4-FFF2-40B4-BE49-F238E27FC236}">
                <a16:creationId xmlns:a16="http://schemas.microsoft.com/office/drawing/2014/main" id="{503035B7-6DFE-4356-348E-8F35169CDACB}"/>
              </a:ext>
            </a:extLst>
          </p:cNvPr>
          <p:cNvSpPr txBox="1"/>
          <p:nvPr/>
        </p:nvSpPr>
        <p:spPr>
          <a:xfrm>
            <a:off x="7403321" y="4656024"/>
            <a:ext cx="1740679" cy="169277"/>
          </a:xfrm>
          <a:prstGeom prst="rect">
            <a:avLst/>
          </a:prstGeom>
          <a:noFill/>
        </p:spPr>
        <p:txBody>
          <a:bodyPr wrap="square" rtlCol="0">
            <a:spAutoFit/>
          </a:bodyPr>
          <a:lstStyle/>
          <a:p>
            <a:r>
              <a:rPr lang="en-US" sz="500" b="1" dirty="0">
                <a:solidFill>
                  <a:schemeClr val="tx1"/>
                </a:solidFill>
                <a:latin typeface="+mj-lt"/>
              </a:rPr>
              <a:t>GCMA - PP-UNP-IND-0214  02-11-2023</a:t>
            </a:r>
          </a:p>
        </p:txBody>
      </p:sp>
      <p:sp>
        <p:nvSpPr>
          <p:cNvPr id="7" name="Rectangle 6">
            <a:extLst>
              <a:ext uri="{FF2B5EF4-FFF2-40B4-BE49-F238E27FC236}">
                <a16:creationId xmlns:a16="http://schemas.microsoft.com/office/drawing/2014/main" id="{4C967A7E-7296-D2E8-86AB-BB32B5FF30ED}"/>
              </a:ext>
            </a:extLst>
          </p:cNvPr>
          <p:cNvSpPr/>
          <p:nvPr/>
        </p:nvSpPr>
        <p:spPr>
          <a:xfrm>
            <a:off x="6247181" y="4769133"/>
            <a:ext cx="2481270" cy="221599"/>
          </a:xfrm>
          <a:prstGeom prst="rect">
            <a:avLst/>
          </a:prstGeom>
        </p:spPr>
        <p:txBody>
          <a:bodyPr wrap="square">
            <a:spAutoFit/>
          </a:bodyPr>
          <a:lstStyle/>
          <a:p>
            <a:pPr algn="r" defTabSz="914377">
              <a:defRPr/>
            </a:pPr>
            <a:r>
              <a:rPr lang="en-US" sz="420" kern="1200" dirty="0">
                <a:latin typeface="+mj-lt"/>
                <a:ea typeface="SimSun" panose="02010600030101010101" pitchFamily="2" charset="-122"/>
                <a:cs typeface="Arial" panose="020B0604020202020204" pitchFamily="34" charset="0"/>
              </a:rPr>
              <a:t>Pfizer Products India Pvt Ltd, The Capital, B Wing 1802, 18th Floor, Plot No. C-70, G Block, Bandra Kurla Complex, Bandra (East), Mumbai 400051, India</a:t>
            </a:r>
          </a:p>
        </p:txBody>
      </p:sp>
    </p:spTree>
    <p:extLst>
      <p:ext uri="{BB962C8B-B14F-4D97-AF65-F5344CB8AC3E}">
        <p14:creationId xmlns:p14="http://schemas.microsoft.com/office/powerpoint/2010/main" val="4127142795"/>
      </p:ext>
    </p:extLst>
  </p:cSld>
  <p:clrMapOvr>
    <a:masterClrMapping/>
  </p:clrMapOvr>
</p:sld>
</file>

<file path=ppt/theme/theme1.xml><?xml version="1.0" encoding="utf-8"?>
<a:theme xmlns:a="http://schemas.openxmlformats.org/drawingml/2006/main" name="Hospital Labs by Slidesgo">
  <a:themeElements>
    <a:clrScheme name="Simple Light">
      <a:dk1>
        <a:srgbClr val="1F1E3C"/>
      </a:dk1>
      <a:lt1>
        <a:srgbClr val="FFFFFF"/>
      </a:lt1>
      <a:dk2>
        <a:srgbClr val="E2EEFC"/>
      </a:dk2>
      <a:lt2>
        <a:srgbClr val="98BBF5"/>
      </a:lt2>
      <a:accent1>
        <a:srgbClr val="5C6E9F"/>
      </a:accent1>
      <a:accent2>
        <a:srgbClr val="3E3C70"/>
      </a:accent2>
      <a:accent3>
        <a:srgbClr val="7FBA9A"/>
      </a:accent3>
      <a:accent4>
        <a:srgbClr val="E65961"/>
      </a:accent4>
      <a:accent5>
        <a:srgbClr val="CB2B37"/>
      </a:accent5>
      <a:accent6>
        <a:srgbClr val="FFFFFF"/>
      </a:accent6>
      <a:hlink>
        <a:srgbClr val="1F1E3C"/>
      </a:hlink>
      <a:folHlink>
        <a:srgbClr val="0097A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1326</TotalTime>
  <Words>5015</Words>
  <Application>Microsoft Office PowerPoint</Application>
  <PresentationFormat>On-screen Show (16:9)</PresentationFormat>
  <Paragraphs>353</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 Light</vt:lpstr>
      <vt:lpstr>Albert Sans</vt:lpstr>
      <vt:lpstr>Wingdings</vt:lpstr>
      <vt:lpstr>Hospital Labs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BREASTCANCER Awareness</dc:title>
  <dc:creator>Neha Jagadale</dc:creator>
  <cp:lastModifiedBy>Kukadia, Mihir</cp:lastModifiedBy>
  <cp:revision>138</cp:revision>
  <dcterms:modified xsi:type="dcterms:W3CDTF">2023-11-06T05:50:09Z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8f72598-90ab-4748-9618-88402b5e95d2_Enabled">
    <vt:lpwstr>true</vt:lpwstr>
  </property>
  <property fmtid="{D5CDD505-2E9C-101B-9397-08002B2CF9AE}" pid="3" name="MSIP_Label_68f72598-90ab-4748-9618-88402b5e95d2_SetDate">
    <vt:lpwstr>2023-11-02T05:46:49Z</vt:lpwstr>
  </property>
  <property fmtid="{D5CDD505-2E9C-101B-9397-08002B2CF9AE}" pid="4" name="MSIP_Label_68f72598-90ab-4748-9618-88402b5e95d2_Method">
    <vt:lpwstr>Privileged</vt:lpwstr>
  </property>
  <property fmtid="{D5CDD505-2E9C-101B-9397-08002B2CF9AE}" pid="5" name="MSIP_Label_68f72598-90ab-4748-9618-88402b5e95d2_Name">
    <vt:lpwstr>68f72598-90ab-4748-9618-88402b5e95d2</vt:lpwstr>
  </property>
  <property fmtid="{D5CDD505-2E9C-101B-9397-08002B2CF9AE}" pid="6" name="MSIP_Label_68f72598-90ab-4748-9618-88402b5e95d2_SiteId">
    <vt:lpwstr>7a916015-20ae-4ad1-9170-eefd915e9272</vt:lpwstr>
  </property>
  <property fmtid="{D5CDD505-2E9C-101B-9397-08002B2CF9AE}" pid="7" name="MSIP_Label_68f72598-90ab-4748-9618-88402b5e95d2_ActionId">
    <vt:lpwstr>f26cd7c1-331a-4fa5-9a34-1f7acfd82a36</vt:lpwstr>
  </property>
  <property fmtid="{D5CDD505-2E9C-101B-9397-08002B2CF9AE}" pid="8" name="MSIP_Label_68f72598-90ab-4748-9618-88402b5e95d2_ContentBits">
    <vt:lpwstr>0</vt:lpwstr>
  </property>
</Properties>
</file>