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1" r:id="rId1"/>
  </p:sldMasterIdLst>
  <p:notesMasterIdLst>
    <p:notesMasterId r:id="rId30"/>
  </p:notesMasterIdLst>
  <p:sldIdLst>
    <p:sldId id="256" r:id="rId2"/>
    <p:sldId id="262" r:id="rId3"/>
    <p:sldId id="287" r:id="rId4"/>
    <p:sldId id="279" r:id="rId5"/>
    <p:sldId id="295" r:id="rId6"/>
    <p:sldId id="285" r:id="rId7"/>
    <p:sldId id="276" r:id="rId8"/>
    <p:sldId id="286" r:id="rId9"/>
    <p:sldId id="291" r:id="rId10"/>
    <p:sldId id="292" r:id="rId11"/>
    <p:sldId id="280" r:id="rId12"/>
    <p:sldId id="278" r:id="rId13"/>
    <p:sldId id="288" r:id="rId14"/>
    <p:sldId id="289" r:id="rId15"/>
    <p:sldId id="290" r:id="rId16"/>
    <p:sldId id="293" r:id="rId17"/>
    <p:sldId id="294" r:id="rId18"/>
    <p:sldId id="296" r:id="rId19"/>
    <p:sldId id="297" r:id="rId20"/>
    <p:sldId id="298" r:id="rId21"/>
    <p:sldId id="299" r:id="rId22"/>
    <p:sldId id="300" r:id="rId23"/>
    <p:sldId id="301" r:id="rId24"/>
    <p:sldId id="302" r:id="rId25"/>
    <p:sldId id="303" r:id="rId26"/>
    <p:sldId id="304" r:id="rId27"/>
    <p:sldId id="305" r:id="rId28"/>
    <p:sldId id="306" r:id="rId29"/>
  </p:sldIdLst>
  <p:sldSz cx="9144000" cy="5143500" type="screen16x9"/>
  <p:notesSz cx="6858000" cy="9144000"/>
  <p:embeddedFontLst>
    <p:embeddedFont>
      <p:font typeface="Albert Sans" panose="020B0604020202020204" charset="0"/>
      <p:regular r:id="rId31"/>
      <p:bold r:id="rId32"/>
      <p:italic r:id="rId33"/>
      <p:boldItalic r:id="rId34"/>
    </p:embeddedFont>
    <p:embeddedFont>
      <p:font typeface="Arial Light" charset="0"/>
      <p:regular r:id="rId35"/>
      <p: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528B"/>
    <a:srgbClr val="D6538C"/>
    <a:srgbClr val="FAECF2"/>
    <a:srgbClr val="F1C5D8"/>
    <a:srgbClr val="484760"/>
    <a:srgbClr val="1F1E3C"/>
    <a:srgbClr val="EAEAED"/>
    <a:srgbClr val="ECAEC9"/>
    <a:srgbClr val="E17FA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BD8670-6CAF-4F59-BE06-990610740CF6}" v="14" dt="2023-11-03T07:43:16.050"/>
  </p1510:revLst>
</p1510:revInfo>
</file>

<file path=ppt/tableStyles.xml><?xml version="1.0" encoding="utf-8"?>
<a:tblStyleLst xmlns:a="http://schemas.openxmlformats.org/drawingml/2006/main" def="{70F2679B-EC52-4C7E-B08C-D4521414F3B1}">
  <a:tblStyle styleId="{70F2679B-EC52-4C7E-B08C-D4521414F3B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7DA771F-45D5-4DCF-8B5F-AD25B55FDEF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5925803-1AFF-4059-BCCB-3C93228A1CBA}" styleName="Table_2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781" autoAdjust="0"/>
  </p:normalViewPr>
  <p:slideViewPr>
    <p:cSldViewPr snapToGrid="0">
      <p:cViewPr varScale="1">
        <p:scale>
          <a:sx n="88" d="100"/>
          <a:sy n="88" d="100"/>
        </p:scale>
        <p:origin x="660" y="48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ukadia, Mihir" userId="c1366018-6fb9-431b-a7f3-bf33090fefcd" providerId="ADAL" clId="{F6BD8670-6CAF-4F59-BE06-990610740CF6}"/>
    <pc:docChg chg="undo redo custSel mod addSld delSld modSld">
      <pc:chgData name="Kukadia, Mihir" userId="c1366018-6fb9-431b-a7f3-bf33090fefcd" providerId="ADAL" clId="{F6BD8670-6CAF-4F59-BE06-990610740CF6}" dt="2023-11-07T05:55:34.958" v="367" actId="478"/>
      <pc:docMkLst>
        <pc:docMk/>
      </pc:docMkLst>
      <pc:sldChg chg="delSp modSp mod">
        <pc:chgData name="Kukadia, Mihir" userId="c1366018-6fb9-431b-a7f3-bf33090fefcd" providerId="ADAL" clId="{F6BD8670-6CAF-4F59-BE06-990610740CF6}" dt="2023-11-07T05:55:34.958" v="367" actId="478"/>
        <pc:sldMkLst>
          <pc:docMk/>
          <pc:sldMk cId="0" sldId="256"/>
        </pc:sldMkLst>
        <pc:spChg chg="del mod">
          <ac:chgData name="Kukadia, Mihir" userId="c1366018-6fb9-431b-a7f3-bf33090fefcd" providerId="ADAL" clId="{F6BD8670-6CAF-4F59-BE06-990610740CF6}" dt="2023-11-07T05:55:34.958" v="367" actId="478"/>
          <ac:spMkLst>
            <pc:docMk/>
            <pc:sldMk cId="0" sldId="256"/>
            <ac:spMk id="4" creationId="{00000000-0000-0000-0000-000000000000}"/>
          </ac:spMkLst>
        </pc:spChg>
        <pc:spChg chg="mod">
          <ac:chgData name="Kukadia, Mihir" userId="c1366018-6fb9-431b-a7f3-bf33090fefcd" providerId="ADAL" clId="{F6BD8670-6CAF-4F59-BE06-990610740CF6}" dt="2023-11-02T06:04:38.657" v="132" actId="1076"/>
          <ac:spMkLst>
            <pc:docMk/>
            <pc:sldMk cId="0" sldId="256"/>
            <ac:spMk id="12" creationId="{00000000-0000-0000-0000-000000000000}"/>
          </ac:spMkLst>
        </pc:spChg>
        <pc:spChg chg="mod">
          <ac:chgData name="Kukadia, Mihir" userId="c1366018-6fb9-431b-a7f3-bf33090fefcd" providerId="ADAL" clId="{F6BD8670-6CAF-4F59-BE06-990610740CF6}" dt="2023-11-02T06:04:53.424" v="134" actId="1076"/>
          <ac:spMkLst>
            <pc:docMk/>
            <pc:sldMk cId="0" sldId="256"/>
            <ac:spMk id="199" creationId="{00000000-0000-0000-0000-000000000000}"/>
          </ac:spMkLst>
        </pc:spChg>
        <pc:spChg chg="mod">
          <ac:chgData name="Kukadia, Mihir" userId="c1366018-6fb9-431b-a7f3-bf33090fefcd" providerId="ADAL" clId="{F6BD8670-6CAF-4F59-BE06-990610740CF6}" dt="2023-11-02T06:18:07.876" v="152" actId="20577"/>
          <ac:spMkLst>
            <pc:docMk/>
            <pc:sldMk cId="0" sldId="256"/>
            <ac:spMk id="200" creationId="{00000000-0000-0000-0000-000000000000}"/>
          </ac:spMkLst>
        </pc:spChg>
        <pc:picChg chg="mod">
          <ac:chgData name="Kukadia, Mihir" userId="c1366018-6fb9-431b-a7f3-bf33090fefcd" providerId="ADAL" clId="{F6BD8670-6CAF-4F59-BE06-990610740CF6}" dt="2023-11-02T06:08:18.430" v="146" actId="1076"/>
          <ac:picMkLst>
            <pc:docMk/>
            <pc:sldMk cId="0" sldId="256"/>
            <ac:picMk id="3" creationId="{00000000-0000-0000-0000-000000000000}"/>
          </ac:picMkLst>
        </pc:picChg>
      </pc:sldChg>
      <pc:sldChg chg="addSp delSp modSp del mod modClrScheme chgLayout">
        <pc:chgData name="Kukadia, Mihir" userId="c1366018-6fb9-431b-a7f3-bf33090fefcd" providerId="ADAL" clId="{F6BD8670-6CAF-4F59-BE06-990610740CF6}" dt="2023-11-03T07:32:51.933" v="153" actId="47"/>
        <pc:sldMkLst>
          <pc:docMk/>
          <pc:sldMk cId="0" sldId="257"/>
        </pc:sldMkLst>
        <pc:spChg chg="add mod">
          <ac:chgData name="Kukadia, Mihir" userId="c1366018-6fb9-431b-a7f3-bf33090fefcd" providerId="ADAL" clId="{F6BD8670-6CAF-4F59-BE06-990610740CF6}" dt="2023-11-02T06:06:11.930" v="144" actId="2711"/>
          <ac:spMkLst>
            <pc:docMk/>
            <pc:sldMk cId="0" sldId="257"/>
            <ac:spMk id="2" creationId="{E893E0C5-8F8A-EA44-0E5E-04FC78F99029}"/>
          </ac:spMkLst>
        </pc:spChg>
        <pc:spChg chg="add del mod ord">
          <ac:chgData name="Kukadia, Mihir" userId="c1366018-6fb9-431b-a7f3-bf33090fefcd" providerId="ADAL" clId="{F6BD8670-6CAF-4F59-BE06-990610740CF6}" dt="2023-11-02T06:16:28.905" v="148" actId="700"/>
          <ac:spMkLst>
            <pc:docMk/>
            <pc:sldMk cId="0" sldId="257"/>
            <ac:spMk id="3" creationId="{F8316395-3E78-167B-0CA3-7675951CD6C4}"/>
          </ac:spMkLst>
        </pc:spChg>
        <pc:spChg chg="add del mod ord">
          <ac:chgData name="Kukadia, Mihir" userId="c1366018-6fb9-431b-a7f3-bf33090fefcd" providerId="ADAL" clId="{F6BD8670-6CAF-4F59-BE06-990610740CF6}" dt="2023-11-02T06:16:28.905" v="148" actId="700"/>
          <ac:spMkLst>
            <pc:docMk/>
            <pc:sldMk cId="0" sldId="257"/>
            <ac:spMk id="4" creationId="{037F6F05-3FED-A629-8B3D-96D456F3B188}"/>
          </ac:spMkLst>
        </pc:spChg>
        <pc:spChg chg="add del mod ord">
          <ac:chgData name="Kukadia, Mihir" userId="c1366018-6fb9-431b-a7f3-bf33090fefcd" providerId="ADAL" clId="{F6BD8670-6CAF-4F59-BE06-990610740CF6}" dt="2023-11-02T06:16:28.905" v="148" actId="700"/>
          <ac:spMkLst>
            <pc:docMk/>
            <pc:sldMk cId="0" sldId="257"/>
            <ac:spMk id="5" creationId="{E36BDE66-DB07-19AA-6AB5-4BFC540EB836}"/>
          </ac:spMkLst>
        </pc:spChg>
        <pc:spChg chg="del">
          <ac:chgData name="Kukadia, Mihir" userId="c1366018-6fb9-431b-a7f3-bf33090fefcd" providerId="ADAL" clId="{F6BD8670-6CAF-4F59-BE06-990610740CF6}" dt="2023-11-02T06:04:00.937" v="127" actId="478"/>
          <ac:spMkLst>
            <pc:docMk/>
            <pc:sldMk cId="0" sldId="257"/>
            <ac:spMk id="7" creationId="{00000000-0000-0000-0000-000000000000}"/>
          </ac:spMkLst>
        </pc:spChg>
      </pc:sldChg>
      <pc:sldChg chg="modSp mod">
        <pc:chgData name="Kukadia, Mihir" userId="c1366018-6fb9-431b-a7f3-bf33090fefcd" providerId="ADAL" clId="{F6BD8670-6CAF-4F59-BE06-990610740CF6}" dt="2023-11-02T06:17:18.969" v="151" actId="1076"/>
        <pc:sldMkLst>
          <pc:docMk/>
          <pc:sldMk cId="0" sldId="285"/>
        </pc:sldMkLst>
        <pc:spChg chg="mod">
          <ac:chgData name="Kukadia, Mihir" userId="c1366018-6fb9-431b-a7f3-bf33090fefcd" providerId="ADAL" clId="{F6BD8670-6CAF-4F59-BE06-990610740CF6}" dt="2023-11-02T06:17:18.969" v="151" actId="1076"/>
          <ac:spMkLst>
            <pc:docMk/>
            <pc:sldMk cId="0" sldId="285"/>
            <ac:spMk id="1826" creationId="{00000000-0000-0000-0000-000000000000}"/>
          </ac:spMkLst>
        </pc:spChg>
      </pc:sldChg>
      <pc:sldChg chg="addSp modSp mod">
        <pc:chgData name="Kukadia, Mihir" userId="c1366018-6fb9-431b-a7f3-bf33090fefcd" providerId="ADAL" clId="{F6BD8670-6CAF-4F59-BE06-990610740CF6}" dt="2023-11-03T07:36:32.582" v="260" actId="20577"/>
        <pc:sldMkLst>
          <pc:docMk/>
          <pc:sldMk cId="67200002" sldId="290"/>
        </pc:sldMkLst>
        <pc:spChg chg="add mod">
          <ac:chgData name="Kukadia, Mihir" userId="c1366018-6fb9-431b-a7f3-bf33090fefcd" providerId="ADAL" clId="{F6BD8670-6CAF-4F59-BE06-990610740CF6}" dt="2023-11-03T07:36:32.582" v="260" actId="20577"/>
          <ac:spMkLst>
            <pc:docMk/>
            <pc:sldMk cId="67200002" sldId="290"/>
            <ac:spMk id="2" creationId="{7FD7C9E6-8E5A-D9A4-697D-9D6C88DECF63}"/>
          </ac:spMkLst>
        </pc:spChg>
      </pc:sldChg>
      <pc:sldChg chg="addSp delSp modSp mod">
        <pc:chgData name="Kukadia, Mihir" userId="c1366018-6fb9-431b-a7f3-bf33090fefcd" providerId="ADAL" clId="{F6BD8670-6CAF-4F59-BE06-990610740CF6}" dt="2023-11-03T07:36:46.476" v="262"/>
        <pc:sldMkLst>
          <pc:docMk/>
          <pc:sldMk cId="3938166873" sldId="296"/>
        </pc:sldMkLst>
        <pc:spChg chg="add del mod">
          <ac:chgData name="Kukadia, Mihir" userId="c1366018-6fb9-431b-a7f3-bf33090fefcd" providerId="ADAL" clId="{F6BD8670-6CAF-4F59-BE06-990610740CF6}" dt="2023-11-03T07:36:45.731" v="261" actId="478"/>
          <ac:spMkLst>
            <pc:docMk/>
            <pc:sldMk cId="3938166873" sldId="296"/>
            <ac:spMk id="3" creationId="{F37263D1-E1DE-0A70-7D67-67575037307F}"/>
          </ac:spMkLst>
        </pc:spChg>
        <pc:spChg chg="add mod">
          <ac:chgData name="Kukadia, Mihir" userId="c1366018-6fb9-431b-a7f3-bf33090fefcd" providerId="ADAL" clId="{F6BD8670-6CAF-4F59-BE06-990610740CF6}" dt="2023-11-03T07:36:46.476" v="262"/>
          <ac:spMkLst>
            <pc:docMk/>
            <pc:sldMk cId="3938166873" sldId="296"/>
            <ac:spMk id="8" creationId="{3B3065D8-7243-6E6A-9B51-DFE89C142029}"/>
          </ac:spMkLst>
        </pc:spChg>
      </pc:sldChg>
      <pc:sldChg chg="addSp modSp mod">
        <pc:chgData name="Kukadia, Mihir" userId="c1366018-6fb9-431b-a7f3-bf33090fefcd" providerId="ADAL" clId="{F6BD8670-6CAF-4F59-BE06-990610740CF6}" dt="2023-11-03T07:45:14.061" v="365" actId="1076"/>
        <pc:sldMkLst>
          <pc:docMk/>
          <pc:sldMk cId="131933573" sldId="306"/>
        </pc:sldMkLst>
        <pc:spChg chg="add mod">
          <ac:chgData name="Kukadia, Mihir" userId="c1366018-6fb9-431b-a7f3-bf33090fefcd" providerId="ADAL" clId="{F6BD8670-6CAF-4F59-BE06-990610740CF6}" dt="2023-11-03T07:43:49.946" v="350" actId="14100"/>
          <ac:spMkLst>
            <pc:docMk/>
            <pc:sldMk cId="131933573" sldId="306"/>
            <ac:spMk id="2" creationId="{88409445-B3F1-D6EF-B9C4-279F90E0E9F7}"/>
          </ac:spMkLst>
        </pc:spChg>
        <pc:spChg chg="add mod">
          <ac:chgData name="Kukadia, Mihir" userId="c1366018-6fb9-431b-a7f3-bf33090fefcd" providerId="ADAL" clId="{F6BD8670-6CAF-4F59-BE06-990610740CF6}" dt="2023-11-03T07:44:10.517" v="355" actId="1076"/>
          <ac:spMkLst>
            <pc:docMk/>
            <pc:sldMk cId="131933573" sldId="306"/>
            <ac:spMk id="4" creationId="{7E667875-2A69-A22A-B1F6-175453BB73B1}"/>
          </ac:spMkLst>
        </pc:spChg>
        <pc:spChg chg="add mod">
          <ac:chgData name="Kukadia, Mihir" userId="c1366018-6fb9-431b-a7f3-bf33090fefcd" providerId="ADAL" clId="{F6BD8670-6CAF-4F59-BE06-990610740CF6}" dt="2023-11-03T07:44:17.054" v="356" actId="403"/>
          <ac:spMkLst>
            <pc:docMk/>
            <pc:sldMk cId="131933573" sldId="306"/>
            <ac:spMk id="5" creationId="{7BDF8AB5-EBB9-E3AA-665E-7A9B8547A9C1}"/>
          </ac:spMkLst>
        </pc:spChg>
        <pc:spChg chg="add mod">
          <ac:chgData name="Kukadia, Mihir" userId="c1366018-6fb9-431b-a7f3-bf33090fefcd" providerId="ADAL" clId="{F6BD8670-6CAF-4F59-BE06-990610740CF6}" dt="2023-11-03T07:45:14.061" v="365" actId="1076"/>
          <ac:spMkLst>
            <pc:docMk/>
            <pc:sldMk cId="131933573" sldId="306"/>
            <ac:spMk id="6" creationId="{069B028F-BA99-D4F2-FC07-A329E377471E}"/>
          </ac:spMkLst>
        </pc:spChg>
        <pc:spChg chg="mod">
          <ac:chgData name="Kukadia, Mihir" userId="c1366018-6fb9-431b-a7f3-bf33090fefcd" providerId="ADAL" clId="{F6BD8670-6CAF-4F59-BE06-990610740CF6}" dt="2023-11-03T07:38:17.120" v="269" actId="1076"/>
          <ac:spMkLst>
            <pc:docMk/>
            <pc:sldMk cId="131933573" sldId="306"/>
            <ac:spMk id="8" creationId="{809C4F3B-1CE8-5119-AF0C-8820E480EBDF}"/>
          </ac:spMkLst>
        </pc:spChg>
        <pc:picChg chg="add mod">
          <ac:chgData name="Kukadia, Mihir" userId="c1366018-6fb9-431b-a7f3-bf33090fefcd" providerId="ADAL" clId="{F6BD8670-6CAF-4F59-BE06-990610740CF6}" dt="2023-11-03T07:45:06.008" v="364" actId="1076"/>
          <ac:picMkLst>
            <pc:docMk/>
            <pc:sldMk cId="131933573" sldId="306"/>
            <ac:picMk id="7" creationId="{FA635761-D974-229D-08BF-12CF398B9A13}"/>
          </ac:picMkLst>
        </pc:picChg>
      </pc:sldChg>
      <pc:sldChg chg="add del mod modClrScheme chgLayout">
        <pc:chgData name="Kukadia, Mihir" userId="c1366018-6fb9-431b-a7f3-bf33090fefcd" providerId="ADAL" clId="{F6BD8670-6CAF-4F59-BE06-990610740CF6}" dt="2023-11-03T09:42:11.773" v="366" actId="47"/>
        <pc:sldMkLst>
          <pc:docMk/>
          <pc:sldMk cId="4127142795" sldId="328"/>
        </pc:sldMkLst>
      </pc:sldChg>
      <pc:sldChg chg="addSp delSp modSp add del mod modClrScheme chgLayout">
        <pc:chgData name="Kukadia, Mihir" userId="c1366018-6fb9-431b-a7f3-bf33090fefcd" providerId="ADAL" clId="{F6BD8670-6CAF-4F59-BE06-990610740CF6}" dt="2023-11-03T09:42:11.773" v="366" actId="47"/>
        <pc:sldMkLst>
          <pc:docMk/>
          <pc:sldMk cId="2901194265" sldId="329"/>
        </pc:sldMkLst>
        <pc:spChg chg="add mod">
          <ac:chgData name="Kukadia, Mihir" userId="c1366018-6fb9-431b-a7f3-bf33090fefcd" providerId="ADAL" clId="{F6BD8670-6CAF-4F59-BE06-990610740CF6}" dt="2023-11-02T06:02:58.866" v="126" actId="113"/>
          <ac:spMkLst>
            <pc:docMk/>
            <pc:sldMk cId="2901194265" sldId="329"/>
            <ac:spMk id="2" creationId="{F895DA35-71F5-DEAC-17C2-D2A5ABD3AACB}"/>
          </ac:spMkLst>
        </pc:spChg>
        <pc:spChg chg="mod">
          <ac:chgData name="Kukadia, Mihir" userId="c1366018-6fb9-431b-a7f3-bf33090fefcd" providerId="ADAL" clId="{F6BD8670-6CAF-4F59-BE06-990610740CF6}" dt="2023-11-02T06:02:31.911" v="117" actId="1076"/>
          <ac:spMkLst>
            <pc:docMk/>
            <pc:sldMk cId="2901194265" sldId="329"/>
            <ac:spMk id="8" creationId="{0D5FC669-5BD1-453C-A3B6-346D760F6916}"/>
          </ac:spMkLst>
        </pc:spChg>
        <pc:spChg chg="del">
          <ac:chgData name="Kukadia, Mihir" userId="c1366018-6fb9-431b-a7f3-bf33090fefcd" providerId="ADAL" clId="{F6BD8670-6CAF-4F59-BE06-990610740CF6}" dt="2023-11-02T05:59:57.534" v="102" actId="478"/>
          <ac:spMkLst>
            <pc:docMk/>
            <pc:sldMk cId="2901194265" sldId="329"/>
            <ac:spMk id="10" creationId="{706A0F93-0B6A-D75F-7AB8-6B5B01364AB8}"/>
          </ac:spMkLst>
        </pc:spChg>
        <pc:picChg chg="add mod">
          <ac:chgData name="Kukadia, Mihir" userId="c1366018-6fb9-431b-a7f3-bf33090fefcd" providerId="ADAL" clId="{F6BD8670-6CAF-4F59-BE06-990610740CF6}" dt="2023-11-02T06:02:26.659" v="116" actId="1076"/>
          <ac:picMkLst>
            <pc:docMk/>
            <pc:sldMk cId="2901194265" sldId="329"/>
            <ac:picMk id="3" creationId="{A654FEDD-F0DE-5803-FED3-A5D94D5F8424}"/>
          </ac:picMkLst>
        </pc:picChg>
        <pc:picChg chg="del mod">
          <ac:chgData name="Kukadia, Mihir" userId="c1366018-6fb9-431b-a7f3-bf33090fefcd" providerId="ADAL" clId="{F6BD8670-6CAF-4F59-BE06-990610740CF6}" dt="2023-11-02T06:02:17.218" v="114" actId="478"/>
          <ac:picMkLst>
            <pc:docMk/>
            <pc:sldMk cId="2901194265" sldId="329"/>
            <ac:picMk id="7" creationId="{8F9FF17C-3A9B-47DC-9C89-1D5182CB3803}"/>
          </ac:picMkLst>
        </pc:picChg>
      </pc:sldChg>
      <pc:sldChg chg="delSp new del mod modClrScheme chgLayout">
        <pc:chgData name="Kukadia, Mihir" userId="c1366018-6fb9-431b-a7f3-bf33090fefcd" providerId="ADAL" clId="{F6BD8670-6CAF-4F59-BE06-990610740CF6}" dt="2023-11-03T07:38:23.241" v="270" actId="47"/>
        <pc:sldMkLst>
          <pc:docMk/>
          <pc:sldMk cId="948811415" sldId="330"/>
        </pc:sldMkLst>
        <pc:spChg chg="del">
          <ac:chgData name="Kukadia, Mihir" userId="c1366018-6fb9-431b-a7f3-bf33090fefcd" providerId="ADAL" clId="{F6BD8670-6CAF-4F59-BE06-990610740CF6}" dt="2023-11-03T07:37:24.728" v="264" actId="700"/>
          <ac:spMkLst>
            <pc:docMk/>
            <pc:sldMk cId="948811415" sldId="330"/>
            <ac:spMk id="2" creationId="{E134F54A-6F9E-A025-FDC4-97A8FF209EFB}"/>
          </ac:spMkLst>
        </pc:spChg>
      </pc:sldChg>
      <pc:sldMasterChg chg="delSldLayout">
        <pc:chgData name="Kukadia, Mihir" userId="c1366018-6fb9-431b-a7f3-bf33090fefcd" providerId="ADAL" clId="{F6BD8670-6CAF-4F59-BE06-990610740CF6}" dt="2023-11-03T09:42:11.773" v="366" actId="47"/>
        <pc:sldMasterMkLst>
          <pc:docMk/>
          <pc:sldMasterMk cId="0" sldId="2147483681"/>
        </pc:sldMasterMkLst>
        <pc:sldLayoutChg chg="del">
          <pc:chgData name="Kukadia, Mihir" userId="c1366018-6fb9-431b-a7f3-bf33090fefcd" providerId="ADAL" clId="{F6BD8670-6CAF-4F59-BE06-990610740CF6}" dt="2023-11-03T09:42:11.773" v="366" actId="47"/>
          <pc:sldLayoutMkLst>
            <pc:docMk/>
            <pc:sldMasterMk cId="0" sldId="2147483681"/>
            <pc:sldLayoutMk cId="0" sldId="2147483658"/>
          </pc:sldLayoutMkLst>
        </pc:sldLayoutChg>
        <pc:sldLayoutChg chg="del">
          <pc:chgData name="Kukadia, Mihir" userId="c1366018-6fb9-431b-a7f3-bf33090fefcd" providerId="ADAL" clId="{F6BD8670-6CAF-4F59-BE06-990610740CF6}" dt="2023-11-03T07:32:51.933" v="153" actId="47"/>
          <pc:sldLayoutMkLst>
            <pc:docMk/>
            <pc:sldMasterMk cId="0" sldId="2147483681"/>
            <pc:sldLayoutMk cId="0" sldId="214748367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g1e70ab17b48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7" name="Google Shape;837;g1e70ab17b48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g1e70ab17b48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7" name="Google Shape;837;g1e70ab17b48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904229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2" name="Google Shape;1712;g1e7101f00bd_1_3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3" name="Google Shape;1713;g1e7101f00bd_1_3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2" name="Google Shape;1712;g1e7101f00bd_1_3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3" name="Google Shape;1713;g1e7101f00bd_1_3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11976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0" name="Google Shape;1820;g1e7101f00bd_2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1" name="Google Shape;1821;g1e7101f00bd_2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1" name="Google Shape;1601;g1e7101f00bd_1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2" name="Google Shape;1602;g1e7101f00bd_1_1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g1e70ab17b48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7" name="Google Shape;837;g1e70ab17b48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34651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g1e70ab17b48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7" name="Google Shape;837;g1e70ab17b48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55881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g1e70ab17b48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7" name="Google Shape;837;g1e70ab17b48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94185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5" name="Google Shape;1735;g1e7101f00bd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6" name="Google Shape;1736;g1e7101f00bd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8" name="Google Shape;1688;g1e7101f00bd_1_2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9" name="Google Shape;1689;g1e7101f00bd_1_2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8" name="Google Shape;1858;g1e7101f00bd_2_4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9" name="Google Shape;1859;g1e7101f00bd_2_4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0" name="Google Shape;1820;g1e7101f00bd_2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1" name="Google Shape;1821;g1e7101f00bd_2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g1e70ab17b48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7" name="Google Shape;837;g1e70ab17b48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53855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8" name="Google Shape;1688;g1e7101f00bd_1_2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9" name="Google Shape;1689;g1e7101f00bd_1_2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601370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8" name="Google Shape;1688;g1e7101f00bd_1_2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9" name="Google Shape;1689;g1e7101f00bd_1_2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835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190500" y="190500"/>
            <a:ext cx="8763000" cy="4762500"/>
          </a:xfrm>
          <a:prstGeom prst="roundRect">
            <a:avLst>
              <a:gd name="adj" fmla="val 92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829650" y="1466688"/>
            <a:ext cx="3599100" cy="165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000" b="1">
                <a:latin typeface="Arial Light" pitchFamily="2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 dirty="0"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829650" y="3267288"/>
            <a:ext cx="3599100" cy="4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>
                <a:solidFill>
                  <a:schemeClr val="dk1"/>
                </a:solidFill>
                <a:latin typeface="Arial Light" pitchFamily="2" charset="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 dirty="0"/>
          </a:p>
        </p:txBody>
      </p:sp>
      <p:grpSp>
        <p:nvGrpSpPr>
          <p:cNvPr id="12" name="Google Shape;12;p2"/>
          <p:cNvGrpSpPr/>
          <p:nvPr/>
        </p:nvGrpSpPr>
        <p:grpSpPr>
          <a:xfrm>
            <a:off x="144250" y="3960272"/>
            <a:ext cx="8855502" cy="1025503"/>
            <a:chOff x="182300" y="3961922"/>
            <a:chExt cx="8855502" cy="1025503"/>
          </a:xfrm>
        </p:grpSpPr>
        <p:sp>
          <p:nvSpPr>
            <p:cNvPr id="13" name="Google Shape;13;p2"/>
            <p:cNvSpPr/>
            <p:nvPr/>
          </p:nvSpPr>
          <p:spPr>
            <a:xfrm>
              <a:off x="182300" y="3961922"/>
              <a:ext cx="8855502" cy="291638"/>
            </a:xfrm>
            <a:custGeom>
              <a:avLst/>
              <a:gdLst/>
              <a:ahLst/>
              <a:cxnLst/>
              <a:rect l="l" t="t" r="r" b="b"/>
              <a:pathLst>
                <a:path w="280038" h="6666" extrusionOk="0">
                  <a:moveTo>
                    <a:pt x="0" y="1"/>
                  </a:moveTo>
                  <a:lnTo>
                    <a:pt x="0" y="6666"/>
                  </a:lnTo>
                  <a:lnTo>
                    <a:pt x="280037" y="6666"/>
                  </a:lnTo>
                  <a:lnTo>
                    <a:pt x="28003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182300" y="4025625"/>
              <a:ext cx="8855502" cy="961800"/>
            </a:xfrm>
            <a:custGeom>
              <a:avLst/>
              <a:gdLst/>
              <a:ahLst/>
              <a:cxnLst/>
              <a:rect l="l" t="t" r="r" b="b"/>
              <a:pathLst>
                <a:path w="280038" h="21984" extrusionOk="0">
                  <a:moveTo>
                    <a:pt x="26548" y="8514"/>
                  </a:moveTo>
                  <a:lnTo>
                    <a:pt x="16522" y="16411"/>
                  </a:lnTo>
                  <a:lnTo>
                    <a:pt x="3220" y="16411"/>
                  </a:lnTo>
                  <a:lnTo>
                    <a:pt x="14422" y="8514"/>
                  </a:lnTo>
                  <a:close/>
                  <a:moveTo>
                    <a:pt x="39877" y="8514"/>
                  </a:moveTo>
                  <a:lnTo>
                    <a:pt x="31028" y="16411"/>
                  </a:lnTo>
                  <a:lnTo>
                    <a:pt x="17642" y="16411"/>
                  </a:lnTo>
                  <a:lnTo>
                    <a:pt x="27668" y="8514"/>
                  </a:lnTo>
                  <a:close/>
                  <a:moveTo>
                    <a:pt x="53179" y="8514"/>
                  </a:moveTo>
                  <a:lnTo>
                    <a:pt x="45506" y="16411"/>
                  </a:lnTo>
                  <a:lnTo>
                    <a:pt x="32064" y="16411"/>
                  </a:lnTo>
                  <a:lnTo>
                    <a:pt x="40913" y="8514"/>
                  </a:lnTo>
                  <a:close/>
                  <a:moveTo>
                    <a:pt x="66509" y="8514"/>
                  </a:moveTo>
                  <a:lnTo>
                    <a:pt x="60012" y="16411"/>
                  </a:lnTo>
                  <a:lnTo>
                    <a:pt x="46486" y="16411"/>
                  </a:lnTo>
                  <a:lnTo>
                    <a:pt x="54159" y="8514"/>
                  </a:lnTo>
                  <a:close/>
                  <a:moveTo>
                    <a:pt x="79811" y="8514"/>
                  </a:moveTo>
                  <a:lnTo>
                    <a:pt x="74518" y="16411"/>
                  </a:lnTo>
                  <a:lnTo>
                    <a:pt x="60908" y="16411"/>
                  </a:lnTo>
                  <a:lnTo>
                    <a:pt x="67405" y="8514"/>
                  </a:lnTo>
                  <a:close/>
                  <a:moveTo>
                    <a:pt x="93112" y="8514"/>
                  </a:moveTo>
                  <a:lnTo>
                    <a:pt x="88996" y="16411"/>
                  </a:lnTo>
                  <a:lnTo>
                    <a:pt x="75358" y="16411"/>
                  </a:lnTo>
                  <a:lnTo>
                    <a:pt x="80651" y="8514"/>
                  </a:lnTo>
                  <a:close/>
                  <a:moveTo>
                    <a:pt x="106442" y="8514"/>
                  </a:moveTo>
                  <a:lnTo>
                    <a:pt x="103474" y="16411"/>
                  </a:lnTo>
                  <a:lnTo>
                    <a:pt x="89780" y="16411"/>
                  </a:lnTo>
                  <a:lnTo>
                    <a:pt x="93924" y="8514"/>
                  </a:lnTo>
                  <a:close/>
                  <a:moveTo>
                    <a:pt x="119744" y="8514"/>
                  </a:moveTo>
                  <a:lnTo>
                    <a:pt x="117980" y="16411"/>
                  </a:lnTo>
                  <a:lnTo>
                    <a:pt x="104230" y="16411"/>
                  </a:lnTo>
                  <a:lnTo>
                    <a:pt x="107198" y="8514"/>
                  </a:lnTo>
                  <a:close/>
                  <a:moveTo>
                    <a:pt x="133018" y="8514"/>
                  </a:moveTo>
                  <a:lnTo>
                    <a:pt x="132430" y="16411"/>
                  </a:lnTo>
                  <a:lnTo>
                    <a:pt x="118680" y="16411"/>
                  </a:lnTo>
                  <a:lnTo>
                    <a:pt x="120444" y="8514"/>
                  </a:lnTo>
                  <a:close/>
                  <a:moveTo>
                    <a:pt x="146319" y="8514"/>
                  </a:moveTo>
                  <a:lnTo>
                    <a:pt x="146908" y="16411"/>
                  </a:lnTo>
                  <a:lnTo>
                    <a:pt x="133130" y="16411"/>
                  </a:lnTo>
                  <a:lnTo>
                    <a:pt x="133718" y="8514"/>
                  </a:lnTo>
                  <a:close/>
                  <a:moveTo>
                    <a:pt x="159593" y="8514"/>
                  </a:moveTo>
                  <a:lnTo>
                    <a:pt x="161357" y="16411"/>
                  </a:lnTo>
                  <a:lnTo>
                    <a:pt x="147608" y="16411"/>
                  </a:lnTo>
                  <a:lnTo>
                    <a:pt x="147020" y="8514"/>
                  </a:lnTo>
                  <a:close/>
                  <a:moveTo>
                    <a:pt x="172867" y="8514"/>
                  </a:moveTo>
                  <a:lnTo>
                    <a:pt x="175807" y="16411"/>
                  </a:lnTo>
                  <a:lnTo>
                    <a:pt x="162086" y="16411"/>
                  </a:lnTo>
                  <a:lnTo>
                    <a:pt x="160321" y="8514"/>
                  </a:lnTo>
                  <a:close/>
                  <a:moveTo>
                    <a:pt x="186113" y="8514"/>
                  </a:moveTo>
                  <a:lnTo>
                    <a:pt x="190257" y="16411"/>
                  </a:lnTo>
                  <a:lnTo>
                    <a:pt x="176563" y="16411"/>
                  </a:lnTo>
                  <a:lnTo>
                    <a:pt x="173595" y="8514"/>
                  </a:lnTo>
                  <a:close/>
                  <a:moveTo>
                    <a:pt x="199387" y="8514"/>
                  </a:moveTo>
                  <a:lnTo>
                    <a:pt x="204707" y="16411"/>
                  </a:lnTo>
                  <a:lnTo>
                    <a:pt x="191041" y="16411"/>
                  </a:lnTo>
                  <a:lnTo>
                    <a:pt x="186925" y="8514"/>
                  </a:lnTo>
                  <a:close/>
                  <a:moveTo>
                    <a:pt x="212632" y="8514"/>
                  </a:moveTo>
                  <a:lnTo>
                    <a:pt x="219129" y="16411"/>
                  </a:lnTo>
                  <a:lnTo>
                    <a:pt x="205519" y="16411"/>
                  </a:lnTo>
                  <a:lnTo>
                    <a:pt x="200227" y="8514"/>
                  </a:lnTo>
                  <a:close/>
                  <a:moveTo>
                    <a:pt x="225878" y="8514"/>
                  </a:moveTo>
                  <a:lnTo>
                    <a:pt x="233551" y="16411"/>
                  </a:lnTo>
                  <a:lnTo>
                    <a:pt x="220025" y="16411"/>
                  </a:lnTo>
                  <a:lnTo>
                    <a:pt x="213528" y="8514"/>
                  </a:lnTo>
                  <a:close/>
                  <a:moveTo>
                    <a:pt x="239124" y="8514"/>
                  </a:moveTo>
                  <a:lnTo>
                    <a:pt x="247973" y="16411"/>
                  </a:lnTo>
                  <a:lnTo>
                    <a:pt x="234531" y="16411"/>
                  </a:lnTo>
                  <a:lnTo>
                    <a:pt x="226858" y="8514"/>
                  </a:lnTo>
                  <a:close/>
                  <a:moveTo>
                    <a:pt x="252398" y="8514"/>
                  </a:moveTo>
                  <a:lnTo>
                    <a:pt x="262423" y="16411"/>
                  </a:lnTo>
                  <a:lnTo>
                    <a:pt x="249009" y="16411"/>
                  </a:lnTo>
                  <a:lnTo>
                    <a:pt x="240160" y="8514"/>
                  </a:lnTo>
                  <a:close/>
                  <a:moveTo>
                    <a:pt x="265587" y="8514"/>
                  </a:moveTo>
                  <a:lnTo>
                    <a:pt x="276817" y="16411"/>
                  </a:lnTo>
                  <a:lnTo>
                    <a:pt x="263515" y="16411"/>
                  </a:lnTo>
                  <a:lnTo>
                    <a:pt x="253490" y="8514"/>
                  </a:lnTo>
                  <a:close/>
                  <a:moveTo>
                    <a:pt x="13302" y="1"/>
                  </a:moveTo>
                  <a:lnTo>
                    <a:pt x="980" y="7814"/>
                  </a:lnTo>
                  <a:lnTo>
                    <a:pt x="0" y="7814"/>
                  </a:lnTo>
                  <a:lnTo>
                    <a:pt x="0" y="9270"/>
                  </a:lnTo>
                  <a:lnTo>
                    <a:pt x="1204" y="8514"/>
                  </a:lnTo>
                  <a:lnTo>
                    <a:pt x="13218" y="8514"/>
                  </a:lnTo>
                  <a:lnTo>
                    <a:pt x="2016" y="16411"/>
                  </a:lnTo>
                  <a:lnTo>
                    <a:pt x="0" y="16411"/>
                  </a:lnTo>
                  <a:lnTo>
                    <a:pt x="0" y="17111"/>
                  </a:lnTo>
                  <a:lnTo>
                    <a:pt x="1008" y="17111"/>
                  </a:lnTo>
                  <a:lnTo>
                    <a:pt x="0" y="17811"/>
                  </a:lnTo>
                  <a:lnTo>
                    <a:pt x="0" y="18651"/>
                  </a:lnTo>
                  <a:lnTo>
                    <a:pt x="2240" y="17083"/>
                  </a:lnTo>
                  <a:lnTo>
                    <a:pt x="15626" y="17083"/>
                  </a:lnTo>
                  <a:lnTo>
                    <a:pt x="9381" y="21984"/>
                  </a:lnTo>
                  <a:lnTo>
                    <a:pt x="10501" y="21984"/>
                  </a:lnTo>
                  <a:lnTo>
                    <a:pt x="16746" y="17083"/>
                  </a:lnTo>
                  <a:lnTo>
                    <a:pt x="30216" y="17083"/>
                  </a:lnTo>
                  <a:lnTo>
                    <a:pt x="24699" y="21984"/>
                  </a:lnTo>
                  <a:lnTo>
                    <a:pt x="25763" y="21984"/>
                  </a:lnTo>
                  <a:lnTo>
                    <a:pt x="31280" y="17083"/>
                  </a:lnTo>
                  <a:lnTo>
                    <a:pt x="44834" y="17083"/>
                  </a:lnTo>
                  <a:lnTo>
                    <a:pt x="40045" y="21984"/>
                  </a:lnTo>
                  <a:lnTo>
                    <a:pt x="41025" y="21984"/>
                  </a:lnTo>
                  <a:lnTo>
                    <a:pt x="45786" y="17083"/>
                  </a:lnTo>
                  <a:lnTo>
                    <a:pt x="59452" y="17083"/>
                  </a:lnTo>
                  <a:lnTo>
                    <a:pt x="55391" y="21984"/>
                  </a:lnTo>
                  <a:lnTo>
                    <a:pt x="56315" y="21984"/>
                  </a:lnTo>
                  <a:lnTo>
                    <a:pt x="60348" y="17083"/>
                  </a:lnTo>
                  <a:lnTo>
                    <a:pt x="74042" y="17083"/>
                  </a:lnTo>
                  <a:lnTo>
                    <a:pt x="70737" y="21984"/>
                  </a:lnTo>
                  <a:lnTo>
                    <a:pt x="71578" y="21984"/>
                  </a:lnTo>
                  <a:lnTo>
                    <a:pt x="74882" y="17083"/>
                  </a:lnTo>
                  <a:lnTo>
                    <a:pt x="88632" y="17083"/>
                  </a:lnTo>
                  <a:lnTo>
                    <a:pt x="86055" y="21984"/>
                  </a:lnTo>
                  <a:lnTo>
                    <a:pt x="86868" y="21984"/>
                  </a:lnTo>
                  <a:lnTo>
                    <a:pt x="89416" y="17083"/>
                  </a:lnTo>
                  <a:lnTo>
                    <a:pt x="103222" y="17083"/>
                  </a:lnTo>
                  <a:lnTo>
                    <a:pt x="101401" y="21984"/>
                  </a:lnTo>
                  <a:lnTo>
                    <a:pt x="102130" y="21984"/>
                  </a:lnTo>
                  <a:lnTo>
                    <a:pt x="103978" y="17083"/>
                  </a:lnTo>
                  <a:lnTo>
                    <a:pt x="117812" y="17083"/>
                  </a:lnTo>
                  <a:lnTo>
                    <a:pt x="116720" y="21984"/>
                  </a:lnTo>
                  <a:lnTo>
                    <a:pt x="117420" y="21984"/>
                  </a:lnTo>
                  <a:lnTo>
                    <a:pt x="118540" y="17083"/>
                  </a:lnTo>
                  <a:lnTo>
                    <a:pt x="132374" y="17083"/>
                  </a:lnTo>
                  <a:lnTo>
                    <a:pt x="132010" y="21984"/>
                  </a:lnTo>
                  <a:lnTo>
                    <a:pt x="132710" y="21984"/>
                  </a:lnTo>
                  <a:lnTo>
                    <a:pt x="133074" y="17083"/>
                  </a:lnTo>
                  <a:lnTo>
                    <a:pt x="146964" y="17083"/>
                  </a:lnTo>
                  <a:lnTo>
                    <a:pt x="147328" y="21984"/>
                  </a:lnTo>
                  <a:lnTo>
                    <a:pt x="148028" y="21984"/>
                  </a:lnTo>
                  <a:lnTo>
                    <a:pt x="147664" y="17083"/>
                  </a:lnTo>
                  <a:lnTo>
                    <a:pt x="161525" y="17083"/>
                  </a:lnTo>
                  <a:lnTo>
                    <a:pt x="162618" y="21984"/>
                  </a:lnTo>
                  <a:lnTo>
                    <a:pt x="163346" y="21984"/>
                  </a:lnTo>
                  <a:lnTo>
                    <a:pt x="162226" y="17083"/>
                  </a:lnTo>
                  <a:lnTo>
                    <a:pt x="176087" y="17083"/>
                  </a:lnTo>
                  <a:lnTo>
                    <a:pt x="177908" y="21984"/>
                  </a:lnTo>
                  <a:lnTo>
                    <a:pt x="178664" y="21984"/>
                  </a:lnTo>
                  <a:lnTo>
                    <a:pt x="176816" y="17083"/>
                  </a:lnTo>
                  <a:lnTo>
                    <a:pt x="190621" y="17083"/>
                  </a:lnTo>
                  <a:lnTo>
                    <a:pt x="193198" y="21984"/>
                  </a:lnTo>
                  <a:lnTo>
                    <a:pt x="193982" y="21984"/>
                  </a:lnTo>
                  <a:lnTo>
                    <a:pt x="191405" y="17083"/>
                  </a:lnTo>
                  <a:lnTo>
                    <a:pt x="205155" y="17083"/>
                  </a:lnTo>
                  <a:lnTo>
                    <a:pt x="208460" y="21984"/>
                  </a:lnTo>
                  <a:lnTo>
                    <a:pt x="209300" y="21984"/>
                  </a:lnTo>
                  <a:lnTo>
                    <a:pt x="205995" y="17083"/>
                  </a:lnTo>
                  <a:lnTo>
                    <a:pt x="219689" y="17083"/>
                  </a:lnTo>
                  <a:lnTo>
                    <a:pt x="223722" y="21984"/>
                  </a:lnTo>
                  <a:lnTo>
                    <a:pt x="224646" y="21984"/>
                  </a:lnTo>
                  <a:lnTo>
                    <a:pt x="220613" y="17083"/>
                  </a:lnTo>
                  <a:lnTo>
                    <a:pt x="234223" y="17083"/>
                  </a:lnTo>
                  <a:lnTo>
                    <a:pt x="239012" y="21984"/>
                  </a:lnTo>
                  <a:lnTo>
                    <a:pt x="239992" y="21984"/>
                  </a:lnTo>
                  <a:lnTo>
                    <a:pt x="235203" y="17083"/>
                  </a:lnTo>
                  <a:lnTo>
                    <a:pt x="248757" y="17083"/>
                  </a:lnTo>
                  <a:lnTo>
                    <a:pt x="254274" y="21984"/>
                  </a:lnTo>
                  <a:lnTo>
                    <a:pt x="255310" y="21984"/>
                  </a:lnTo>
                  <a:lnTo>
                    <a:pt x="249821" y="17083"/>
                  </a:lnTo>
                  <a:lnTo>
                    <a:pt x="263291" y="17083"/>
                  </a:lnTo>
                  <a:lnTo>
                    <a:pt x="269536" y="21984"/>
                  </a:lnTo>
                  <a:lnTo>
                    <a:pt x="270656" y="21984"/>
                  </a:lnTo>
                  <a:lnTo>
                    <a:pt x="264411" y="17083"/>
                  </a:lnTo>
                  <a:lnTo>
                    <a:pt x="277825" y="17083"/>
                  </a:lnTo>
                  <a:lnTo>
                    <a:pt x="280037" y="18651"/>
                  </a:lnTo>
                  <a:lnTo>
                    <a:pt x="280037" y="17811"/>
                  </a:lnTo>
                  <a:lnTo>
                    <a:pt x="279029" y="17111"/>
                  </a:lnTo>
                  <a:lnTo>
                    <a:pt x="280037" y="17111"/>
                  </a:lnTo>
                  <a:lnTo>
                    <a:pt x="280037" y="16411"/>
                  </a:lnTo>
                  <a:lnTo>
                    <a:pt x="278021" y="16411"/>
                  </a:lnTo>
                  <a:lnTo>
                    <a:pt x="266819" y="8514"/>
                  </a:lnTo>
                  <a:lnTo>
                    <a:pt x="278861" y="8514"/>
                  </a:lnTo>
                  <a:lnTo>
                    <a:pt x="280037" y="9270"/>
                  </a:lnTo>
                  <a:lnTo>
                    <a:pt x="280037" y="7814"/>
                  </a:lnTo>
                  <a:lnTo>
                    <a:pt x="279057" y="7814"/>
                  </a:lnTo>
                  <a:lnTo>
                    <a:pt x="266735" y="1"/>
                  </a:lnTo>
                  <a:lnTo>
                    <a:pt x="266399" y="589"/>
                  </a:lnTo>
                  <a:lnTo>
                    <a:pt x="277769" y="7814"/>
                  </a:lnTo>
                  <a:lnTo>
                    <a:pt x="265867" y="7814"/>
                  </a:lnTo>
                  <a:lnTo>
                    <a:pt x="254750" y="1"/>
                  </a:lnTo>
                  <a:lnTo>
                    <a:pt x="254330" y="589"/>
                  </a:lnTo>
                  <a:lnTo>
                    <a:pt x="264635" y="7814"/>
                  </a:lnTo>
                  <a:lnTo>
                    <a:pt x="252622" y="7814"/>
                  </a:lnTo>
                  <a:lnTo>
                    <a:pt x="242680" y="29"/>
                  </a:lnTo>
                  <a:lnTo>
                    <a:pt x="242232" y="589"/>
                  </a:lnTo>
                  <a:lnTo>
                    <a:pt x="251473" y="7814"/>
                  </a:lnTo>
                  <a:lnTo>
                    <a:pt x="239376" y="7814"/>
                  </a:lnTo>
                  <a:lnTo>
                    <a:pt x="230639" y="29"/>
                  </a:lnTo>
                  <a:lnTo>
                    <a:pt x="230163" y="561"/>
                  </a:lnTo>
                  <a:lnTo>
                    <a:pt x="238340" y="7814"/>
                  </a:lnTo>
                  <a:lnTo>
                    <a:pt x="226186" y="7814"/>
                  </a:lnTo>
                  <a:lnTo>
                    <a:pt x="218597" y="57"/>
                  </a:lnTo>
                  <a:lnTo>
                    <a:pt x="218093" y="533"/>
                  </a:lnTo>
                  <a:lnTo>
                    <a:pt x="225206" y="7814"/>
                  </a:lnTo>
                  <a:lnTo>
                    <a:pt x="212940" y="7814"/>
                  </a:lnTo>
                  <a:lnTo>
                    <a:pt x="206555" y="85"/>
                  </a:lnTo>
                  <a:lnTo>
                    <a:pt x="206023" y="533"/>
                  </a:lnTo>
                  <a:lnTo>
                    <a:pt x="212044" y="7814"/>
                  </a:lnTo>
                  <a:lnTo>
                    <a:pt x="199751" y="7814"/>
                  </a:lnTo>
                  <a:lnTo>
                    <a:pt x="194542" y="113"/>
                  </a:lnTo>
                  <a:lnTo>
                    <a:pt x="193954" y="505"/>
                  </a:lnTo>
                  <a:lnTo>
                    <a:pt x="198910" y="7814"/>
                  </a:lnTo>
                  <a:lnTo>
                    <a:pt x="186533" y="7814"/>
                  </a:lnTo>
                  <a:lnTo>
                    <a:pt x="182500" y="113"/>
                  </a:lnTo>
                  <a:lnTo>
                    <a:pt x="181884" y="449"/>
                  </a:lnTo>
                  <a:lnTo>
                    <a:pt x="185749" y="7786"/>
                  </a:lnTo>
                  <a:lnTo>
                    <a:pt x="173343" y="7786"/>
                  </a:lnTo>
                  <a:lnTo>
                    <a:pt x="170487" y="169"/>
                  </a:lnTo>
                  <a:lnTo>
                    <a:pt x="169815" y="421"/>
                  </a:lnTo>
                  <a:lnTo>
                    <a:pt x="172587" y="7814"/>
                  </a:lnTo>
                  <a:lnTo>
                    <a:pt x="160153" y="7814"/>
                  </a:lnTo>
                  <a:lnTo>
                    <a:pt x="158445" y="225"/>
                  </a:lnTo>
                  <a:lnTo>
                    <a:pt x="157745" y="365"/>
                  </a:lnTo>
                  <a:lnTo>
                    <a:pt x="159425" y="7814"/>
                  </a:lnTo>
                  <a:lnTo>
                    <a:pt x="146964" y="7814"/>
                  </a:lnTo>
                  <a:lnTo>
                    <a:pt x="146403" y="281"/>
                  </a:lnTo>
                  <a:lnTo>
                    <a:pt x="145703" y="309"/>
                  </a:lnTo>
                  <a:lnTo>
                    <a:pt x="146263" y="7814"/>
                  </a:lnTo>
                  <a:lnTo>
                    <a:pt x="133774" y="7814"/>
                  </a:lnTo>
                  <a:lnTo>
                    <a:pt x="134334" y="309"/>
                  </a:lnTo>
                  <a:lnTo>
                    <a:pt x="133634" y="281"/>
                  </a:lnTo>
                  <a:lnTo>
                    <a:pt x="133074" y="7814"/>
                  </a:lnTo>
                  <a:lnTo>
                    <a:pt x="120612" y="7814"/>
                  </a:lnTo>
                  <a:lnTo>
                    <a:pt x="122292" y="365"/>
                  </a:lnTo>
                  <a:lnTo>
                    <a:pt x="121592" y="225"/>
                  </a:lnTo>
                  <a:lnTo>
                    <a:pt x="119884" y="7814"/>
                  </a:lnTo>
                  <a:lnTo>
                    <a:pt x="107478" y="7814"/>
                  </a:lnTo>
                  <a:lnTo>
                    <a:pt x="110251" y="421"/>
                  </a:lnTo>
                  <a:lnTo>
                    <a:pt x="109579" y="169"/>
                  </a:lnTo>
                  <a:lnTo>
                    <a:pt x="106722" y="7814"/>
                  </a:lnTo>
                  <a:lnTo>
                    <a:pt x="94289" y="7814"/>
                  </a:lnTo>
                  <a:lnTo>
                    <a:pt x="98153" y="477"/>
                  </a:lnTo>
                  <a:lnTo>
                    <a:pt x="97509" y="141"/>
                  </a:lnTo>
                  <a:lnTo>
                    <a:pt x="93476" y="7842"/>
                  </a:lnTo>
                  <a:lnTo>
                    <a:pt x="81127" y="7842"/>
                  </a:lnTo>
                  <a:lnTo>
                    <a:pt x="86083" y="505"/>
                  </a:lnTo>
                  <a:lnTo>
                    <a:pt x="85495" y="113"/>
                  </a:lnTo>
                  <a:lnTo>
                    <a:pt x="80287" y="7842"/>
                  </a:lnTo>
                  <a:lnTo>
                    <a:pt x="67993" y="7842"/>
                  </a:lnTo>
                  <a:lnTo>
                    <a:pt x="74014" y="533"/>
                  </a:lnTo>
                  <a:lnTo>
                    <a:pt x="73454" y="85"/>
                  </a:lnTo>
                  <a:lnTo>
                    <a:pt x="67069" y="7842"/>
                  </a:lnTo>
                  <a:lnTo>
                    <a:pt x="54859" y="7842"/>
                  </a:lnTo>
                  <a:lnTo>
                    <a:pt x="61944" y="561"/>
                  </a:lnTo>
                  <a:lnTo>
                    <a:pt x="61440" y="85"/>
                  </a:lnTo>
                  <a:lnTo>
                    <a:pt x="53879" y="7842"/>
                  </a:lnTo>
                  <a:lnTo>
                    <a:pt x="41698" y="7842"/>
                  </a:lnTo>
                  <a:lnTo>
                    <a:pt x="49875" y="589"/>
                  </a:lnTo>
                  <a:lnTo>
                    <a:pt x="49399" y="57"/>
                  </a:lnTo>
                  <a:lnTo>
                    <a:pt x="40633" y="7842"/>
                  </a:lnTo>
                  <a:lnTo>
                    <a:pt x="28564" y="7842"/>
                  </a:lnTo>
                  <a:lnTo>
                    <a:pt x="37805" y="589"/>
                  </a:lnTo>
                  <a:lnTo>
                    <a:pt x="37385" y="29"/>
                  </a:lnTo>
                  <a:lnTo>
                    <a:pt x="27444" y="7814"/>
                  </a:lnTo>
                  <a:lnTo>
                    <a:pt x="15430" y="7814"/>
                  </a:lnTo>
                  <a:lnTo>
                    <a:pt x="25735" y="589"/>
                  </a:lnTo>
                  <a:lnTo>
                    <a:pt x="25315" y="1"/>
                  </a:lnTo>
                  <a:lnTo>
                    <a:pt x="14198" y="7814"/>
                  </a:lnTo>
                  <a:lnTo>
                    <a:pt x="2296" y="7814"/>
                  </a:lnTo>
                  <a:lnTo>
                    <a:pt x="13666" y="589"/>
                  </a:lnTo>
                  <a:lnTo>
                    <a:pt x="1330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 type="titleOnly">
  <p:cSld name="TITLE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190500" y="190500"/>
            <a:ext cx="8763000" cy="4762500"/>
          </a:xfrm>
          <a:prstGeom prst="roundRect">
            <a:avLst>
              <a:gd name="adj" fmla="val 92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rial Light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ne column text">
  <p:cSld name="ONE_COLUMN_TEX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/>
          <p:nvPr/>
        </p:nvSpPr>
        <p:spPr>
          <a:xfrm>
            <a:off x="190500" y="190500"/>
            <a:ext cx="8763000" cy="4762500"/>
          </a:xfrm>
          <a:prstGeom prst="roundRect">
            <a:avLst>
              <a:gd name="adj" fmla="val 92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rial Light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 dirty="0"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715100" y="1992300"/>
            <a:ext cx="3630300" cy="200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latin typeface="Arial Light" pitchFamily="2" charset="0"/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 dirty="0"/>
          </a:p>
        </p:txBody>
      </p:sp>
      <p:sp>
        <p:nvSpPr>
          <p:cNvPr id="39" name="Google Shape;39;p7"/>
          <p:cNvSpPr>
            <a:spLocks noGrp="1"/>
          </p:cNvSpPr>
          <p:nvPr>
            <p:ph type="pic" idx="2"/>
          </p:nvPr>
        </p:nvSpPr>
        <p:spPr>
          <a:xfrm>
            <a:off x="4881975" y="1612800"/>
            <a:ext cx="3542100" cy="27603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">
  <p:cSld name="BLANK_1_1_1_1_1_1_1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1"/>
          <p:cNvSpPr/>
          <p:nvPr/>
        </p:nvSpPr>
        <p:spPr>
          <a:xfrm>
            <a:off x="190500" y="190500"/>
            <a:ext cx="8763000" cy="4762500"/>
          </a:xfrm>
          <a:prstGeom prst="roundRect">
            <a:avLst>
              <a:gd name="adj" fmla="val 92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1">
  <p:cSld name="Title only 1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6"/>
          <p:cNvSpPr/>
          <p:nvPr/>
        </p:nvSpPr>
        <p:spPr>
          <a:xfrm>
            <a:off x="190500" y="190500"/>
            <a:ext cx="8763000" cy="4762500"/>
          </a:xfrm>
          <a:prstGeom prst="roundRect">
            <a:avLst>
              <a:gd name="adj" fmla="val 92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2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rial Light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37552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3">
  <p:cSld name="Title only 3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8"/>
          <p:cNvSpPr/>
          <p:nvPr/>
        </p:nvSpPr>
        <p:spPr>
          <a:xfrm>
            <a:off x="190500" y="190500"/>
            <a:ext cx="8763000" cy="4762500"/>
          </a:xfrm>
          <a:prstGeom prst="roundRect">
            <a:avLst>
              <a:gd name="adj" fmla="val 92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2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108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rial Light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24992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text 3">
  <p:cSld name="Title and text 3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/>
          <p:nvPr/>
        </p:nvSpPr>
        <p:spPr>
          <a:xfrm>
            <a:off x="190500" y="190500"/>
            <a:ext cx="8763000" cy="4762500"/>
          </a:xfrm>
          <a:prstGeom prst="roundRect">
            <a:avLst>
              <a:gd name="adj" fmla="val 92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rial Light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9"/>
          <p:cNvSpPr txBox="1">
            <a:spLocks noGrp="1"/>
          </p:cNvSpPr>
          <p:nvPr>
            <p:ph type="subTitle" idx="1"/>
          </p:nvPr>
        </p:nvSpPr>
        <p:spPr>
          <a:xfrm>
            <a:off x="1819975" y="4137500"/>
            <a:ext cx="5494200" cy="47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latin typeface="Arial Light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38954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lvl="2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lvl="3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lvl="4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lvl="5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lvl="6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lvl="7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lvl="8" indent="-30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3" r:id="rId3"/>
    <p:sldLayoutId id="2147483677" r:id="rId4"/>
    <p:sldLayoutId id="2147483682" r:id="rId5"/>
    <p:sldLayoutId id="2147483683" r:id="rId6"/>
    <p:sldLayoutId id="2147483684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 Light" pitchFamily="2" charset="0"/>
          <a:ea typeface="Arial Light" pitchFamily="2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 Light" pitchFamily="2" charset="0"/>
          <a:ea typeface="Arial Light" pitchFamily="2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lancet.com/journals/lancet/issue/vol389no10074/PIIS0140-6736(17)X0012-3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ionalbreastcancer.org/breast-cancer-diagnosis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sv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5.svg"/><Relationship Id="rId7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37.svg"/><Relationship Id="rId10" Type="http://schemas.openxmlformats.org/officeDocument/2006/relationships/image" Target="../media/image41.png"/><Relationship Id="rId4" Type="http://schemas.openxmlformats.org/officeDocument/2006/relationships/image" Target="../media/image36.png"/><Relationship Id="rId9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p:sp>
        <p:nvSpPr>
          <p:cNvPr id="199" name="Google Shape;199;p36"/>
          <p:cNvSpPr txBox="1">
            <a:spLocks noGrp="1"/>
          </p:cNvSpPr>
          <p:nvPr>
            <p:ph type="ctrTitle"/>
          </p:nvPr>
        </p:nvSpPr>
        <p:spPr>
          <a:xfrm>
            <a:off x="238755" y="1796878"/>
            <a:ext cx="2731592" cy="33855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chemeClr val="bg1"/>
                </a:solidFill>
                <a:latin typeface="+mj-lt"/>
              </a:rPr>
              <a:t>- Breast Cancer Awareness</a:t>
            </a:r>
            <a:endParaRPr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0" name="Google Shape;200;p36"/>
          <p:cNvSpPr txBox="1">
            <a:spLocks noGrp="1"/>
          </p:cNvSpPr>
          <p:nvPr>
            <p:ph type="subTitle" idx="1"/>
          </p:nvPr>
        </p:nvSpPr>
        <p:spPr>
          <a:xfrm>
            <a:off x="134981" y="357314"/>
            <a:ext cx="5670733" cy="143691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bg1"/>
                </a:solidFill>
                <a:latin typeface="+mj-lt"/>
              </a:rPr>
              <a:t>Management of </a:t>
            </a:r>
            <a:r>
              <a:rPr lang="en-US" sz="4000" b="1" dirty="0">
                <a:solidFill>
                  <a:schemeClr val="bg1"/>
                </a:solidFill>
                <a:latin typeface="+mj-lt"/>
              </a:rPr>
              <a:t>Early Breast Cancer</a:t>
            </a:r>
            <a:br>
              <a:rPr lang="en-US" sz="4000" b="1" dirty="0">
                <a:solidFill>
                  <a:schemeClr val="bg1"/>
                </a:solidFill>
                <a:latin typeface="+mj-lt"/>
              </a:rPr>
            </a:br>
            <a:endParaRPr lang="en-US" sz="4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10219" y="4974223"/>
            <a:ext cx="163378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+mj-lt"/>
              </a:rPr>
              <a:t>PP-UNP-IND-0213, 02-11-2023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D4FB6DB-B5D7-DF64-7459-18EBE345A9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1145" y="47385"/>
            <a:ext cx="1362855" cy="63365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42"/>
          <p:cNvSpPr txBox="1">
            <a:spLocks noGrp="1"/>
          </p:cNvSpPr>
          <p:nvPr>
            <p:ph type="body" idx="1"/>
          </p:nvPr>
        </p:nvSpPr>
        <p:spPr>
          <a:xfrm>
            <a:off x="204827" y="900015"/>
            <a:ext cx="4825333" cy="3457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1500" dirty="0">
                <a:latin typeface="+mj-lt"/>
              </a:rPr>
              <a:t>Most common cancer accounting for more than 1 in 10 new cancer diagnoses each year.</a:t>
            </a:r>
            <a:r>
              <a:rPr lang="en-US" sz="1500" baseline="30000" dirty="0">
                <a:latin typeface="+mj-lt"/>
              </a:rPr>
              <a:t>1</a:t>
            </a:r>
          </a:p>
          <a:p>
            <a:endParaRPr lang="en-US" sz="1500" dirty="0">
              <a:latin typeface="+mj-lt"/>
            </a:endParaRPr>
          </a:p>
          <a:p>
            <a:r>
              <a:rPr lang="en-US" sz="1500" dirty="0">
                <a:latin typeface="+mj-lt"/>
              </a:rPr>
              <a:t>Second most common cause of death from cancer among women in the world.</a:t>
            </a:r>
            <a:r>
              <a:rPr lang="en-US" sz="1500" baseline="30000" dirty="0">
                <a:latin typeface="+mj-lt"/>
              </a:rPr>
              <a:t>2</a:t>
            </a:r>
            <a:r>
              <a:rPr lang="en-US" sz="1500" dirty="0">
                <a:latin typeface="+mj-lt"/>
              </a:rPr>
              <a:t> Breast cancer alone accounts for 25% of all cancer cases and 15% of all cancer deaths among females.</a:t>
            </a:r>
            <a:r>
              <a:rPr lang="en-US" sz="1500" baseline="30000" dirty="0">
                <a:latin typeface="+mj-lt"/>
              </a:rPr>
              <a:t>3</a:t>
            </a:r>
          </a:p>
          <a:p>
            <a:endParaRPr lang="en-US" sz="1500" dirty="0">
              <a:latin typeface="+mj-lt"/>
            </a:endParaRPr>
          </a:p>
          <a:p>
            <a:r>
              <a:rPr lang="en-US" sz="1500" dirty="0">
                <a:latin typeface="+mj-lt"/>
              </a:rPr>
              <a:t>The incidence rate of breast cancer increases with age, from 1.5 cases per 100,000 in women 20 to 24 years of age to a peak of 421.3 cases per 100,000 in women 75 to 79 years of age.</a:t>
            </a:r>
            <a:r>
              <a:rPr lang="en-US" sz="1500" baseline="30000" dirty="0">
                <a:latin typeface="+mj-lt"/>
              </a:rPr>
              <a:t>1</a:t>
            </a:r>
          </a:p>
        </p:txBody>
      </p:sp>
      <p:sp>
        <p:nvSpPr>
          <p:cNvPr id="2" name="Google Shape;530;p37">
            <a:extLst>
              <a:ext uri="{FF2B5EF4-FFF2-40B4-BE49-F238E27FC236}">
                <a16:creationId xmlns:a16="http://schemas.microsoft.com/office/drawing/2014/main" id="{FE70F1BF-9126-1F5D-A78F-BF47020A833B}"/>
              </a:ext>
            </a:extLst>
          </p:cNvPr>
          <p:cNvSpPr txBox="1"/>
          <p:nvPr/>
        </p:nvSpPr>
        <p:spPr>
          <a:xfrm>
            <a:off x="313111" y="4685257"/>
            <a:ext cx="8702013" cy="424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700" dirty="0">
                <a:latin typeface="+mj-lt"/>
              </a:rPr>
              <a:t>1. </a:t>
            </a:r>
            <a:r>
              <a:rPr lang="en-US" sz="700" dirty="0" err="1">
                <a:latin typeface="+mj-lt"/>
              </a:rPr>
              <a:t>Alkabban</a:t>
            </a:r>
            <a:r>
              <a:rPr lang="en-US" sz="700" dirty="0">
                <a:latin typeface="+mj-lt"/>
              </a:rPr>
              <a:t> FM, Ferguson T. Cancer, breast. |  2. </a:t>
            </a:r>
            <a:r>
              <a:rPr lang="en-US" sz="700" dirty="0" err="1">
                <a:latin typeface="+mj-lt"/>
              </a:rPr>
              <a:t>Ataollahi</a:t>
            </a:r>
            <a:r>
              <a:rPr lang="en-US" sz="700" dirty="0">
                <a:latin typeface="+mj-lt"/>
              </a:rPr>
              <a:t> MR, Sharifi J, </a:t>
            </a:r>
            <a:r>
              <a:rPr lang="en-US" sz="700" dirty="0" err="1">
                <a:latin typeface="+mj-lt"/>
              </a:rPr>
              <a:t>Paknahad</a:t>
            </a:r>
            <a:r>
              <a:rPr lang="en-US" sz="700" dirty="0">
                <a:latin typeface="+mj-lt"/>
              </a:rPr>
              <a:t> MR, </a:t>
            </a:r>
            <a:r>
              <a:rPr lang="en-US" sz="700" i="1" dirty="0">
                <a:latin typeface="+mj-lt"/>
              </a:rPr>
              <a:t>et al</a:t>
            </a:r>
            <a:r>
              <a:rPr lang="en-US" sz="700" dirty="0">
                <a:latin typeface="+mj-lt"/>
              </a:rPr>
              <a:t>. Breast cancer and associated factors: a review. Journal of medicine and life. 2015;8(Spec </a:t>
            </a:r>
            <a:r>
              <a:rPr lang="en-US" sz="700" dirty="0" err="1">
                <a:latin typeface="+mj-lt"/>
              </a:rPr>
              <a:t>Iss</a:t>
            </a:r>
            <a:r>
              <a:rPr lang="en-US" sz="700" dirty="0">
                <a:latin typeface="+mj-lt"/>
              </a:rPr>
              <a:t> 4):6. |  3. Nounou MI, </a:t>
            </a:r>
            <a:r>
              <a:rPr lang="en-US" sz="700" dirty="0" err="1">
                <a:latin typeface="+mj-lt"/>
              </a:rPr>
              <a:t>ElAmrawy</a:t>
            </a:r>
            <a:r>
              <a:rPr lang="en-US" sz="700" dirty="0">
                <a:latin typeface="+mj-lt"/>
              </a:rPr>
              <a:t> F, Ahmed N, </a:t>
            </a:r>
            <a:r>
              <a:rPr lang="en-US" sz="700" i="1" dirty="0">
                <a:latin typeface="+mj-lt"/>
              </a:rPr>
              <a:t>et al</a:t>
            </a:r>
            <a:r>
              <a:rPr lang="en-US" sz="700" dirty="0">
                <a:latin typeface="+mj-lt"/>
              </a:rPr>
              <a:t>. Breast cancer: conventional diagnosis and treatment modalities and recent patents and technologies. Breast cancer: basic and clinical research. 2015 Jan;9:BCBCR-S29420.</a:t>
            </a:r>
            <a:endParaRPr lang="en-US" sz="800" dirty="0"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7642" y="1014707"/>
            <a:ext cx="3533917" cy="3239424"/>
          </a:xfrm>
          <a:prstGeom prst="rect">
            <a:avLst/>
          </a:prstGeo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AB1A17BB-A90C-E97D-5A08-8D17C337FC41}"/>
              </a:ext>
            </a:extLst>
          </p:cNvPr>
          <p:cNvSpPr txBox="1">
            <a:spLocks/>
          </p:cNvSpPr>
          <p:nvPr/>
        </p:nvSpPr>
        <p:spPr>
          <a:xfrm>
            <a:off x="313112" y="0"/>
            <a:ext cx="3871538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r>
              <a:rPr lang="en-US" sz="2800" dirty="0">
                <a:solidFill>
                  <a:srgbClr val="D6538C"/>
                </a:solidFill>
                <a:latin typeface="+mj-lt"/>
                <a:cs typeface="Calibri" panose="020F0502020204030204" pitchFamily="34" charset="0"/>
              </a:rPr>
              <a:t>Breast Cancer</a:t>
            </a:r>
            <a:endParaRPr lang="en-IN" sz="2800" dirty="0">
              <a:solidFill>
                <a:srgbClr val="D6528B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932559EA-7D09-FB4B-C4D2-4649EEB851E1}"/>
              </a:ext>
            </a:extLst>
          </p:cNvPr>
          <p:cNvGrpSpPr/>
          <p:nvPr/>
        </p:nvGrpSpPr>
        <p:grpSpPr>
          <a:xfrm>
            <a:off x="3745074" y="1955283"/>
            <a:ext cx="3071696" cy="716659"/>
            <a:chOff x="3745074" y="1955283"/>
            <a:chExt cx="3071696" cy="716659"/>
          </a:xfrm>
        </p:grpSpPr>
        <p:sp>
          <p:nvSpPr>
            <p:cNvPr id="839" name="Rectangle: Single Corner Rounded 838">
              <a:extLst>
                <a:ext uri="{FF2B5EF4-FFF2-40B4-BE49-F238E27FC236}">
                  <a16:creationId xmlns:a16="http://schemas.microsoft.com/office/drawing/2014/main" id="{4CBEE4B6-8614-1821-A546-07E1234F8BD9}"/>
                </a:ext>
              </a:extLst>
            </p:cNvPr>
            <p:cNvSpPr/>
            <p:nvPr/>
          </p:nvSpPr>
          <p:spPr>
            <a:xfrm>
              <a:off x="4002205" y="1972127"/>
              <a:ext cx="2603155" cy="699815"/>
            </a:xfrm>
            <a:prstGeom prst="round1Rect">
              <a:avLst/>
            </a:prstGeom>
            <a:solidFill>
              <a:srgbClr val="D6538C"/>
            </a:solidFill>
            <a:ln>
              <a:noFill/>
            </a:ln>
            <a:effectLst>
              <a:outerShdw blurRad="152400" dist="38100" dir="5400000" sx="92000" sy="92000" algn="t" rotWithShape="0">
                <a:srgbClr val="E17FA9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4" name="Google Shape;1826;p65">
              <a:extLst>
                <a:ext uri="{FF2B5EF4-FFF2-40B4-BE49-F238E27FC236}">
                  <a16:creationId xmlns:a16="http://schemas.microsoft.com/office/drawing/2014/main" id="{27583B67-9113-49F0-5002-EA2422F9F551}"/>
                </a:ext>
              </a:extLst>
            </p:cNvPr>
            <p:cNvSpPr txBox="1">
              <a:spLocks/>
            </p:cNvSpPr>
            <p:nvPr/>
          </p:nvSpPr>
          <p:spPr>
            <a:xfrm>
              <a:off x="3745074" y="1955283"/>
              <a:ext cx="3071696" cy="4542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048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●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1pPr>
              <a:lvl2pPr marL="914400" marR="0" lvl="1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○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2pPr>
              <a:lvl3pPr marL="1371600" marR="0" lvl="2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■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3pPr>
              <a:lvl4pPr marL="1828800" marR="0" lvl="3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●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4pPr>
              <a:lvl5pPr marL="2286000" marR="0" lvl="4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○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5pPr>
              <a:lvl6pPr marL="2743200" marR="0" lvl="5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■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6pPr>
              <a:lvl7pPr marL="3200400" marR="0" lvl="6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●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7pPr>
              <a:lvl8pPr marL="3657600" marR="0" lvl="7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○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8pPr>
              <a:lvl9pPr marL="4114800" marR="0" lvl="8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1600"/>
                </a:spcAft>
                <a:buClr>
                  <a:schemeClr val="dk1"/>
                </a:buClr>
                <a:buSzPts val="1200"/>
                <a:buFont typeface="Albert Sans"/>
                <a:buChar char="■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9pPr>
            </a:lstStyle>
            <a:p>
              <a:pPr marL="0" indent="0" algn="ctr">
                <a:buFont typeface="Albert Sans"/>
                <a:buNone/>
              </a:pPr>
              <a:r>
                <a:rPr lang="en-IN" b="1" dirty="0">
                  <a:solidFill>
                    <a:schemeClr val="bg1"/>
                  </a:solidFill>
                  <a:latin typeface="+mj-lt"/>
                </a:rPr>
                <a:t>Offer BRCA testing (also without</a:t>
              </a:r>
            </a:p>
            <a:p>
              <a:pPr marL="0" indent="0" algn="ctr">
                <a:buFont typeface="Albert Sans"/>
                <a:buNone/>
              </a:pPr>
              <a:r>
                <a:rPr lang="en-IN" b="1" dirty="0">
                  <a:solidFill>
                    <a:schemeClr val="bg1"/>
                  </a:solidFill>
                  <a:latin typeface="+mj-lt"/>
                </a:rPr>
                <a:t>family history- in case of</a:t>
              </a:r>
            </a:p>
            <a:p>
              <a:pPr marL="0" indent="0" algn="ctr">
                <a:buFont typeface="Albert Sans"/>
                <a:buNone/>
              </a:pPr>
              <a:r>
                <a:rPr lang="en-IN" b="1" dirty="0">
                  <a:solidFill>
                    <a:schemeClr val="bg1"/>
                  </a:solidFill>
                  <a:latin typeface="+mj-lt"/>
                </a:rPr>
                <a:t>therapeutic consequences)</a:t>
              </a:r>
            </a:p>
          </p:txBody>
        </p:sp>
      </p:grpSp>
      <p:cxnSp>
        <p:nvCxnSpPr>
          <p:cNvPr id="48" name="Google Shape;1794;p62">
            <a:extLst>
              <a:ext uri="{FF2B5EF4-FFF2-40B4-BE49-F238E27FC236}">
                <a16:creationId xmlns:a16="http://schemas.microsoft.com/office/drawing/2014/main" id="{2197A556-87D9-A3CD-122E-6512E4AA418D}"/>
              </a:ext>
            </a:extLst>
          </p:cNvPr>
          <p:cNvCxnSpPr>
            <a:cxnSpLocks/>
          </p:cNvCxnSpPr>
          <p:nvPr/>
        </p:nvCxnSpPr>
        <p:spPr>
          <a:xfrm>
            <a:off x="7150515" y="1592185"/>
            <a:ext cx="0" cy="1414719"/>
          </a:xfrm>
          <a:prstGeom prst="straightConnector1">
            <a:avLst/>
          </a:prstGeom>
          <a:noFill/>
          <a:ln w="28575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9" name="Google Shape;1794;p62">
            <a:extLst>
              <a:ext uri="{FF2B5EF4-FFF2-40B4-BE49-F238E27FC236}">
                <a16:creationId xmlns:a16="http://schemas.microsoft.com/office/drawing/2014/main" id="{4D4427A3-B78F-349D-D88E-B7C326D352DE}"/>
              </a:ext>
            </a:extLst>
          </p:cNvPr>
          <p:cNvCxnSpPr>
            <a:cxnSpLocks/>
          </p:cNvCxnSpPr>
          <p:nvPr/>
        </p:nvCxnSpPr>
        <p:spPr>
          <a:xfrm>
            <a:off x="5113981" y="2671942"/>
            <a:ext cx="2172" cy="334962"/>
          </a:xfrm>
          <a:prstGeom prst="straightConnector1">
            <a:avLst/>
          </a:prstGeom>
          <a:noFill/>
          <a:ln w="28575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98DB946-5BAE-A48D-D42E-19E9CBEF035E}"/>
              </a:ext>
            </a:extLst>
          </p:cNvPr>
          <p:cNvGrpSpPr/>
          <p:nvPr/>
        </p:nvGrpSpPr>
        <p:grpSpPr>
          <a:xfrm>
            <a:off x="384612" y="3766765"/>
            <a:ext cx="3353838" cy="626687"/>
            <a:chOff x="384612" y="3766765"/>
            <a:chExt cx="3353838" cy="626687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02DDB620-8D00-CD1B-ED6F-A8907814CB83}"/>
                </a:ext>
              </a:extLst>
            </p:cNvPr>
            <p:cNvGrpSpPr/>
            <p:nvPr/>
          </p:nvGrpSpPr>
          <p:grpSpPr>
            <a:xfrm>
              <a:off x="384612" y="3766765"/>
              <a:ext cx="1641748" cy="352028"/>
              <a:chOff x="384612" y="3766765"/>
              <a:chExt cx="1641748" cy="352028"/>
            </a:xfrm>
          </p:grpSpPr>
          <p:sp>
            <p:nvSpPr>
              <p:cNvPr id="34" name="Rectangle: Single Corner Rounded 33">
                <a:extLst>
                  <a:ext uri="{FF2B5EF4-FFF2-40B4-BE49-F238E27FC236}">
                    <a16:creationId xmlns:a16="http://schemas.microsoft.com/office/drawing/2014/main" id="{42BA704E-844C-3737-DF75-58BFD442F478}"/>
                  </a:ext>
                </a:extLst>
              </p:cNvPr>
              <p:cNvSpPr/>
              <p:nvPr/>
            </p:nvSpPr>
            <p:spPr>
              <a:xfrm>
                <a:off x="402248" y="3792845"/>
                <a:ext cx="1522284" cy="325527"/>
              </a:xfrm>
              <a:prstGeom prst="round1Rect">
                <a:avLst/>
              </a:prstGeom>
              <a:solidFill>
                <a:srgbClr val="D6528B"/>
              </a:solidFill>
              <a:ln>
                <a:noFill/>
              </a:ln>
              <a:effectLst>
                <a:outerShdw blurRad="152400" dist="38100" dir="5400000" sx="92000" sy="92000" algn="t" rotWithShape="0">
                  <a:srgbClr val="E17FA9">
                    <a:alpha val="40000"/>
                  </a:srgb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53" name="Google Shape;1826;p65">
                <a:extLst>
                  <a:ext uri="{FF2B5EF4-FFF2-40B4-BE49-F238E27FC236}">
                    <a16:creationId xmlns:a16="http://schemas.microsoft.com/office/drawing/2014/main" id="{B0BEFF39-344E-60EC-C09B-BCEEC8AF2BF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84612" y="3766765"/>
                <a:ext cx="1641748" cy="352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048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●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1pPr>
                <a:lvl2pPr marL="914400" marR="0" lvl="1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○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2pPr>
                <a:lvl3pPr marL="1371600" marR="0" lvl="2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■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3pPr>
                <a:lvl4pPr marL="1828800" marR="0" lvl="3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●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4pPr>
                <a:lvl5pPr marL="2286000" marR="0" lvl="4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○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5pPr>
                <a:lvl6pPr marL="2743200" marR="0" lvl="5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■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6pPr>
                <a:lvl7pPr marL="3200400" marR="0" lvl="6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●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7pPr>
                <a:lvl8pPr marL="3657600" marR="0" lvl="7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○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8pPr>
                <a:lvl9pPr marL="4114800" marR="0" lvl="8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1600"/>
                  </a:spcAft>
                  <a:buClr>
                    <a:schemeClr val="dk1"/>
                  </a:buClr>
                  <a:buSzPts val="1200"/>
                  <a:buFont typeface="Albert Sans"/>
                  <a:buChar char="■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9pPr>
              </a:lstStyle>
              <a:p>
                <a:pPr marL="0" indent="0" algn="ctr">
                  <a:buFont typeface="Albert Sans"/>
                  <a:buNone/>
                </a:pPr>
                <a:r>
                  <a:rPr lang="en-IN" b="1" dirty="0">
                    <a:solidFill>
                      <a:schemeClr val="bg1"/>
                    </a:solidFill>
                    <a:latin typeface="+mj-lt"/>
                  </a:rPr>
                  <a:t>Endocrine Therapy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96A8BAA-9D3F-D294-5B00-1061255A0747}"/>
                </a:ext>
              </a:extLst>
            </p:cNvPr>
            <p:cNvGrpSpPr/>
            <p:nvPr/>
          </p:nvGrpSpPr>
          <p:grpSpPr>
            <a:xfrm>
              <a:off x="2026360" y="3800983"/>
              <a:ext cx="1712090" cy="592469"/>
              <a:chOff x="2026360" y="3800983"/>
              <a:chExt cx="1712090" cy="592469"/>
            </a:xfrm>
          </p:grpSpPr>
          <p:sp>
            <p:nvSpPr>
              <p:cNvPr id="47" name="Rectangle: Single Corner Rounded 46">
                <a:extLst>
                  <a:ext uri="{FF2B5EF4-FFF2-40B4-BE49-F238E27FC236}">
                    <a16:creationId xmlns:a16="http://schemas.microsoft.com/office/drawing/2014/main" id="{B06D286F-A12C-8406-F3E0-1EBF36E0CE39}"/>
                  </a:ext>
                </a:extLst>
              </p:cNvPr>
              <p:cNvSpPr/>
              <p:nvPr/>
            </p:nvSpPr>
            <p:spPr>
              <a:xfrm>
                <a:off x="2125757" y="3800983"/>
                <a:ext cx="1522284" cy="592469"/>
              </a:xfrm>
              <a:prstGeom prst="round1Rect">
                <a:avLst/>
              </a:prstGeom>
              <a:solidFill>
                <a:srgbClr val="D6528B"/>
              </a:solidFill>
              <a:ln>
                <a:noFill/>
              </a:ln>
              <a:effectLst>
                <a:outerShdw blurRad="152400" dist="38100" dir="5400000" sx="92000" sy="92000" algn="t" rotWithShape="0">
                  <a:srgbClr val="E17FA9">
                    <a:alpha val="40000"/>
                  </a:srgb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59" name="Google Shape;1826;p65">
                <a:extLst>
                  <a:ext uri="{FF2B5EF4-FFF2-40B4-BE49-F238E27FC236}">
                    <a16:creationId xmlns:a16="http://schemas.microsoft.com/office/drawing/2014/main" id="{592020E2-4301-4B71-2814-8A0D9443981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026360" y="3839155"/>
                <a:ext cx="1712090" cy="4926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048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●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1pPr>
                <a:lvl2pPr marL="914400" marR="0" lvl="1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○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2pPr>
                <a:lvl3pPr marL="1371600" marR="0" lvl="2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■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3pPr>
                <a:lvl4pPr marL="1828800" marR="0" lvl="3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●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4pPr>
                <a:lvl5pPr marL="2286000" marR="0" lvl="4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○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5pPr>
                <a:lvl6pPr marL="2743200" marR="0" lvl="5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■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6pPr>
                <a:lvl7pPr marL="3200400" marR="0" lvl="6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●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7pPr>
                <a:lvl8pPr marL="3657600" marR="0" lvl="7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○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8pPr>
                <a:lvl9pPr marL="4114800" marR="0" lvl="8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1600"/>
                  </a:spcAft>
                  <a:buClr>
                    <a:schemeClr val="dk1"/>
                  </a:buClr>
                  <a:buSzPts val="1200"/>
                  <a:buFont typeface="Albert Sans"/>
                  <a:buChar char="■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9pPr>
              </a:lstStyle>
              <a:p>
                <a:pPr marL="0" indent="0" algn="ctr">
                  <a:buFont typeface="Albert Sans"/>
                  <a:buNone/>
                </a:pPr>
                <a:r>
                  <a:rPr lang="en-IN" b="1" dirty="0">
                    <a:solidFill>
                      <a:schemeClr val="bg1"/>
                    </a:solidFill>
                    <a:latin typeface="+mj-lt"/>
                  </a:rPr>
                  <a:t>Chemotherapy</a:t>
                </a:r>
              </a:p>
              <a:p>
                <a:pPr marL="0" indent="0" algn="ctr">
                  <a:buFont typeface="Albert Sans"/>
                  <a:buNone/>
                </a:pPr>
                <a:r>
                  <a:rPr lang="en-IN" b="1" dirty="0">
                    <a:solidFill>
                      <a:schemeClr val="bg1"/>
                    </a:solidFill>
                    <a:latin typeface="+mj-lt"/>
                  </a:rPr>
                  <a:t>- endocrine therapy</a:t>
                </a:r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DBB1DFB-1882-47C2-440E-0C21BAFCB882}"/>
              </a:ext>
            </a:extLst>
          </p:cNvPr>
          <p:cNvGrpSpPr/>
          <p:nvPr/>
        </p:nvGrpSpPr>
        <p:grpSpPr>
          <a:xfrm>
            <a:off x="1136459" y="3533951"/>
            <a:ext cx="1750440" cy="267032"/>
            <a:chOff x="1136459" y="3533951"/>
            <a:chExt cx="1750440" cy="267032"/>
          </a:xfrm>
        </p:grpSpPr>
        <p:cxnSp>
          <p:nvCxnSpPr>
            <p:cNvPr id="833" name="Google Shape;1794;p62">
              <a:extLst>
                <a:ext uri="{FF2B5EF4-FFF2-40B4-BE49-F238E27FC236}">
                  <a16:creationId xmlns:a16="http://schemas.microsoft.com/office/drawing/2014/main" id="{7FC69F93-2D51-DFD2-FB54-4A75AD76DE0C}"/>
                </a:ext>
              </a:extLst>
            </p:cNvPr>
            <p:cNvCxnSpPr>
              <a:cxnSpLocks/>
              <a:stCxn id="61" idx="2"/>
            </p:cNvCxnSpPr>
            <p:nvPr/>
          </p:nvCxnSpPr>
          <p:spPr>
            <a:xfrm flipH="1">
              <a:off x="1136459" y="3533951"/>
              <a:ext cx="4611" cy="265625"/>
            </a:xfrm>
            <a:prstGeom prst="straightConnector1">
              <a:avLst/>
            </a:prstGeom>
            <a:noFill/>
            <a:ln w="28575" cap="flat" cmpd="sng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6" name="Google Shape;1794;p62">
              <a:extLst>
                <a:ext uri="{FF2B5EF4-FFF2-40B4-BE49-F238E27FC236}">
                  <a16:creationId xmlns:a16="http://schemas.microsoft.com/office/drawing/2014/main" id="{7DB682A4-F20D-4979-61AC-114E83358F9A}"/>
                </a:ext>
              </a:extLst>
            </p:cNvPr>
            <p:cNvCxnSpPr>
              <a:cxnSpLocks/>
              <a:stCxn id="35" idx="2"/>
              <a:endCxn id="47" idx="0"/>
            </p:cNvCxnSpPr>
            <p:nvPr/>
          </p:nvCxnSpPr>
          <p:spPr>
            <a:xfrm>
              <a:off x="2886899" y="3533951"/>
              <a:ext cx="0" cy="267032"/>
            </a:xfrm>
            <a:prstGeom prst="straightConnector1">
              <a:avLst/>
            </a:prstGeom>
            <a:noFill/>
            <a:ln w="28575" cap="flat" cmpd="sng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11C59DE-0B73-DA10-F497-59B80936C169}"/>
              </a:ext>
            </a:extLst>
          </p:cNvPr>
          <p:cNvGrpSpPr/>
          <p:nvPr/>
        </p:nvGrpSpPr>
        <p:grpSpPr>
          <a:xfrm>
            <a:off x="4287362" y="723971"/>
            <a:ext cx="1728754" cy="868214"/>
            <a:chOff x="4287362" y="723971"/>
            <a:chExt cx="1728754" cy="868214"/>
          </a:xfrm>
        </p:grpSpPr>
        <p:sp>
          <p:nvSpPr>
            <p:cNvPr id="49" name="Google Shape;1730;p59">
              <a:extLst>
                <a:ext uri="{FF2B5EF4-FFF2-40B4-BE49-F238E27FC236}">
                  <a16:creationId xmlns:a16="http://schemas.microsoft.com/office/drawing/2014/main" id="{013A748C-BB4B-4F3F-9DD6-6128EEEFBE6D}"/>
                </a:ext>
              </a:extLst>
            </p:cNvPr>
            <p:cNvSpPr/>
            <p:nvPr/>
          </p:nvSpPr>
          <p:spPr>
            <a:xfrm>
              <a:off x="4287362" y="723971"/>
              <a:ext cx="1728754" cy="868214"/>
            </a:xfrm>
            <a:prstGeom prst="roundRect">
              <a:avLst>
                <a:gd name="adj" fmla="val 16667"/>
              </a:avLst>
            </a:prstGeom>
            <a:solidFill>
              <a:srgbClr val="D6528B"/>
            </a:solidFill>
            <a:ln>
              <a:noFill/>
            </a:ln>
            <a:effectLst>
              <a:outerShdw blurRad="385763" algn="bl" rotWithShape="0">
                <a:schemeClr val="lt2">
                  <a:alpha val="7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 dirty="0">
                <a:solidFill>
                  <a:srgbClr val="D6538C"/>
                </a:solidFill>
                <a:latin typeface="Arial Light" pitchFamily="2" charset="0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57" name="Google Shape;1718;p59">
              <a:extLst>
                <a:ext uri="{FF2B5EF4-FFF2-40B4-BE49-F238E27FC236}">
                  <a16:creationId xmlns:a16="http://schemas.microsoft.com/office/drawing/2014/main" id="{E2A6740E-A945-DEB4-EF01-D940160D6F38}"/>
                </a:ext>
              </a:extLst>
            </p:cNvPr>
            <p:cNvSpPr txBox="1"/>
            <p:nvPr/>
          </p:nvSpPr>
          <p:spPr>
            <a:xfrm>
              <a:off x="4423039" y="801654"/>
              <a:ext cx="1483644" cy="3670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algn="ctr"/>
              <a:r>
                <a:rPr lang="en-IN" sz="1200" b="1" dirty="0">
                  <a:solidFill>
                    <a:schemeClr val="bg1"/>
                  </a:solidFill>
                </a:rPr>
                <a:t>Triple negative</a:t>
              </a:r>
              <a:endParaRPr lang="en" sz="1200" b="1" dirty="0">
                <a:solidFill>
                  <a:schemeClr val="bg1"/>
                </a:solidFill>
                <a:latin typeface="Arial Light" pitchFamily="2" charset="0"/>
                <a:ea typeface="Albert Sans"/>
                <a:cs typeface="Albert Sans"/>
                <a:sym typeface="Albert Sans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 dirty="0">
                  <a:solidFill>
                    <a:schemeClr val="bg1"/>
                  </a:solidFill>
                  <a:latin typeface="Arial Light" pitchFamily="2" charset="0"/>
                  <a:ea typeface="Albert Sans"/>
                  <a:cs typeface="Albert Sans"/>
                  <a:sym typeface="Albert Sans"/>
                </a:rPr>
                <a:t>(ER and PgR and 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 dirty="0">
                  <a:solidFill>
                    <a:schemeClr val="bg1"/>
                  </a:solidFill>
                  <a:latin typeface="Arial Light" pitchFamily="2" charset="0"/>
                  <a:ea typeface="Albert Sans"/>
                  <a:cs typeface="Albert Sans"/>
                  <a:sym typeface="Albert Sans"/>
                </a:rPr>
                <a:t>HER2 </a:t>
              </a:r>
              <a:r>
                <a:rPr lang="en" sz="1200" b="1" dirty="0">
                  <a:solidFill>
                    <a:schemeClr val="bg1"/>
                  </a:solidFill>
                  <a:latin typeface="+mj-lt"/>
                  <a:ea typeface="Albert Sans"/>
                  <a:cs typeface="Albert Sans"/>
                  <a:sym typeface="Albert Sans"/>
                </a:rPr>
                <a:t>negative</a:t>
              </a:r>
              <a:r>
                <a:rPr lang="en" sz="1200" b="1" dirty="0">
                  <a:solidFill>
                    <a:schemeClr val="bg1"/>
                  </a:solidFill>
                  <a:latin typeface="Arial Light" pitchFamily="2" charset="0"/>
                  <a:ea typeface="Albert Sans"/>
                  <a:cs typeface="Albert Sans"/>
                  <a:sym typeface="Albert Sans"/>
                </a:rPr>
                <a:t>)</a:t>
              </a:r>
              <a:endParaRPr sz="1200" b="1" dirty="0">
                <a:solidFill>
                  <a:schemeClr val="bg1"/>
                </a:solidFill>
                <a:latin typeface="Arial Light" pitchFamily="2" charset="0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ACFDAA4B-3AF2-F7AA-A191-9B3D621831ED}"/>
              </a:ext>
            </a:extLst>
          </p:cNvPr>
          <p:cNvGrpSpPr/>
          <p:nvPr/>
        </p:nvGrpSpPr>
        <p:grpSpPr>
          <a:xfrm>
            <a:off x="6532105" y="723971"/>
            <a:ext cx="1033618" cy="868214"/>
            <a:chOff x="6532105" y="723971"/>
            <a:chExt cx="1033618" cy="868214"/>
          </a:xfrm>
        </p:grpSpPr>
        <p:sp>
          <p:nvSpPr>
            <p:cNvPr id="838" name="Google Shape;1730;p59">
              <a:extLst>
                <a:ext uri="{FF2B5EF4-FFF2-40B4-BE49-F238E27FC236}">
                  <a16:creationId xmlns:a16="http://schemas.microsoft.com/office/drawing/2014/main" id="{835B8DA0-1E82-7175-01AF-2D20DC15C7A9}"/>
                </a:ext>
              </a:extLst>
            </p:cNvPr>
            <p:cNvSpPr/>
            <p:nvPr/>
          </p:nvSpPr>
          <p:spPr>
            <a:xfrm>
              <a:off x="6532106" y="723971"/>
              <a:ext cx="1033617" cy="868214"/>
            </a:xfrm>
            <a:prstGeom prst="roundRect">
              <a:avLst>
                <a:gd name="adj" fmla="val 16667"/>
              </a:avLst>
            </a:prstGeom>
            <a:solidFill>
              <a:srgbClr val="D6528B"/>
            </a:solidFill>
            <a:ln>
              <a:noFill/>
            </a:ln>
            <a:effectLst>
              <a:outerShdw blurRad="385763" algn="bl" rotWithShape="0">
                <a:schemeClr val="lt2">
                  <a:alpha val="7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 dirty="0">
                <a:solidFill>
                  <a:srgbClr val="D6538C"/>
                </a:solidFill>
                <a:latin typeface="Arial Light" pitchFamily="2" charset="0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844" name="Google Shape;1826;p65">
              <a:extLst>
                <a:ext uri="{FF2B5EF4-FFF2-40B4-BE49-F238E27FC236}">
                  <a16:creationId xmlns:a16="http://schemas.microsoft.com/office/drawing/2014/main" id="{15426F50-6419-700D-E0EB-71446CFA452E}"/>
                </a:ext>
              </a:extLst>
            </p:cNvPr>
            <p:cNvSpPr txBox="1">
              <a:spLocks/>
            </p:cNvSpPr>
            <p:nvPr/>
          </p:nvSpPr>
          <p:spPr>
            <a:xfrm>
              <a:off x="6532105" y="864932"/>
              <a:ext cx="1033618" cy="5137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048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●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1pPr>
              <a:lvl2pPr marL="914400" marR="0" lvl="1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○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2pPr>
              <a:lvl3pPr marL="1371600" marR="0" lvl="2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■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3pPr>
              <a:lvl4pPr marL="1828800" marR="0" lvl="3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●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4pPr>
              <a:lvl5pPr marL="2286000" marR="0" lvl="4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○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5pPr>
              <a:lvl6pPr marL="2743200" marR="0" lvl="5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■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6pPr>
              <a:lvl7pPr marL="3200400" marR="0" lvl="6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●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7pPr>
              <a:lvl8pPr marL="3657600" marR="0" lvl="7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○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8pPr>
              <a:lvl9pPr marL="4114800" marR="0" lvl="8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1600"/>
                </a:spcAft>
                <a:buClr>
                  <a:schemeClr val="dk1"/>
                </a:buClr>
                <a:buSzPts val="1200"/>
                <a:buFont typeface="Albert Sans"/>
                <a:buChar char="■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9pPr>
            </a:lstStyle>
            <a:p>
              <a:pPr marL="0" indent="0" algn="ctr">
                <a:buFont typeface="Albert Sans"/>
                <a:buNone/>
              </a:pPr>
              <a:r>
                <a:rPr lang="en-IN" b="1" dirty="0">
                  <a:solidFill>
                    <a:schemeClr val="bg1"/>
                  </a:solidFill>
                  <a:latin typeface="+mj-lt"/>
                </a:rPr>
                <a:t>HER2</a:t>
              </a:r>
              <a:br>
                <a:rPr lang="en-IN" b="1" dirty="0">
                  <a:solidFill>
                    <a:schemeClr val="bg1"/>
                  </a:solidFill>
                  <a:latin typeface="+mj-lt"/>
                </a:rPr>
              </a:br>
              <a:r>
                <a:rPr lang="en-IN" b="1" dirty="0">
                  <a:solidFill>
                    <a:schemeClr val="bg1"/>
                  </a:solidFill>
                  <a:latin typeface="+mj-lt"/>
                </a:rPr>
                <a:t>positive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BAA6AE1-A42A-ED43-6661-86A76E2235D3}"/>
              </a:ext>
            </a:extLst>
          </p:cNvPr>
          <p:cNvGrpSpPr/>
          <p:nvPr/>
        </p:nvGrpSpPr>
        <p:grpSpPr>
          <a:xfrm>
            <a:off x="4008174" y="2999740"/>
            <a:ext cx="3707532" cy="543800"/>
            <a:chOff x="4008174" y="2999740"/>
            <a:chExt cx="3707532" cy="543800"/>
          </a:xfrm>
        </p:grpSpPr>
        <p:sp>
          <p:nvSpPr>
            <p:cNvPr id="840" name="Rectangle: Single Corner Rounded 839">
              <a:extLst>
                <a:ext uri="{FF2B5EF4-FFF2-40B4-BE49-F238E27FC236}">
                  <a16:creationId xmlns:a16="http://schemas.microsoft.com/office/drawing/2014/main" id="{C1B2D91D-544D-4599-5D4E-C2F82159E7E5}"/>
                </a:ext>
              </a:extLst>
            </p:cNvPr>
            <p:cNvSpPr/>
            <p:nvPr/>
          </p:nvSpPr>
          <p:spPr>
            <a:xfrm>
              <a:off x="4008174" y="2999740"/>
              <a:ext cx="3707532" cy="543800"/>
            </a:xfrm>
            <a:prstGeom prst="round1Rect">
              <a:avLst/>
            </a:prstGeom>
            <a:solidFill>
              <a:srgbClr val="D6528B"/>
            </a:solidFill>
            <a:ln>
              <a:noFill/>
            </a:ln>
            <a:effectLst>
              <a:outerShdw blurRad="152400" dist="38100" dir="5400000" sx="92000" sy="92000" algn="t" rotWithShape="0">
                <a:srgbClr val="E17FA9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5" name="Google Shape;1826;p65">
              <a:extLst>
                <a:ext uri="{FF2B5EF4-FFF2-40B4-BE49-F238E27FC236}">
                  <a16:creationId xmlns:a16="http://schemas.microsoft.com/office/drawing/2014/main" id="{4877EA53-9B7F-C70D-A896-F427F143F34C}"/>
                </a:ext>
              </a:extLst>
            </p:cNvPr>
            <p:cNvSpPr txBox="1">
              <a:spLocks/>
            </p:cNvSpPr>
            <p:nvPr/>
          </p:nvSpPr>
          <p:spPr>
            <a:xfrm>
              <a:off x="4094446" y="3029763"/>
              <a:ext cx="3534987" cy="4373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048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●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1pPr>
              <a:lvl2pPr marL="914400" marR="0" lvl="1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○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2pPr>
              <a:lvl3pPr marL="1371600" marR="0" lvl="2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■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3pPr>
              <a:lvl4pPr marL="1828800" marR="0" lvl="3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●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4pPr>
              <a:lvl5pPr marL="2286000" marR="0" lvl="4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○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5pPr>
              <a:lvl6pPr marL="2743200" marR="0" lvl="5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■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6pPr>
              <a:lvl7pPr marL="3200400" marR="0" lvl="6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●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7pPr>
              <a:lvl8pPr marL="3657600" marR="0" lvl="7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○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8pPr>
              <a:lvl9pPr marL="4114800" marR="0" lvl="8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1600"/>
                </a:spcAft>
                <a:buClr>
                  <a:schemeClr val="dk1"/>
                </a:buClr>
                <a:buSzPts val="1200"/>
                <a:buFont typeface="Albert Sans"/>
                <a:buChar char="■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9pPr>
            </a:lstStyle>
            <a:p>
              <a:pPr marL="0" indent="0" algn="ctr">
                <a:buFont typeface="Albert Sans"/>
                <a:buNone/>
              </a:pPr>
              <a:r>
                <a:rPr lang="en-IN" b="1" dirty="0">
                  <a:solidFill>
                    <a:schemeClr val="bg1"/>
                  </a:solidFill>
                  <a:latin typeface="Arial Light" pitchFamily="2" charset="0"/>
                </a:rPr>
                <a:t>Indication for chemotherapy if tumour stage </a:t>
              </a:r>
              <a:r>
                <a:rPr lang="en-IN" b="1" i="0" dirty="0">
                  <a:solidFill>
                    <a:schemeClr val="bg1"/>
                  </a:solidFill>
                  <a:effectLst/>
                  <a:latin typeface="Google Sans"/>
                </a:rPr>
                <a:t>≥ </a:t>
              </a:r>
              <a:r>
                <a:rPr lang="en-IN" b="1" dirty="0">
                  <a:solidFill>
                    <a:schemeClr val="bg1"/>
                  </a:solidFill>
                  <a:latin typeface="Arial Light" pitchFamily="2" charset="0"/>
                </a:rPr>
                <a:t>T1b NO: preferably neoadjuvant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7EB3B50-0011-CCD0-C7DB-786646663706}"/>
              </a:ext>
            </a:extLst>
          </p:cNvPr>
          <p:cNvGrpSpPr/>
          <p:nvPr/>
        </p:nvGrpSpPr>
        <p:grpSpPr>
          <a:xfrm>
            <a:off x="1136459" y="2516852"/>
            <a:ext cx="1750440" cy="493105"/>
            <a:chOff x="1136459" y="2516852"/>
            <a:chExt cx="1750440" cy="493105"/>
          </a:xfrm>
        </p:grpSpPr>
        <p:cxnSp>
          <p:nvCxnSpPr>
            <p:cNvPr id="62" name="Google Shape;1794;p62">
              <a:extLst>
                <a:ext uri="{FF2B5EF4-FFF2-40B4-BE49-F238E27FC236}">
                  <a16:creationId xmlns:a16="http://schemas.microsoft.com/office/drawing/2014/main" id="{384A3BCB-87C8-1E23-C097-FDCB41E5F2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7889" y="2708931"/>
              <a:ext cx="904" cy="301026"/>
            </a:xfrm>
            <a:prstGeom prst="straightConnector1">
              <a:avLst/>
            </a:prstGeom>
            <a:noFill/>
            <a:ln w="28575" cap="flat" cmpd="sng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" name="Google Shape;1794;p62">
              <a:extLst>
                <a:ext uri="{FF2B5EF4-FFF2-40B4-BE49-F238E27FC236}">
                  <a16:creationId xmlns:a16="http://schemas.microsoft.com/office/drawing/2014/main" id="{FF4647FC-6B66-2722-BA0C-233CC3E2EE49}"/>
                </a:ext>
              </a:extLst>
            </p:cNvPr>
            <p:cNvCxnSpPr>
              <a:cxnSpLocks/>
              <a:endCxn id="35" idx="0"/>
            </p:cNvCxnSpPr>
            <p:nvPr/>
          </p:nvCxnSpPr>
          <p:spPr>
            <a:xfrm>
              <a:off x="2882831" y="2708931"/>
              <a:ext cx="4068" cy="281220"/>
            </a:xfrm>
            <a:prstGeom prst="straightConnector1">
              <a:avLst/>
            </a:prstGeom>
            <a:noFill/>
            <a:ln w="28575" cap="flat" cmpd="sng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" name="Google Shape;1794;p62">
              <a:extLst>
                <a:ext uri="{FF2B5EF4-FFF2-40B4-BE49-F238E27FC236}">
                  <a16:creationId xmlns:a16="http://schemas.microsoft.com/office/drawing/2014/main" id="{788F7AAB-B552-0BFE-EA0E-258E3FEDE565}"/>
                </a:ext>
              </a:extLst>
            </p:cNvPr>
            <p:cNvCxnSpPr>
              <a:cxnSpLocks/>
            </p:cNvCxnSpPr>
            <p:nvPr/>
          </p:nvCxnSpPr>
          <p:spPr>
            <a:xfrm>
              <a:off x="2006163" y="2516852"/>
              <a:ext cx="0" cy="192357"/>
            </a:xfrm>
            <a:prstGeom prst="straightConnector1">
              <a:avLst/>
            </a:prstGeom>
            <a:noFill/>
            <a:ln w="28575" cap="flat" cmpd="sng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" name="Google Shape;1794;p62">
              <a:extLst>
                <a:ext uri="{FF2B5EF4-FFF2-40B4-BE49-F238E27FC236}">
                  <a16:creationId xmlns:a16="http://schemas.microsoft.com/office/drawing/2014/main" id="{79CE2BB7-3B44-D5E2-5869-E6440CFA261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6459" y="2708931"/>
              <a:ext cx="1746372" cy="0"/>
            </a:xfrm>
            <a:prstGeom prst="straightConnector1">
              <a:avLst/>
            </a:prstGeom>
            <a:noFill/>
            <a:ln w="28575" cap="flat" cmpd="sng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EEBC620-2328-389C-31F0-6EA12D202ACD}"/>
              </a:ext>
            </a:extLst>
          </p:cNvPr>
          <p:cNvGrpSpPr/>
          <p:nvPr/>
        </p:nvGrpSpPr>
        <p:grpSpPr>
          <a:xfrm>
            <a:off x="1251738" y="722927"/>
            <a:ext cx="1535227" cy="888910"/>
            <a:chOff x="1251738" y="722927"/>
            <a:chExt cx="1535227" cy="888910"/>
          </a:xfrm>
        </p:grpSpPr>
        <p:sp>
          <p:nvSpPr>
            <p:cNvPr id="11" name="Google Shape;1730;p59">
              <a:extLst>
                <a:ext uri="{FF2B5EF4-FFF2-40B4-BE49-F238E27FC236}">
                  <a16:creationId xmlns:a16="http://schemas.microsoft.com/office/drawing/2014/main" id="{9B0FF28E-6A41-929C-E1AD-316D9344196B}"/>
                </a:ext>
              </a:extLst>
            </p:cNvPr>
            <p:cNvSpPr/>
            <p:nvPr/>
          </p:nvSpPr>
          <p:spPr>
            <a:xfrm>
              <a:off x="1251738" y="743623"/>
              <a:ext cx="1508849" cy="868214"/>
            </a:xfrm>
            <a:prstGeom prst="roundRect">
              <a:avLst>
                <a:gd name="adj" fmla="val 16667"/>
              </a:avLst>
            </a:prstGeom>
            <a:solidFill>
              <a:srgbClr val="D6528B"/>
            </a:solidFill>
            <a:ln>
              <a:noFill/>
            </a:ln>
            <a:effectLst>
              <a:outerShdw blurRad="385763" algn="bl" rotWithShape="0">
                <a:schemeClr val="lt2">
                  <a:alpha val="7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 dirty="0">
                <a:solidFill>
                  <a:srgbClr val="D6538C"/>
                </a:solidFill>
                <a:latin typeface="Arial Light" pitchFamily="2" charset="0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68" name="Google Shape;1718;p59">
              <a:extLst>
                <a:ext uri="{FF2B5EF4-FFF2-40B4-BE49-F238E27FC236}">
                  <a16:creationId xmlns:a16="http://schemas.microsoft.com/office/drawing/2014/main" id="{C57AADFC-21BF-1E04-823B-75869BE42DC4}"/>
                </a:ext>
              </a:extLst>
            </p:cNvPr>
            <p:cNvSpPr txBox="1"/>
            <p:nvPr/>
          </p:nvSpPr>
          <p:spPr>
            <a:xfrm>
              <a:off x="1251738" y="722927"/>
              <a:ext cx="1535227" cy="6082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algn="ctr"/>
              <a:r>
                <a:rPr lang="en-IN" sz="1200" b="1" dirty="0">
                  <a:solidFill>
                    <a:schemeClr val="bg1"/>
                  </a:solidFill>
                  <a:latin typeface="+mj-lt"/>
                </a:rPr>
                <a:t>Luminal-like</a:t>
              </a:r>
              <a:endParaRPr lang="en" sz="1200" b="1" dirty="0">
                <a:solidFill>
                  <a:schemeClr val="bg1"/>
                </a:solidFill>
                <a:latin typeface="+mj-lt"/>
                <a:ea typeface="Albert Sans"/>
                <a:cs typeface="Albert Sans"/>
                <a:sym typeface="Albert Sans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 dirty="0">
                  <a:solidFill>
                    <a:schemeClr val="bg1"/>
                  </a:solidFill>
                  <a:latin typeface="+mj-lt"/>
                  <a:ea typeface="Albert Sans"/>
                  <a:cs typeface="Albert Sans"/>
                  <a:sym typeface="Albert Sans"/>
                </a:rPr>
                <a:t>(ER or PgR positive, or both; 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 dirty="0">
                  <a:solidFill>
                    <a:schemeClr val="bg1"/>
                  </a:solidFill>
                  <a:latin typeface="+mj-lt"/>
                  <a:ea typeface="Albert Sans"/>
                  <a:cs typeface="Albert Sans"/>
                  <a:sym typeface="Albert Sans"/>
                </a:rPr>
                <a:t>HER2 negative)</a:t>
              </a:r>
              <a:endParaRPr sz="1200" b="1" dirty="0">
                <a:solidFill>
                  <a:schemeClr val="bg1"/>
                </a:solidFill>
                <a:latin typeface="+mj-lt"/>
                <a:ea typeface="Albert Sans"/>
                <a:cs typeface="Albert Sans"/>
                <a:sym typeface="Albert Sans"/>
              </a:endParaRPr>
            </a:p>
          </p:txBody>
        </p:sp>
      </p:grpSp>
      <p:cxnSp>
        <p:nvCxnSpPr>
          <p:cNvPr id="10" name="Google Shape;1794;p62">
            <a:extLst>
              <a:ext uri="{FF2B5EF4-FFF2-40B4-BE49-F238E27FC236}">
                <a16:creationId xmlns:a16="http://schemas.microsoft.com/office/drawing/2014/main" id="{E60E895E-C3B7-DA4D-4E77-0080E9054E49}"/>
              </a:ext>
            </a:extLst>
          </p:cNvPr>
          <p:cNvCxnSpPr>
            <a:cxnSpLocks/>
          </p:cNvCxnSpPr>
          <p:nvPr/>
        </p:nvCxnSpPr>
        <p:spPr>
          <a:xfrm>
            <a:off x="2006163" y="1612419"/>
            <a:ext cx="0" cy="351431"/>
          </a:xfrm>
          <a:prstGeom prst="straightConnector1">
            <a:avLst/>
          </a:prstGeom>
          <a:noFill/>
          <a:ln w="28575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1" name="Google Shape;1794;p62">
            <a:extLst>
              <a:ext uri="{FF2B5EF4-FFF2-40B4-BE49-F238E27FC236}">
                <a16:creationId xmlns:a16="http://schemas.microsoft.com/office/drawing/2014/main" id="{83371922-B8A0-853A-00A4-E27A5D862746}"/>
              </a:ext>
            </a:extLst>
          </p:cNvPr>
          <p:cNvCxnSpPr>
            <a:cxnSpLocks/>
          </p:cNvCxnSpPr>
          <p:nvPr/>
        </p:nvCxnSpPr>
        <p:spPr>
          <a:xfrm>
            <a:off x="5151739" y="1579330"/>
            <a:ext cx="0" cy="391431"/>
          </a:xfrm>
          <a:prstGeom prst="straightConnector1">
            <a:avLst/>
          </a:prstGeom>
          <a:noFill/>
          <a:ln w="28575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F7B0719-C846-F2C5-5067-64998ADB4337}"/>
              </a:ext>
            </a:extLst>
          </p:cNvPr>
          <p:cNvGrpSpPr/>
          <p:nvPr/>
        </p:nvGrpSpPr>
        <p:grpSpPr>
          <a:xfrm>
            <a:off x="3969925" y="3794030"/>
            <a:ext cx="2484724" cy="782748"/>
            <a:chOff x="3969925" y="3794030"/>
            <a:chExt cx="2484724" cy="782748"/>
          </a:xfrm>
        </p:grpSpPr>
        <p:sp>
          <p:nvSpPr>
            <p:cNvPr id="841" name="Rectangle: Single Corner Rounded 840">
              <a:extLst>
                <a:ext uri="{FF2B5EF4-FFF2-40B4-BE49-F238E27FC236}">
                  <a16:creationId xmlns:a16="http://schemas.microsoft.com/office/drawing/2014/main" id="{BC83C091-22D8-3DE8-6D73-6BF02324CA89}"/>
                </a:ext>
              </a:extLst>
            </p:cNvPr>
            <p:cNvSpPr/>
            <p:nvPr/>
          </p:nvSpPr>
          <p:spPr>
            <a:xfrm>
              <a:off x="4002205" y="3794030"/>
              <a:ext cx="2420165" cy="782748"/>
            </a:xfrm>
            <a:prstGeom prst="round1Rect">
              <a:avLst/>
            </a:prstGeom>
            <a:solidFill>
              <a:srgbClr val="D6528B"/>
            </a:solidFill>
            <a:ln>
              <a:noFill/>
            </a:ln>
            <a:effectLst>
              <a:outerShdw blurRad="152400" dist="38100" dir="5400000" sx="92000" sy="92000" algn="t" rotWithShape="0">
                <a:srgbClr val="E17FA9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2" name="Google Shape;1826;p65">
              <a:extLst>
                <a:ext uri="{FF2B5EF4-FFF2-40B4-BE49-F238E27FC236}">
                  <a16:creationId xmlns:a16="http://schemas.microsoft.com/office/drawing/2014/main" id="{F0EA233B-5262-A7C7-B792-9CD19A5CBBF2}"/>
                </a:ext>
              </a:extLst>
            </p:cNvPr>
            <p:cNvSpPr txBox="1">
              <a:spLocks/>
            </p:cNvSpPr>
            <p:nvPr/>
          </p:nvSpPr>
          <p:spPr>
            <a:xfrm>
              <a:off x="3969925" y="3864671"/>
              <a:ext cx="2484724" cy="6070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048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●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1pPr>
              <a:lvl2pPr marL="914400" marR="0" lvl="1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○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2pPr>
              <a:lvl3pPr marL="1371600" marR="0" lvl="2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■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3pPr>
              <a:lvl4pPr marL="1828800" marR="0" lvl="3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●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4pPr>
              <a:lvl5pPr marL="2286000" marR="0" lvl="4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○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5pPr>
              <a:lvl6pPr marL="2743200" marR="0" lvl="5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■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6pPr>
              <a:lvl7pPr marL="3200400" marR="0" lvl="6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●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7pPr>
              <a:lvl8pPr marL="3657600" marR="0" lvl="7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○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8pPr>
              <a:lvl9pPr marL="4114800" marR="0" lvl="8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1600"/>
                </a:spcAft>
                <a:buClr>
                  <a:schemeClr val="dk1"/>
                </a:buClr>
                <a:buSzPts val="1200"/>
                <a:buFont typeface="Albert Sans"/>
                <a:buChar char="■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9pPr>
            </a:lstStyle>
            <a:p>
              <a:pPr marL="0" indent="0" algn="ctr">
                <a:buFont typeface="Albert Sans"/>
                <a:buNone/>
              </a:pPr>
              <a:r>
                <a:rPr lang="en-IN" b="1" dirty="0">
                  <a:solidFill>
                    <a:schemeClr val="bg1"/>
                  </a:solidFill>
                  <a:latin typeface="+mj-lt"/>
                </a:rPr>
                <a:t>Anthracycline &amp; </a:t>
              </a:r>
              <a:r>
                <a:rPr lang="en-IN" b="1" dirty="0" err="1">
                  <a:solidFill>
                    <a:schemeClr val="bg1"/>
                  </a:solidFill>
                  <a:latin typeface="+mj-lt"/>
                </a:rPr>
                <a:t>taxane</a:t>
              </a:r>
              <a:r>
                <a:rPr lang="en-IN" b="1" dirty="0">
                  <a:solidFill>
                    <a:schemeClr val="bg1"/>
                  </a:solidFill>
                  <a:latin typeface="+mj-lt"/>
                </a:rPr>
                <a:t> containing chemotherapy (offer to add neoadjuvant platinum)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0F75456-D2AC-9DE8-DA4C-62BB6921FB23}"/>
              </a:ext>
            </a:extLst>
          </p:cNvPr>
          <p:cNvGrpSpPr/>
          <p:nvPr/>
        </p:nvGrpSpPr>
        <p:grpSpPr>
          <a:xfrm>
            <a:off x="6410263" y="3798273"/>
            <a:ext cx="2308088" cy="831752"/>
            <a:chOff x="6410263" y="3798273"/>
            <a:chExt cx="2308088" cy="831752"/>
          </a:xfrm>
        </p:grpSpPr>
        <p:sp>
          <p:nvSpPr>
            <p:cNvPr id="845" name="Rectangle: Single Corner Rounded 844">
              <a:extLst>
                <a:ext uri="{FF2B5EF4-FFF2-40B4-BE49-F238E27FC236}">
                  <a16:creationId xmlns:a16="http://schemas.microsoft.com/office/drawing/2014/main" id="{39710DF6-13D0-63CC-692A-5E2FA16F6979}"/>
                </a:ext>
              </a:extLst>
            </p:cNvPr>
            <p:cNvSpPr/>
            <p:nvPr/>
          </p:nvSpPr>
          <p:spPr>
            <a:xfrm>
              <a:off x="6540036" y="3798273"/>
              <a:ext cx="2048543" cy="782748"/>
            </a:xfrm>
            <a:prstGeom prst="round1Rect">
              <a:avLst/>
            </a:prstGeom>
            <a:solidFill>
              <a:srgbClr val="D6538C"/>
            </a:solidFill>
            <a:ln>
              <a:noFill/>
            </a:ln>
            <a:effectLst>
              <a:outerShdw blurRad="152400" dist="38100" dir="5400000" sx="92000" sy="92000" algn="t" rotWithShape="0">
                <a:srgbClr val="E17FA9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3" name="Google Shape;1826;p65">
              <a:extLst>
                <a:ext uri="{FF2B5EF4-FFF2-40B4-BE49-F238E27FC236}">
                  <a16:creationId xmlns:a16="http://schemas.microsoft.com/office/drawing/2014/main" id="{6A2255BC-A546-86B5-0A29-C02B85634EB7}"/>
                </a:ext>
              </a:extLst>
            </p:cNvPr>
            <p:cNvSpPr txBox="1">
              <a:spLocks/>
            </p:cNvSpPr>
            <p:nvPr/>
          </p:nvSpPr>
          <p:spPr>
            <a:xfrm>
              <a:off x="6410263" y="3833171"/>
              <a:ext cx="2308088" cy="7968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048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●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1pPr>
              <a:lvl2pPr marL="914400" marR="0" lvl="1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○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2pPr>
              <a:lvl3pPr marL="1371600" marR="0" lvl="2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■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3pPr>
              <a:lvl4pPr marL="1828800" marR="0" lvl="3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●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4pPr>
              <a:lvl5pPr marL="2286000" marR="0" lvl="4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○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5pPr>
              <a:lvl6pPr marL="2743200" marR="0" lvl="5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■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6pPr>
              <a:lvl7pPr marL="3200400" marR="0" lvl="6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●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7pPr>
              <a:lvl8pPr marL="3657600" marR="0" lvl="7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○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8pPr>
              <a:lvl9pPr marL="4114800" marR="0" lvl="8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1600"/>
                </a:spcAft>
                <a:buClr>
                  <a:schemeClr val="dk1"/>
                </a:buClr>
                <a:buSzPts val="1200"/>
                <a:buFont typeface="Albert Sans"/>
                <a:buChar char="■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9pPr>
            </a:lstStyle>
            <a:p>
              <a:pPr marL="0" indent="0" algn="ctr">
                <a:buFont typeface="Albert Sans"/>
                <a:buNone/>
              </a:pPr>
              <a:r>
                <a:rPr lang="en-IN" sz="1100" b="1" dirty="0">
                  <a:solidFill>
                    <a:schemeClr val="bg1"/>
                  </a:solidFill>
                  <a:latin typeface="+mj-lt"/>
                </a:rPr>
                <a:t>Chemotherapy + trastuzumab (and </a:t>
              </a:r>
              <a:r>
                <a:rPr lang="en-IN" sz="1100" b="1" dirty="0" err="1">
                  <a:solidFill>
                    <a:schemeClr val="bg1"/>
                  </a:solidFill>
                  <a:latin typeface="+mj-lt"/>
                </a:rPr>
                <a:t>pertuzumab</a:t>
              </a:r>
              <a:r>
                <a:rPr lang="en-IN" sz="1100" b="1" dirty="0">
                  <a:solidFill>
                    <a:schemeClr val="bg1"/>
                  </a:solidFill>
                  <a:latin typeface="+mj-lt"/>
                </a:rPr>
                <a:t>)* </a:t>
              </a:r>
              <a:r>
                <a:rPr lang="en-IN" sz="1100" b="1" i="0" dirty="0">
                  <a:solidFill>
                    <a:schemeClr val="bg1"/>
                  </a:solidFill>
                  <a:effectLst/>
                  <a:latin typeface="+mj-lt"/>
                </a:rPr>
                <a:t>±</a:t>
              </a:r>
            </a:p>
            <a:p>
              <a:pPr marL="0" indent="0" algn="ctr">
                <a:buFont typeface="Albert Sans"/>
                <a:buNone/>
              </a:pPr>
              <a:r>
                <a:rPr lang="en-IN" sz="1100" b="1" dirty="0">
                  <a:solidFill>
                    <a:schemeClr val="bg1"/>
                  </a:solidFill>
                  <a:latin typeface="+mj-lt"/>
                </a:rPr>
                <a:t>endocrine therapy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96B7E9C-E35E-7D59-19BB-FC56B2B29D80}"/>
              </a:ext>
            </a:extLst>
          </p:cNvPr>
          <p:cNvGrpSpPr/>
          <p:nvPr/>
        </p:nvGrpSpPr>
        <p:grpSpPr>
          <a:xfrm>
            <a:off x="163865" y="2968746"/>
            <a:ext cx="3670938" cy="565205"/>
            <a:chOff x="163865" y="2968746"/>
            <a:chExt cx="3670938" cy="565205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D1D95C92-B65F-D47C-F0F5-014474E5E5A4}"/>
                </a:ext>
              </a:extLst>
            </p:cNvPr>
            <p:cNvGrpSpPr/>
            <p:nvPr/>
          </p:nvGrpSpPr>
          <p:grpSpPr>
            <a:xfrm>
              <a:off x="1930007" y="2989650"/>
              <a:ext cx="1904796" cy="544301"/>
              <a:chOff x="1930007" y="2989650"/>
              <a:chExt cx="1904796" cy="544301"/>
            </a:xfrm>
          </p:grpSpPr>
          <p:sp>
            <p:nvSpPr>
              <p:cNvPr id="35" name="Rectangle: Single Corner Rounded 34">
                <a:extLst>
                  <a:ext uri="{FF2B5EF4-FFF2-40B4-BE49-F238E27FC236}">
                    <a16:creationId xmlns:a16="http://schemas.microsoft.com/office/drawing/2014/main" id="{D848E40B-FFC4-E753-3938-34563D7B86D1}"/>
                  </a:ext>
                </a:extLst>
              </p:cNvPr>
              <p:cNvSpPr/>
              <p:nvPr/>
            </p:nvSpPr>
            <p:spPr>
              <a:xfrm>
                <a:off x="2002425" y="2990151"/>
                <a:ext cx="1768948" cy="543800"/>
              </a:xfrm>
              <a:prstGeom prst="round1Rect">
                <a:avLst/>
              </a:prstGeom>
              <a:solidFill>
                <a:srgbClr val="D6528B"/>
              </a:solidFill>
              <a:ln>
                <a:noFill/>
              </a:ln>
              <a:effectLst>
                <a:outerShdw blurRad="152400" dist="38100" dir="5400000" sx="92000" sy="92000" algn="t" rotWithShape="0">
                  <a:srgbClr val="E17FA9">
                    <a:alpha val="40000"/>
                  </a:srgb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58" name="Google Shape;1826;p65">
                <a:extLst>
                  <a:ext uri="{FF2B5EF4-FFF2-40B4-BE49-F238E27FC236}">
                    <a16:creationId xmlns:a16="http://schemas.microsoft.com/office/drawing/2014/main" id="{BA57A591-3659-01B7-2AA9-2E560EA29A4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930007" y="2989650"/>
                <a:ext cx="1904796" cy="4542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048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●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1pPr>
                <a:lvl2pPr marL="914400" marR="0" lvl="1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○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2pPr>
                <a:lvl3pPr marL="1371600" marR="0" lvl="2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■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3pPr>
                <a:lvl4pPr marL="1828800" marR="0" lvl="3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●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4pPr>
                <a:lvl5pPr marL="2286000" marR="0" lvl="4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○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5pPr>
                <a:lvl6pPr marL="2743200" marR="0" lvl="5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■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6pPr>
                <a:lvl7pPr marL="3200400" marR="0" lvl="6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●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7pPr>
                <a:lvl8pPr marL="3657600" marR="0" lvl="7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○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8pPr>
                <a:lvl9pPr marL="4114800" marR="0" lvl="8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1600"/>
                  </a:spcAft>
                  <a:buClr>
                    <a:schemeClr val="dk1"/>
                  </a:buClr>
                  <a:buSzPts val="1200"/>
                  <a:buFont typeface="Albert Sans"/>
                  <a:buChar char="■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9pPr>
              </a:lstStyle>
              <a:p>
                <a:pPr marL="0" indent="0" algn="ctr">
                  <a:buFont typeface="Albert Sans"/>
                  <a:buNone/>
                </a:pPr>
                <a:r>
                  <a:rPr lang="en-IN" b="1" dirty="0">
                    <a:solidFill>
                      <a:schemeClr val="bg1"/>
                    </a:solidFill>
                    <a:latin typeface="+mj-lt"/>
                  </a:rPr>
                  <a:t>Luminal B or high</a:t>
                </a:r>
              </a:p>
              <a:p>
                <a:pPr marL="0" indent="0" algn="ctr">
                  <a:buFont typeface="Albert Sans"/>
                  <a:buNone/>
                </a:pPr>
                <a:r>
                  <a:rPr lang="en-IN" b="1" dirty="0">
                    <a:solidFill>
                      <a:schemeClr val="bg1"/>
                    </a:solidFill>
                    <a:latin typeface="+mj-lt"/>
                  </a:rPr>
                  <a:t>Risk (always in pN2-3)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61F05A2B-ADAA-CAC4-BB30-D4F1308D6127}"/>
                </a:ext>
              </a:extLst>
            </p:cNvPr>
            <p:cNvGrpSpPr/>
            <p:nvPr/>
          </p:nvGrpSpPr>
          <p:grpSpPr>
            <a:xfrm>
              <a:off x="163865" y="2968746"/>
              <a:ext cx="1945188" cy="565205"/>
              <a:chOff x="163865" y="2968746"/>
              <a:chExt cx="1945188" cy="565205"/>
            </a:xfrm>
          </p:grpSpPr>
          <p:sp>
            <p:nvSpPr>
              <p:cNvPr id="61" name="Rectangle: Single Corner Rounded 30">
                <a:extLst>
                  <a:ext uri="{FF2B5EF4-FFF2-40B4-BE49-F238E27FC236}">
                    <a16:creationId xmlns:a16="http://schemas.microsoft.com/office/drawing/2014/main" id="{D3CA93F4-7D21-AE0E-680C-A5D022DBB2E0}"/>
                  </a:ext>
                </a:extLst>
              </p:cNvPr>
              <p:cNvSpPr/>
              <p:nvPr/>
            </p:nvSpPr>
            <p:spPr>
              <a:xfrm>
                <a:off x="379928" y="2990151"/>
                <a:ext cx="1522284" cy="543800"/>
              </a:xfrm>
              <a:prstGeom prst="round1Rect">
                <a:avLst/>
              </a:prstGeom>
              <a:solidFill>
                <a:srgbClr val="D6528B"/>
              </a:solidFill>
              <a:ln>
                <a:noFill/>
              </a:ln>
              <a:effectLst>
                <a:outerShdw blurRad="152400" dist="38100" dir="5400000" sx="92000" sy="92000" algn="t" rotWithShape="0">
                  <a:srgbClr val="E17FA9">
                    <a:alpha val="40000"/>
                  </a:srgb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64" name="Google Shape;1826;p65">
                <a:extLst>
                  <a:ext uri="{FF2B5EF4-FFF2-40B4-BE49-F238E27FC236}">
                    <a16:creationId xmlns:a16="http://schemas.microsoft.com/office/drawing/2014/main" id="{511B53BE-2BBB-8A25-BA63-A845169A368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3865" y="2968746"/>
                <a:ext cx="1945188" cy="4762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048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●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1pPr>
                <a:lvl2pPr marL="914400" marR="0" lvl="1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○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2pPr>
                <a:lvl3pPr marL="1371600" marR="0" lvl="2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■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3pPr>
                <a:lvl4pPr marL="1828800" marR="0" lvl="3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●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4pPr>
                <a:lvl5pPr marL="2286000" marR="0" lvl="4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○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5pPr>
                <a:lvl6pPr marL="2743200" marR="0" lvl="5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■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6pPr>
                <a:lvl7pPr marL="3200400" marR="0" lvl="6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●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7pPr>
                <a:lvl8pPr marL="3657600" marR="0" lvl="7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○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8pPr>
                <a:lvl9pPr marL="4114800" marR="0" lvl="8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1600"/>
                  </a:spcAft>
                  <a:buClr>
                    <a:schemeClr val="dk1"/>
                  </a:buClr>
                  <a:buSzPts val="1200"/>
                  <a:buFont typeface="Albert Sans"/>
                  <a:buChar char="■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9pPr>
              </a:lstStyle>
              <a:p>
                <a:pPr marL="0" indent="0" algn="ctr">
                  <a:buFont typeface="Albert Sans"/>
                  <a:buNone/>
                </a:pPr>
                <a:r>
                  <a:rPr lang="en-IN" b="1" dirty="0">
                    <a:solidFill>
                      <a:schemeClr val="bg1"/>
                    </a:solidFill>
                    <a:latin typeface="+mj-lt"/>
                  </a:rPr>
                  <a:t>Luminal A or Low</a:t>
                </a:r>
              </a:p>
              <a:p>
                <a:pPr marL="0" indent="0" algn="ctr">
                  <a:buFont typeface="Albert Sans"/>
                  <a:buNone/>
                </a:pPr>
                <a:r>
                  <a:rPr lang="en-IN" b="1" dirty="0">
                    <a:solidFill>
                      <a:schemeClr val="bg1"/>
                    </a:solidFill>
                    <a:latin typeface="+mj-lt"/>
                  </a:rPr>
                  <a:t>Risk (only in pN0-1)</a:t>
                </a:r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BFC3F2E-E023-70DF-4CAA-5E94B6B80A44}"/>
              </a:ext>
            </a:extLst>
          </p:cNvPr>
          <p:cNvGrpSpPr/>
          <p:nvPr/>
        </p:nvGrpSpPr>
        <p:grpSpPr>
          <a:xfrm>
            <a:off x="328338" y="1963850"/>
            <a:ext cx="3427120" cy="554885"/>
            <a:chOff x="328338" y="1963850"/>
            <a:chExt cx="3427120" cy="554885"/>
          </a:xfrm>
        </p:grpSpPr>
        <p:sp>
          <p:nvSpPr>
            <p:cNvPr id="7" name="Rectangle: Single Corner Rounded 6">
              <a:extLst>
                <a:ext uri="{FF2B5EF4-FFF2-40B4-BE49-F238E27FC236}">
                  <a16:creationId xmlns:a16="http://schemas.microsoft.com/office/drawing/2014/main" id="{7CF9951C-F2DD-E9D4-530C-81D0CABA0A7C}"/>
                </a:ext>
              </a:extLst>
            </p:cNvPr>
            <p:cNvSpPr/>
            <p:nvPr/>
          </p:nvSpPr>
          <p:spPr>
            <a:xfrm>
              <a:off x="402248" y="1974935"/>
              <a:ext cx="3279301" cy="543800"/>
            </a:xfrm>
            <a:prstGeom prst="round1Rect">
              <a:avLst/>
            </a:prstGeom>
            <a:solidFill>
              <a:srgbClr val="D6528B"/>
            </a:solidFill>
            <a:ln>
              <a:noFill/>
            </a:ln>
            <a:effectLst>
              <a:outerShdw blurRad="152400" dist="38100" dir="5400000" sx="92000" sy="92000" algn="t" rotWithShape="0">
                <a:srgbClr val="E17FA9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" name="Google Shape;1826;p65">
              <a:extLst>
                <a:ext uri="{FF2B5EF4-FFF2-40B4-BE49-F238E27FC236}">
                  <a16:creationId xmlns:a16="http://schemas.microsoft.com/office/drawing/2014/main" id="{47A0C7D3-CBB7-D7A3-F040-E87EC2067AC3}"/>
                </a:ext>
              </a:extLst>
            </p:cNvPr>
            <p:cNvSpPr txBox="1">
              <a:spLocks/>
            </p:cNvSpPr>
            <p:nvPr/>
          </p:nvSpPr>
          <p:spPr>
            <a:xfrm>
              <a:off x="328338" y="1963850"/>
              <a:ext cx="3427120" cy="4810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048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●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1pPr>
              <a:lvl2pPr marL="914400" marR="0" lvl="1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○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2pPr>
              <a:lvl3pPr marL="1371600" marR="0" lvl="2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■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3pPr>
              <a:lvl4pPr marL="1828800" marR="0" lvl="3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●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4pPr>
              <a:lvl5pPr marL="2286000" marR="0" lvl="4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○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5pPr>
              <a:lvl6pPr marL="2743200" marR="0" lvl="5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■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6pPr>
              <a:lvl7pPr marL="3200400" marR="0" lvl="6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●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7pPr>
              <a:lvl8pPr marL="3657600" marR="0" lvl="7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○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8pPr>
              <a:lvl9pPr marL="4114800" marR="0" lvl="8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1600"/>
                </a:spcAft>
                <a:buClr>
                  <a:schemeClr val="dk1"/>
                </a:buClr>
                <a:buSzPts val="1200"/>
                <a:buFont typeface="Albert Sans"/>
                <a:buChar char="■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9pPr>
            </a:lstStyle>
            <a:p>
              <a:pPr marL="0" indent="0" algn="ctr">
                <a:buFont typeface="Albert Sans"/>
                <a:buNone/>
              </a:pPr>
              <a:r>
                <a:rPr lang="en-IN" b="1" dirty="0">
                  <a:solidFill>
                    <a:schemeClr val="bg1"/>
                  </a:solidFill>
                  <a:latin typeface="+mj-lt"/>
                </a:rPr>
                <a:t>Lymph node involvement; grade; Ki67; Multigene signature or </a:t>
              </a:r>
              <a:r>
                <a:rPr lang="en-IN" b="1" dirty="0" err="1">
                  <a:solidFill>
                    <a:schemeClr val="bg1"/>
                  </a:solidFill>
                  <a:latin typeface="+mj-lt"/>
                </a:rPr>
                <a:t>uPA</a:t>
              </a:r>
              <a:r>
                <a:rPr lang="en-IN" b="1" dirty="0">
                  <a:solidFill>
                    <a:schemeClr val="bg1"/>
                  </a:solidFill>
                  <a:latin typeface="+mj-lt"/>
                </a:rPr>
                <a:t>/PAI-1 test </a:t>
              </a:r>
            </a:p>
          </p:txBody>
        </p:sp>
      </p:grpSp>
      <p:sp>
        <p:nvSpPr>
          <p:cNvPr id="75" name="Google Shape;530;p37">
            <a:extLst>
              <a:ext uri="{FF2B5EF4-FFF2-40B4-BE49-F238E27FC236}">
                <a16:creationId xmlns:a16="http://schemas.microsoft.com/office/drawing/2014/main" id="{9045B372-B1DC-A1D1-1317-14F0364B8F2D}"/>
              </a:ext>
            </a:extLst>
          </p:cNvPr>
          <p:cNvSpPr txBox="1"/>
          <p:nvPr/>
        </p:nvSpPr>
        <p:spPr>
          <a:xfrm>
            <a:off x="309152" y="4758191"/>
            <a:ext cx="6102313" cy="352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700" dirty="0">
                <a:latin typeface="+mj-lt"/>
              </a:rPr>
              <a:t>Nadia </a:t>
            </a:r>
            <a:r>
              <a:rPr lang="en-US" sz="700" dirty="0" err="1">
                <a:latin typeface="+mj-lt"/>
              </a:rPr>
              <a:t>Harbeck</a:t>
            </a:r>
            <a:r>
              <a:rPr lang="en-US" sz="700" dirty="0">
                <a:latin typeface="+mj-lt"/>
              </a:rPr>
              <a:t> et al; Lancet Oncology; Breast cancer seminar; </a:t>
            </a:r>
            <a:r>
              <a:rPr lang="en-US" sz="700" cap="all" dirty="0"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VOLUME 389, ISSUE 10074</a:t>
            </a:r>
            <a:r>
              <a:rPr lang="en-US" sz="700" cap="all" dirty="0">
                <a:latin typeface="+mj-lt"/>
              </a:rPr>
              <a:t>, P1134-1150, MARCH 18, 2017</a:t>
            </a:r>
            <a:r>
              <a:rPr lang="en-US" sz="700" dirty="0">
                <a:latin typeface="+mj-lt"/>
              </a:rPr>
              <a:t> </a:t>
            </a:r>
          </a:p>
        </p:txBody>
      </p:sp>
      <p:sp>
        <p:nvSpPr>
          <p:cNvPr id="17" name="Title 2">
            <a:extLst>
              <a:ext uri="{FF2B5EF4-FFF2-40B4-BE49-F238E27FC236}">
                <a16:creationId xmlns:a16="http://schemas.microsoft.com/office/drawing/2014/main" id="{8250C29D-7E03-9DDC-5E52-6EF12FCD8147}"/>
              </a:ext>
            </a:extLst>
          </p:cNvPr>
          <p:cNvSpPr txBox="1">
            <a:spLocks/>
          </p:cNvSpPr>
          <p:nvPr/>
        </p:nvSpPr>
        <p:spPr>
          <a:xfrm>
            <a:off x="313112" y="44450"/>
            <a:ext cx="8671046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r>
              <a:rPr lang="en-US" sz="2500" dirty="0">
                <a:solidFill>
                  <a:srgbClr val="D6538C"/>
                </a:solidFill>
                <a:latin typeface="+mj-lt"/>
                <a:cs typeface="Calibri" panose="020F0502020204030204" pitchFamily="34" charset="0"/>
              </a:rPr>
              <a:t>Principles of systemic therapy in early breast cancer</a:t>
            </a:r>
            <a:endParaRPr lang="en-IN" sz="2500" dirty="0">
              <a:solidFill>
                <a:srgbClr val="D6528B"/>
              </a:solidFill>
              <a:latin typeface="+mj-lt"/>
            </a:endParaRPr>
          </a:p>
        </p:txBody>
      </p:sp>
      <p:cxnSp>
        <p:nvCxnSpPr>
          <p:cNvPr id="46" name="Google Shape;1794;p62">
            <a:extLst>
              <a:ext uri="{FF2B5EF4-FFF2-40B4-BE49-F238E27FC236}">
                <a16:creationId xmlns:a16="http://schemas.microsoft.com/office/drawing/2014/main" id="{83371922-B8A0-853A-00A4-E27A5D862746}"/>
              </a:ext>
            </a:extLst>
          </p:cNvPr>
          <p:cNvCxnSpPr>
            <a:cxnSpLocks/>
          </p:cNvCxnSpPr>
          <p:nvPr/>
        </p:nvCxnSpPr>
        <p:spPr>
          <a:xfrm>
            <a:off x="5113981" y="3555846"/>
            <a:ext cx="2343" cy="269196"/>
          </a:xfrm>
          <a:prstGeom prst="straightConnector1">
            <a:avLst/>
          </a:prstGeom>
          <a:noFill/>
          <a:ln w="28575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" name="Google Shape;1794;p62">
            <a:extLst>
              <a:ext uri="{FF2B5EF4-FFF2-40B4-BE49-F238E27FC236}">
                <a16:creationId xmlns:a16="http://schemas.microsoft.com/office/drawing/2014/main" id="{253981B4-2FA9-9747-55A7-53FA46A8F76B}"/>
              </a:ext>
            </a:extLst>
          </p:cNvPr>
          <p:cNvCxnSpPr>
            <a:cxnSpLocks/>
          </p:cNvCxnSpPr>
          <p:nvPr/>
        </p:nvCxnSpPr>
        <p:spPr>
          <a:xfrm>
            <a:off x="7150515" y="3528665"/>
            <a:ext cx="2343" cy="269196"/>
          </a:xfrm>
          <a:prstGeom prst="straightConnector1">
            <a:avLst/>
          </a:prstGeom>
          <a:noFill/>
          <a:ln w="28575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150964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00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00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4059274" y="1868049"/>
            <a:ext cx="141643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10CCFFED-C76C-A927-A6AE-CE8CD189E58D}"/>
              </a:ext>
            </a:extLst>
          </p:cNvPr>
          <p:cNvSpPr/>
          <p:nvPr/>
        </p:nvSpPr>
        <p:spPr>
          <a:xfrm>
            <a:off x="5146630" y="1269535"/>
            <a:ext cx="1369938" cy="1165512"/>
          </a:xfrm>
          <a:prstGeom prst="rect">
            <a:avLst/>
          </a:prstGeom>
          <a:noFill/>
          <a:ln>
            <a:solidFill>
              <a:srgbClr val="D6538C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18" name="Google Shape;1718;p59"/>
          <p:cNvSpPr txBox="1"/>
          <p:nvPr/>
        </p:nvSpPr>
        <p:spPr>
          <a:xfrm>
            <a:off x="309152" y="767519"/>
            <a:ext cx="6807271" cy="367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dirty="0">
                <a:solidFill>
                  <a:schemeClr val="dk1"/>
                </a:solidFill>
                <a:latin typeface="+mj-lt"/>
                <a:ea typeface="Albert Sans"/>
                <a:cs typeface="Albert Sans"/>
                <a:sym typeface="Albert Sans"/>
              </a:rPr>
              <a:t>Tests and procedure used to diagnose Breast cancer include :</a:t>
            </a:r>
            <a:endParaRPr sz="1500" b="1" dirty="0">
              <a:solidFill>
                <a:schemeClr val="dk1"/>
              </a:solidFill>
              <a:latin typeface="+mj-lt"/>
              <a:ea typeface="Albert Sans"/>
              <a:cs typeface="Albert Sans"/>
              <a:sym typeface="Albert San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D9C8C84-97D2-2902-AA9D-F4D039015B47}"/>
              </a:ext>
            </a:extLst>
          </p:cNvPr>
          <p:cNvGrpSpPr/>
          <p:nvPr/>
        </p:nvGrpSpPr>
        <p:grpSpPr>
          <a:xfrm>
            <a:off x="463551" y="1540247"/>
            <a:ext cx="4895324" cy="2614138"/>
            <a:chOff x="1528115" y="1624402"/>
            <a:chExt cx="4895324" cy="2614138"/>
          </a:xfrm>
        </p:grpSpPr>
        <p:sp>
          <p:nvSpPr>
            <p:cNvPr id="1716" name="Google Shape;1716;p59"/>
            <p:cNvSpPr txBox="1"/>
            <p:nvPr/>
          </p:nvSpPr>
          <p:spPr>
            <a:xfrm>
              <a:off x="2194864" y="1809289"/>
              <a:ext cx="1777939" cy="44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b="1" dirty="0">
                  <a:solidFill>
                    <a:schemeClr val="dk1"/>
                  </a:solidFill>
                  <a:latin typeface="+mj-lt"/>
                  <a:ea typeface="Albert Sans"/>
                  <a:cs typeface="Albert Sans"/>
                  <a:sym typeface="Albert Sans"/>
                </a:rPr>
                <a:t>Mammogram</a:t>
              </a:r>
              <a:endParaRPr sz="1500" b="1" dirty="0">
                <a:solidFill>
                  <a:schemeClr val="dk1"/>
                </a:solidFill>
                <a:latin typeface="+mj-lt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1725" name="Google Shape;1725;p59"/>
            <p:cNvSpPr/>
            <p:nvPr/>
          </p:nvSpPr>
          <p:spPr>
            <a:xfrm flipH="1">
              <a:off x="3824239" y="1639340"/>
              <a:ext cx="2599200" cy="2599200"/>
            </a:xfrm>
            <a:prstGeom prst="blockArc">
              <a:avLst>
                <a:gd name="adj1" fmla="val 16197327"/>
                <a:gd name="adj2" fmla="val 0"/>
                <a:gd name="adj3" fmla="val 25000"/>
              </a:avLst>
            </a:prstGeom>
            <a:solidFill>
              <a:srgbClr val="D653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59"/>
            <p:cNvSpPr/>
            <p:nvPr/>
          </p:nvSpPr>
          <p:spPr>
            <a:xfrm rot="10800000">
              <a:off x="3824239" y="1624402"/>
              <a:ext cx="2599200" cy="2599200"/>
            </a:xfrm>
            <a:prstGeom prst="blockArc">
              <a:avLst>
                <a:gd name="adj1" fmla="val 16197327"/>
                <a:gd name="adj2" fmla="val 0"/>
                <a:gd name="adj3" fmla="val 25000"/>
              </a:avLst>
            </a:prstGeom>
            <a:solidFill>
              <a:srgbClr val="ECAE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59"/>
            <p:cNvSpPr/>
            <p:nvPr/>
          </p:nvSpPr>
          <p:spPr>
            <a:xfrm>
              <a:off x="4104755" y="3568847"/>
              <a:ext cx="379756" cy="379756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  <a:effectLst>
              <a:outerShdw blurRad="385763" algn="bl" rotWithShape="0">
                <a:schemeClr val="lt2">
                  <a:alpha val="7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 dirty="0">
                  <a:solidFill>
                    <a:srgbClr val="D6538C"/>
                  </a:solidFill>
                  <a:latin typeface="Arial Light" pitchFamily="2" charset="0"/>
                  <a:ea typeface="Albert Sans"/>
                  <a:cs typeface="Albert Sans"/>
                  <a:sym typeface="Albert Sans"/>
                </a:rPr>
                <a:t>3</a:t>
              </a:r>
              <a:endParaRPr sz="2000" b="1" dirty="0">
                <a:solidFill>
                  <a:srgbClr val="D6538C"/>
                </a:solidFill>
                <a:latin typeface="Arial Light" pitchFamily="2" charset="0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8" name="Google Shape;1730;p59">
              <a:extLst>
                <a:ext uri="{FF2B5EF4-FFF2-40B4-BE49-F238E27FC236}">
                  <a16:creationId xmlns:a16="http://schemas.microsoft.com/office/drawing/2014/main" id="{3B2A2845-46B8-02BB-9A4B-AD29127594AC}"/>
                </a:ext>
              </a:extLst>
            </p:cNvPr>
            <p:cNvSpPr/>
            <p:nvPr/>
          </p:nvSpPr>
          <p:spPr>
            <a:xfrm>
              <a:off x="4092083" y="1865063"/>
              <a:ext cx="379756" cy="379756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  <a:effectLst>
              <a:outerShdw blurRad="385763" algn="bl" rotWithShape="0">
                <a:schemeClr val="lt2">
                  <a:alpha val="7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 dirty="0">
                  <a:solidFill>
                    <a:srgbClr val="D6538C"/>
                  </a:solidFill>
                  <a:latin typeface="Arial Light" pitchFamily="2" charset="0"/>
                  <a:ea typeface="Albert Sans"/>
                  <a:cs typeface="Albert Sans"/>
                  <a:sym typeface="Albert Sans"/>
                </a:rPr>
                <a:t>1</a:t>
              </a:r>
              <a:endParaRPr sz="2000" b="1" dirty="0">
                <a:solidFill>
                  <a:srgbClr val="D6538C"/>
                </a:solidFill>
                <a:latin typeface="Arial Light" pitchFamily="2" charset="0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9" name="Google Shape;1730;p59">
              <a:extLst>
                <a:ext uri="{FF2B5EF4-FFF2-40B4-BE49-F238E27FC236}">
                  <a16:creationId xmlns:a16="http://schemas.microsoft.com/office/drawing/2014/main" id="{C032A311-D670-7E80-D443-FA1A7B50C351}"/>
                </a:ext>
              </a:extLst>
            </p:cNvPr>
            <p:cNvSpPr/>
            <p:nvPr/>
          </p:nvSpPr>
          <p:spPr>
            <a:xfrm>
              <a:off x="3634361" y="2748992"/>
              <a:ext cx="379756" cy="379756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  <a:effectLst>
              <a:outerShdw blurRad="385763" algn="bl" rotWithShape="0">
                <a:schemeClr val="lt2">
                  <a:alpha val="7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 dirty="0">
                  <a:solidFill>
                    <a:srgbClr val="D6538C"/>
                  </a:solidFill>
                  <a:latin typeface="Arial Light" pitchFamily="2" charset="0"/>
                  <a:ea typeface="Albert Sans"/>
                  <a:cs typeface="Albert Sans"/>
                  <a:sym typeface="Albert Sans"/>
                </a:rPr>
                <a:t>2</a:t>
              </a:r>
              <a:endParaRPr sz="2000" b="1" dirty="0">
                <a:solidFill>
                  <a:srgbClr val="D6538C"/>
                </a:solidFill>
                <a:latin typeface="Arial Light" pitchFamily="2" charset="0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10" name="Google Shape;1716;p59">
              <a:extLst>
                <a:ext uri="{FF2B5EF4-FFF2-40B4-BE49-F238E27FC236}">
                  <a16:creationId xmlns:a16="http://schemas.microsoft.com/office/drawing/2014/main" id="{BDE10815-D7B6-4368-4F16-239940985D08}"/>
                </a:ext>
              </a:extLst>
            </p:cNvPr>
            <p:cNvSpPr txBox="1"/>
            <p:nvPr/>
          </p:nvSpPr>
          <p:spPr>
            <a:xfrm>
              <a:off x="1528115" y="2679880"/>
              <a:ext cx="2016860" cy="44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b="1" dirty="0">
                  <a:solidFill>
                    <a:schemeClr val="dk1"/>
                  </a:solidFill>
                  <a:latin typeface="+mj-lt"/>
                  <a:ea typeface="Albert Sans"/>
                  <a:cs typeface="Albert Sans"/>
                  <a:sym typeface="Albert Sans"/>
                </a:rPr>
                <a:t>Breast Ultrasound</a:t>
              </a:r>
              <a:endParaRPr sz="1500" b="1" dirty="0">
                <a:solidFill>
                  <a:schemeClr val="dk1"/>
                </a:solidFill>
                <a:latin typeface="+mj-lt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11" name="Google Shape;1716;p59">
              <a:extLst>
                <a:ext uri="{FF2B5EF4-FFF2-40B4-BE49-F238E27FC236}">
                  <a16:creationId xmlns:a16="http://schemas.microsoft.com/office/drawing/2014/main" id="{2EBA9D7F-5F5C-329D-8C93-B796399940D6}"/>
                </a:ext>
              </a:extLst>
            </p:cNvPr>
            <p:cNvSpPr txBox="1"/>
            <p:nvPr/>
          </p:nvSpPr>
          <p:spPr>
            <a:xfrm>
              <a:off x="2685721" y="3500639"/>
              <a:ext cx="1328396" cy="44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b="1" dirty="0">
                  <a:solidFill>
                    <a:schemeClr val="dk1"/>
                  </a:solidFill>
                  <a:latin typeface="+mj-lt"/>
                  <a:ea typeface="Albert Sans"/>
                  <a:cs typeface="Albert Sans"/>
                  <a:sym typeface="Albert Sans"/>
                </a:rPr>
                <a:t>Biopsy</a:t>
              </a:r>
              <a:endParaRPr sz="1500" b="1" dirty="0">
                <a:solidFill>
                  <a:schemeClr val="dk1"/>
                </a:solidFill>
                <a:latin typeface="+mj-lt"/>
                <a:ea typeface="Albert Sans"/>
                <a:cs typeface="Albert Sans"/>
                <a:sym typeface="Albert Sans"/>
              </a:endParaRPr>
            </a:p>
          </p:txBody>
        </p:sp>
      </p:grpSp>
      <p:cxnSp>
        <p:nvCxnSpPr>
          <p:cNvPr id="20" name="Straight Connector 19"/>
          <p:cNvCxnSpPr/>
          <p:nvPr/>
        </p:nvCxnSpPr>
        <p:spPr>
          <a:xfrm>
            <a:off x="3410240" y="2823699"/>
            <a:ext cx="347758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825" y="2123231"/>
            <a:ext cx="1433232" cy="1433232"/>
          </a:xfrm>
          <a:prstGeom prst="rect">
            <a:avLst/>
          </a:prstGeom>
        </p:spPr>
      </p:pic>
      <p:cxnSp>
        <p:nvCxnSpPr>
          <p:cNvPr id="24" name="Straight Connector 23"/>
          <p:cNvCxnSpPr/>
          <p:nvPr/>
        </p:nvCxnSpPr>
        <p:spPr>
          <a:xfrm>
            <a:off x="4059274" y="3835076"/>
            <a:ext cx="141643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250" y="3100695"/>
            <a:ext cx="1356142" cy="1356142"/>
          </a:xfrm>
          <a:prstGeom prst="rect">
            <a:avLst/>
          </a:prstGeom>
        </p:spPr>
      </p:pic>
      <p:sp>
        <p:nvSpPr>
          <p:cNvPr id="21" name="Title 2">
            <a:extLst>
              <a:ext uri="{FF2B5EF4-FFF2-40B4-BE49-F238E27FC236}">
                <a16:creationId xmlns:a16="http://schemas.microsoft.com/office/drawing/2014/main" id="{AB1A17BB-A90C-E97D-5A08-8D17C337FC41}"/>
              </a:ext>
            </a:extLst>
          </p:cNvPr>
          <p:cNvSpPr txBox="1">
            <a:spLocks/>
          </p:cNvSpPr>
          <p:nvPr/>
        </p:nvSpPr>
        <p:spPr>
          <a:xfrm>
            <a:off x="313112" y="0"/>
            <a:ext cx="5528888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r>
              <a:rPr lang="en" sz="2800" dirty="0">
                <a:solidFill>
                  <a:srgbClr val="D6538C"/>
                </a:solidFill>
                <a:latin typeface="+mj-lt"/>
                <a:cs typeface="Calibri" panose="020F0502020204030204" pitchFamily="34" charset="0"/>
              </a:rPr>
              <a:t>Diagnosis of Breast Cancer</a:t>
            </a:r>
            <a:endParaRPr lang="en-IN" sz="2800" dirty="0">
              <a:solidFill>
                <a:srgbClr val="D6528B"/>
              </a:solidFill>
              <a:latin typeface="+mj-lt"/>
            </a:endParaRPr>
          </a:p>
        </p:txBody>
      </p:sp>
      <p:sp>
        <p:nvSpPr>
          <p:cNvPr id="22" name="Google Shape;530;p37">
            <a:extLst>
              <a:ext uri="{FF2B5EF4-FFF2-40B4-BE49-F238E27FC236}">
                <a16:creationId xmlns:a16="http://schemas.microsoft.com/office/drawing/2014/main" id="{9045B372-B1DC-A1D1-1317-14F0364B8F2D}"/>
              </a:ext>
            </a:extLst>
          </p:cNvPr>
          <p:cNvSpPr txBox="1"/>
          <p:nvPr/>
        </p:nvSpPr>
        <p:spPr>
          <a:xfrm>
            <a:off x="309152" y="4758191"/>
            <a:ext cx="8773302" cy="352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700" dirty="0">
                <a:latin typeface="+mj-lt"/>
                <a:ea typeface="NSimSun" panose="02010609030101010101" pitchFamily="49" charset="-122"/>
              </a:rPr>
              <a:t>Breast Cancer Diagnosis - National Breast Cancer Foundation [Internet]. National Breast Cancer Foundation. 2021 [cited 3 June 2021]. Available from: https://www.nationalbreastcancer.org/breast-cancer-diagnosis/</a:t>
            </a:r>
            <a:endParaRPr lang="en-IN" sz="700" dirty="0">
              <a:latin typeface="+mj-lt"/>
              <a:ea typeface="NSimSun" panose="02010609030101010101" pitchFamily="49" charset="-122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665" y="1281891"/>
            <a:ext cx="1344909" cy="1140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C7AC6D7-BAB1-8785-41B8-84730B7B2068}"/>
              </a:ext>
            </a:extLst>
          </p:cNvPr>
          <p:cNvSpPr/>
          <p:nvPr/>
        </p:nvSpPr>
        <p:spPr>
          <a:xfrm>
            <a:off x="6887824" y="2123231"/>
            <a:ext cx="1433231" cy="1433232"/>
          </a:xfrm>
          <a:prstGeom prst="rect">
            <a:avLst/>
          </a:prstGeom>
          <a:noFill/>
          <a:ln>
            <a:solidFill>
              <a:srgbClr val="D6538C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4E16F3-8465-1936-9086-5D63CF9C510D}"/>
              </a:ext>
            </a:extLst>
          </p:cNvPr>
          <p:cNvSpPr/>
          <p:nvPr/>
        </p:nvSpPr>
        <p:spPr>
          <a:xfrm>
            <a:off x="5141250" y="3103588"/>
            <a:ext cx="1375319" cy="1348723"/>
          </a:xfrm>
          <a:prstGeom prst="rect">
            <a:avLst/>
          </a:prstGeom>
          <a:noFill/>
          <a:ln>
            <a:solidFill>
              <a:srgbClr val="D6538C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AB1A17BB-A90C-E97D-5A08-8D17C337FC41}"/>
              </a:ext>
            </a:extLst>
          </p:cNvPr>
          <p:cNvSpPr txBox="1">
            <a:spLocks/>
          </p:cNvSpPr>
          <p:nvPr/>
        </p:nvSpPr>
        <p:spPr>
          <a:xfrm>
            <a:off x="313111" y="0"/>
            <a:ext cx="852608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r>
              <a:rPr lang="en-US" sz="2500" dirty="0">
                <a:solidFill>
                  <a:srgbClr val="D6538C"/>
                </a:solidFill>
                <a:latin typeface="+mj-lt"/>
                <a:cs typeface="Calibri" panose="020F0502020204030204" pitchFamily="34" charset="0"/>
              </a:rPr>
              <a:t>Tests to diagnose metastatic breast cancer (MBC)</a:t>
            </a:r>
            <a:endParaRPr lang="en-IN" sz="2500" dirty="0">
              <a:solidFill>
                <a:srgbClr val="D6528B"/>
              </a:solidFill>
              <a:latin typeface="+mj-lt"/>
            </a:endParaRPr>
          </a:p>
        </p:txBody>
      </p:sp>
      <p:sp>
        <p:nvSpPr>
          <p:cNvPr id="38" name="Google Shape;530;p37">
            <a:extLst>
              <a:ext uri="{FF2B5EF4-FFF2-40B4-BE49-F238E27FC236}">
                <a16:creationId xmlns:a16="http://schemas.microsoft.com/office/drawing/2014/main" id="{9045B372-B1DC-A1D1-1317-14F0364B8F2D}"/>
              </a:ext>
            </a:extLst>
          </p:cNvPr>
          <p:cNvSpPr txBox="1"/>
          <p:nvPr/>
        </p:nvSpPr>
        <p:spPr>
          <a:xfrm>
            <a:off x="309152" y="4745491"/>
            <a:ext cx="8773302" cy="352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just">
              <a:buClrTx/>
              <a:defRPr/>
            </a:pPr>
            <a:r>
              <a:rPr lang="en-US" sz="700" kern="1200" dirty="0">
                <a:latin typeface="+mj-lt"/>
              </a:rPr>
              <a:t>Metastatic Breast Cancer Diagnosis | Young Survival Coalition | Young Survival Coalition [Internet]. Young Survival Coalition, Young women facing breast cancer together. 2021 [cited 9 July 2021]. Available from: https://www.youngsurvival.org/learn/about-breast-cancer/metastatic-breast-cancer-/metastatic-breast-cancer-diagnosis</a:t>
            </a:r>
            <a:endParaRPr lang="en-IN" sz="700" kern="1200" dirty="0">
              <a:solidFill>
                <a:prstClr val="black">
                  <a:tint val="75000"/>
                </a:prstClr>
              </a:solidFill>
              <a:latin typeface="+mj-lt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97CACD4-E573-EE39-1C6D-E4B70610C9CC}"/>
              </a:ext>
            </a:extLst>
          </p:cNvPr>
          <p:cNvGrpSpPr/>
          <p:nvPr/>
        </p:nvGrpSpPr>
        <p:grpSpPr>
          <a:xfrm>
            <a:off x="864272" y="704336"/>
            <a:ext cx="7777361" cy="4106885"/>
            <a:chOff x="742907" y="696041"/>
            <a:chExt cx="7777361" cy="4106885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99971DEB-F890-5461-AF7B-7107913C9099}"/>
                </a:ext>
              </a:extLst>
            </p:cNvPr>
            <p:cNvGrpSpPr/>
            <p:nvPr/>
          </p:nvGrpSpPr>
          <p:grpSpPr>
            <a:xfrm>
              <a:off x="5623894" y="696041"/>
              <a:ext cx="2896374" cy="3905654"/>
              <a:chOff x="5812650" y="696041"/>
              <a:chExt cx="2896374" cy="3905654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A806CB6B-0EC6-CEA4-D51A-FC49989FA27B}"/>
                  </a:ext>
                </a:extLst>
              </p:cNvPr>
              <p:cNvGrpSpPr/>
              <p:nvPr/>
            </p:nvGrpSpPr>
            <p:grpSpPr>
              <a:xfrm>
                <a:off x="5908324" y="696041"/>
                <a:ext cx="2660638" cy="3905654"/>
                <a:chOff x="5908324" y="696041"/>
                <a:chExt cx="2660638" cy="3905654"/>
              </a:xfrm>
            </p:grpSpPr>
            <p:sp>
              <p:nvSpPr>
                <p:cNvPr id="18" name="Rectangle: Top Corners Rounded 17">
                  <a:extLst>
                    <a:ext uri="{FF2B5EF4-FFF2-40B4-BE49-F238E27FC236}">
                      <a16:creationId xmlns:a16="http://schemas.microsoft.com/office/drawing/2014/main" id="{3C14E7F9-26F2-7E71-C16A-E75645223647}"/>
                    </a:ext>
                  </a:extLst>
                </p:cNvPr>
                <p:cNvSpPr/>
                <p:nvPr/>
              </p:nvSpPr>
              <p:spPr>
                <a:xfrm>
                  <a:off x="5908324" y="2087974"/>
                  <a:ext cx="2660638" cy="479346"/>
                </a:xfrm>
                <a:prstGeom prst="round2SameRect">
                  <a:avLst>
                    <a:gd name="adj1" fmla="val 0"/>
                    <a:gd name="adj2" fmla="val 50000"/>
                  </a:avLst>
                </a:prstGeom>
                <a:solidFill>
                  <a:srgbClr val="D6528B"/>
                </a:solidFill>
                <a:ln>
                  <a:noFill/>
                </a:ln>
                <a:effectLst>
                  <a:outerShdw blurRad="152400" dist="38100" dir="5400000" sx="92000" sy="92000" algn="t" rotWithShape="0">
                    <a:srgbClr val="E17FA9">
                      <a:alpha val="40000"/>
                    </a:srgb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latin typeface="+mj-lt"/>
                  </a:endParaRPr>
                </a:p>
              </p:txBody>
            </p:sp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BC9174E7-0DF6-A20B-05DA-EBACE2F0DEF1}"/>
                    </a:ext>
                  </a:extLst>
                </p:cNvPr>
                <p:cNvGrpSpPr/>
                <p:nvPr/>
              </p:nvGrpSpPr>
              <p:grpSpPr>
                <a:xfrm>
                  <a:off x="6603059" y="696041"/>
                  <a:ext cx="1315557" cy="1315557"/>
                  <a:chOff x="5998187" y="743413"/>
                  <a:chExt cx="1315557" cy="1315557"/>
                </a:xfrm>
              </p:grpSpPr>
              <p:pic>
                <p:nvPicPr>
                  <p:cNvPr id="9" name="Picture 8"/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998187" y="743413"/>
                    <a:ext cx="1315557" cy="1315557"/>
                  </a:xfrm>
                  <a:prstGeom prst="rect">
                    <a:avLst/>
                  </a:prstGeom>
                </p:spPr>
              </p:pic>
              <p:sp>
                <p:nvSpPr>
                  <p:cNvPr id="6" name="Oval 5">
                    <a:extLst>
                      <a:ext uri="{FF2B5EF4-FFF2-40B4-BE49-F238E27FC236}">
                        <a16:creationId xmlns:a16="http://schemas.microsoft.com/office/drawing/2014/main" id="{773D6146-256F-6CC9-26E8-B8F3E6385B80}"/>
                      </a:ext>
                    </a:extLst>
                  </p:cNvPr>
                  <p:cNvSpPr/>
                  <p:nvPr/>
                </p:nvSpPr>
                <p:spPr>
                  <a:xfrm>
                    <a:off x="6007721" y="774314"/>
                    <a:ext cx="1252101" cy="1252101"/>
                  </a:xfrm>
                  <a:prstGeom prst="ellipse">
                    <a:avLst/>
                  </a:prstGeom>
                  <a:noFill/>
                  <a:ln>
                    <a:solidFill>
                      <a:srgbClr val="D6538C"/>
                    </a:solidFill>
                  </a:ln>
                  <a:effectLst>
                    <a:glow rad="63500">
                      <a:schemeClr val="accent3">
                        <a:satMod val="175000"/>
                        <a:alpha val="40000"/>
                      </a:schemeClr>
                    </a:glo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>
                      <a:latin typeface="+mj-lt"/>
                    </a:endParaRPr>
                  </a:p>
                </p:txBody>
              </p:sp>
            </p:grpSp>
            <p:sp>
              <p:nvSpPr>
                <p:cNvPr id="29" name="Rectangle: Top Corners Rounded 28">
                  <a:extLst>
                    <a:ext uri="{FF2B5EF4-FFF2-40B4-BE49-F238E27FC236}">
                      <a16:creationId xmlns:a16="http://schemas.microsoft.com/office/drawing/2014/main" id="{0C10BB3E-599B-F6C0-DEA6-11CC1FE99C08}"/>
                    </a:ext>
                  </a:extLst>
                </p:cNvPr>
                <p:cNvSpPr/>
                <p:nvPr/>
              </p:nvSpPr>
              <p:spPr>
                <a:xfrm>
                  <a:off x="6310966" y="4138429"/>
                  <a:ext cx="1855354" cy="461664"/>
                </a:xfrm>
                <a:prstGeom prst="round2SameRect">
                  <a:avLst>
                    <a:gd name="adj1" fmla="val 0"/>
                    <a:gd name="adj2" fmla="val 50000"/>
                  </a:avLst>
                </a:prstGeom>
                <a:solidFill>
                  <a:srgbClr val="D6528B"/>
                </a:solidFill>
                <a:ln>
                  <a:noFill/>
                </a:ln>
                <a:effectLst>
                  <a:outerShdw blurRad="152400" dist="38100" dir="5400000" sx="92000" sy="92000" algn="t" rotWithShape="0">
                    <a:srgbClr val="E17FA9">
                      <a:alpha val="40000"/>
                    </a:srgb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latin typeface="+mj-lt"/>
                  </a:endParaRPr>
                </a:p>
              </p:txBody>
            </p:sp>
            <p:pic>
              <p:nvPicPr>
                <p:cNvPr id="41" name="Picture 40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64150" y="2725419"/>
                  <a:ext cx="1359311" cy="1359311"/>
                </a:xfrm>
                <a:prstGeom prst="rect">
                  <a:avLst/>
                </a:prstGeom>
              </p:spPr>
            </p:pic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24AA709C-8780-67C6-A48A-A08141526FBB}"/>
                    </a:ext>
                  </a:extLst>
                </p:cNvPr>
                <p:cNvSpPr/>
                <p:nvPr/>
              </p:nvSpPr>
              <p:spPr>
                <a:xfrm>
                  <a:off x="6586176" y="2747446"/>
                  <a:ext cx="1315256" cy="1315256"/>
                </a:xfrm>
                <a:prstGeom prst="ellipse">
                  <a:avLst/>
                </a:prstGeom>
                <a:noFill/>
                <a:ln>
                  <a:solidFill>
                    <a:srgbClr val="D6538C"/>
                  </a:solidFill>
                </a:ln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latin typeface="+mj-lt"/>
                  </a:endParaRPr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6333160" y="4140030"/>
                  <a:ext cx="1855354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en-IN" sz="1200" b="1" dirty="0">
                      <a:solidFill>
                        <a:schemeClr val="bg1"/>
                      </a:solidFill>
                      <a:latin typeface="+mj-lt"/>
                    </a:rPr>
                    <a:t>Blood test (including</a:t>
                  </a:r>
                  <a:br>
                    <a:rPr lang="en-IN" sz="1200" b="1" dirty="0">
                      <a:solidFill>
                        <a:schemeClr val="bg1"/>
                      </a:solidFill>
                      <a:latin typeface="+mj-lt"/>
                    </a:rPr>
                  </a:br>
                  <a:r>
                    <a:rPr lang="en-IN" sz="1200" b="1" dirty="0">
                      <a:solidFill>
                        <a:schemeClr val="bg1"/>
                      </a:solidFill>
                      <a:latin typeface="+mj-lt"/>
                    </a:rPr>
                    <a:t>markers of MBC) </a:t>
                  </a:r>
                </a:p>
              </p:txBody>
            </p:sp>
          </p:grpSp>
          <p:sp>
            <p:nvSpPr>
              <p:cNvPr id="30" name="Rectangle 29"/>
              <p:cNvSpPr/>
              <p:nvPr/>
            </p:nvSpPr>
            <p:spPr>
              <a:xfrm>
                <a:off x="5812650" y="2087973"/>
                <a:ext cx="289637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chemeClr val="bg1"/>
                    </a:solidFill>
                    <a:latin typeface="+mj-lt"/>
                  </a:rPr>
                  <a:t>Computerized Tomography (CT) or Computerized Axial Tomography</a:t>
                </a:r>
                <a:endParaRPr lang="en-IN" sz="12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0CCFCA5F-2CEE-84EB-C07D-BA915DCED999}"/>
                </a:ext>
              </a:extLst>
            </p:cNvPr>
            <p:cNvGrpSpPr/>
            <p:nvPr/>
          </p:nvGrpSpPr>
          <p:grpSpPr>
            <a:xfrm>
              <a:off x="742907" y="696041"/>
              <a:ext cx="2568618" cy="4106885"/>
              <a:chOff x="742907" y="696041"/>
              <a:chExt cx="2568618" cy="4106885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07035" y="696041"/>
                <a:ext cx="1315557" cy="1315557"/>
              </a:xfrm>
              <a:prstGeom prst="rect">
                <a:avLst/>
              </a:prstGeom>
            </p:spPr>
          </p:pic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416A71C0-F9C4-6B3E-71B9-2108D85AB73E}"/>
                  </a:ext>
                </a:extLst>
              </p:cNvPr>
              <p:cNvGrpSpPr/>
              <p:nvPr/>
            </p:nvGrpSpPr>
            <p:grpSpPr>
              <a:xfrm>
                <a:off x="742907" y="727768"/>
                <a:ext cx="2568618" cy="4075158"/>
                <a:chOff x="742907" y="727768"/>
                <a:chExt cx="2568618" cy="4075158"/>
              </a:xfrm>
            </p:grpSpPr>
            <p:sp>
              <p:nvSpPr>
                <p:cNvPr id="2" name="Oval 1">
                  <a:extLst>
                    <a:ext uri="{FF2B5EF4-FFF2-40B4-BE49-F238E27FC236}">
                      <a16:creationId xmlns:a16="http://schemas.microsoft.com/office/drawing/2014/main" id="{0766FA8D-10D3-14FB-C95D-8671BF583018}"/>
                    </a:ext>
                  </a:extLst>
                </p:cNvPr>
                <p:cNvSpPr/>
                <p:nvPr/>
              </p:nvSpPr>
              <p:spPr>
                <a:xfrm>
                  <a:off x="1438761" y="727768"/>
                  <a:ext cx="1252101" cy="1252101"/>
                </a:xfrm>
                <a:prstGeom prst="ellipse">
                  <a:avLst/>
                </a:prstGeom>
                <a:noFill/>
                <a:ln>
                  <a:solidFill>
                    <a:srgbClr val="D6538C"/>
                  </a:solidFill>
                </a:ln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latin typeface="+mj-lt"/>
                  </a:endParaRPr>
                </a:p>
              </p:txBody>
            </p:sp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A87E49B9-20F3-CE10-17DC-D415D4318329}"/>
                    </a:ext>
                  </a:extLst>
                </p:cNvPr>
                <p:cNvGrpSpPr/>
                <p:nvPr/>
              </p:nvGrpSpPr>
              <p:grpSpPr>
                <a:xfrm>
                  <a:off x="742907" y="2077743"/>
                  <a:ext cx="2568618" cy="2725183"/>
                  <a:chOff x="742907" y="2077743"/>
                  <a:chExt cx="2568618" cy="2725183"/>
                </a:xfrm>
              </p:grpSpPr>
              <p:sp>
                <p:nvSpPr>
                  <p:cNvPr id="16" name="Rectangle: Top Corners Rounded 15">
                    <a:extLst>
                      <a:ext uri="{FF2B5EF4-FFF2-40B4-BE49-F238E27FC236}">
                        <a16:creationId xmlns:a16="http://schemas.microsoft.com/office/drawing/2014/main" id="{B76B4DC9-0912-4942-74CD-9BBDBEDA5CFB}"/>
                      </a:ext>
                    </a:extLst>
                  </p:cNvPr>
                  <p:cNvSpPr/>
                  <p:nvPr/>
                </p:nvSpPr>
                <p:spPr>
                  <a:xfrm>
                    <a:off x="1137133" y="2077743"/>
                    <a:ext cx="1855354" cy="470304"/>
                  </a:xfrm>
                  <a:prstGeom prst="round2SameRect">
                    <a:avLst>
                      <a:gd name="adj1" fmla="val 0"/>
                      <a:gd name="adj2" fmla="val 50000"/>
                    </a:avLst>
                  </a:prstGeom>
                  <a:solidFill>
                    <a:srgbClr val="D6528B"/>
                  </a:solidFill>
                  <a:ln>
                    <a:noFill/>
                  </a:ln>
                  <a:effectLst>
                    <a:outerShdw blurRad="152400" dist="38100" dir="5400000" sx="92000" sy="92000" algn="t" rotWithShape="0">
                      <a:srgbClr val="E17FA9">
                        <a:alpha val="40000"/>
                      </a:srgb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>
                      <a:latin typeface="+mj-lt"/>
                    </a:endParaRPr>
                  </a:p>
                </p:txBody>
              </p:sp>
              <p:sp>
                <p:nvSpPr>
                  <p:cNvPr id="17" name="Rectangle 16"/>
                  <p:cNvSpPr/>
                  <p:nvPr/>
                </p:nvSpPr>
                <p:spPr>
                  <a:xfrm>
                    <a:off x="1174733" y="2174395"/>
                    <a:ext cx="1817754" cy="276999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IN" sz="1200" b="1" dirty="0">
                        <a:solidFill>
                          <a:schemeClr val="bg1"/>
                        </a:solidFill>
                        <a:latin typeface="+mj-lt"/>
                      </a:rPr>
                      <a:t>Bones and liver scans</a:t>
                    </a:r>
                  </a:p>
                </p:txBody>
              </p:sp>
              <p:sp>
                <p:nvSpPr>
                  <p:cNvPr id="28" name="Rectangle: Top Corners Rounded 27">
                    <a:extLst>
                      <a:ext uri="{FF2B5EF4-FFF2-40B4-BE49-F238E27FC236}">
                        <a16:creationId xmlns:a16="http://schemas.microsoft.com/office/drawing/2014/main" id="{0A5A169F-F68B-0507-3C8E-A678DE441E5A}"/>
                      </a:ext>
                    </a:extLst>
                  </p:cNvPr>
                  <p:cNvSpPr/>
                  <p:nvPr/>
                </p:nvSpPr>
                <p:spPr>
                  <a:xfrm>
                    <a:off x="742907" y="4151408"/>
                    <a:ext cx="2568618" cy="461664"/>
                  </a:xfrm>
                  <a:prstGeom prst="round2SameRect">
                    <a:avLst>
                      <a:gd name="adj1" fmla="val 0"/>
                      <a:gd name="adj2" fmla="val 50000"/>
                    </a:avLst>
                  </a:prstGeom>
                  <a:solidFill>
                    <a:srgbClr val="D6528B"/>
                  </a:solidFill>
                  <a:ln>
                    <a:noFill/>
                  </a:ln>
                  <a:effectLst>
                    <a:outerShdw blurRad="152400" dist="38100" dir="5400000" sx="92000" sy="92000" algn="t" rotWithShape="0">
                      <a:srgbClr val="E17FA9">
                        <a:alpha val="40000"/>
                      </a:srgb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>
                      <a:latin typeface="+mj-lt"/>
                    </a:endParaRPr>
                  </a:p>
                </p:txBody>
              </p:sp>
              <p:sp>
                <p:nvSpPr>
                  <p:cNvPr id="35" name="Rectangle 34"/>
                  <p:cNvSpPr/>
                  <p:nvPr/>
                </p:nvSpPr>
                <p:spPr>
                  <a:xfrm>
                    <a:off x="780506" y="4156595"/>
                    <a:ext cx="2493420" cy="646331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lvl="0" algn="ctr"/>
                    <a:r>
                      <a:rPr lang="en-IN" sz="1200" b="1" dirty="0">
                        <a:solidFill>
                          <a:schemeClr val="bg1"/>
                        </a:solidFill>
                        <a:latin typeface="+mj-lt"/>
                      </a:rPr>
                      <a:t>Positron-Emission Tomography (PET) or PETCT scan</a:t>
                    </a:r>
                  </a:p>
                </p:txBody>
              </p:sp>
              <p:pic>
                <p:nvPicPr>
                  <p:cNvPr id="39" name="Picture 38"/>
                  <p:cNvPicPr>
                    <a:picLocks noChangeAspect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407034" y="2715910"/>
                    <a:ext cx="1315557" cy="1315557"/>
                  </a:xfrm>
                  <a:prstGeom prst="rect">
                    <a:avLst/>
                  </a:prstGeom>
                </p:spPr>
              </p:pic>
              <p:sp>
                <p:nvSpPr>
                  <p:cNvPr id="10" name="Oval 9">
                    <a:extLst>
                      <a:ext uri="{FF2B5EF4-FFF2-40B4-BE49-F238E27FC236}">
                        <a16:creationId xmlns:a16="http://schemas.microsoft.com/office/drawing/2014/main" id="{B0AB8C26-ED51-A8A6-B315-FEF59C1ED4FA}"/>
                      </a:ext>
                    </a:extLst>
                  </p:cNvPr>
                  <p:cNvSpPr/>
                  <p:nvPr/>
                </p:nvSpPr>
                <p:spPr>
                  <a:xfrm>
                    <a:off x="1434215" y="2757294"/>
                    <a:ext cx="1261194" cy="1261194"/>
                  </a:xfrm>
                  <a:prstGeom prst="ellipse">
                    <a:avLst/>
                  </a:prstGeom>
                  <a:noFill/>
                  <a:ln>
                    <a:solidFill>
                      <a:srgbClr val="D6538C"/>
                    </a:solidFill>
                  </a:ln>
                  <a:effectLst>
                    <a:glow rad="63500">
                      <a:schemeClr val="accent3">
                        <a:satMod val="175000"/>
                        <a:alpha val="40000"/>
                      </a:schemeClr>
                    </a:glo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>
                      <a:latin typeface="+mj-lt"/>
                    </a:endParaRPr>
                  </a:p>
                </p:txBody>
              </p:sp>
            </p:grpSp>
          </p:grp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3A0EC45-D964-35F8-14EA-3358B86BB00C}"/>
                </a:ext>
              </a:extLst>
            </p:cNvPr>
            <p:cNvGrpSpPr/>
            <p:nvPr/>
          </p:nvGrpSpPr>
          <p:grpSpPr>
            <a:xfrm>
              <a:off x="3521233" y="702467"/>
              <a:ext cx="1858345" cy="3910605"/>
              <a:chOff x="3539032" y="702467"/>
              <a:chExt cx="1858345" cy="3910605"/>
            </a:xfrm>
          </p:grpSpPr>
          <p:sp>
            <p:nvSpPr>
              <p:cNvPr id="14" name="Rectangle: Top Corners Rounded 13">
                <a:extLst>
                  <a:ext uri="{FF2B5EF4-FFF2-40B4-BE49-F238E27FC236}">
                    <a16:creationId xmlns:a16="http://schemas.microsoft.com/office/drawing/2014/main" id="{62FD8FC9-62EF-54D8-665D-612B7F1B1B22}"/>
                  </a:ext>
                </a:extLst>
              </p:cNvPr>
              <p:cNvSpPr/>
              <p:nvPr/>
            </p:nvSpPr>
            <p:spPr>
              <a:xfrm>
                <a:off x="3542023" y="2087975"/>
                <a:ext cx="1855354" cy="460072"/>
              </a:xfrm>
              <a:prstGeom prst="round2SameRect">
                <a:avLst>
                  <a:gd name="adj1" fmla="val 0"/>
                  <a:gd name="adj2" fmla="val 50000"/>
                </a:avLst>
              </a:prstGeom>
              <a:solidFill>
                <a:srgbClr val="D6528B"/>
              </a:solidFill>
              <a:ln>
                <a:noFill/>
              </a:ln>
              <a:effectLst>
                <a:outerShdw blurRad="152400" dist="38100" dir="5400000" sx="92000" sy="92000" algn="t" rotWithShape="0">
                  <a:srgbClr val="E17FA9">
                    <a:alpha val="40000"/>
                  </a:srgb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latin typeface="+mj-lt"/>
                </a:endParaRPr>
              </a:p>
            </p:txBody>
          </p:sp>
          <p:sp>
            <p:nvSpPr>
              <p:cNvPr id="4" name="Rectangle 3"/>
              <p:cNvSpPr/>
              <p:nvPr/>
            </p:nvSpPr>
            <p:spPr>
              <a:xfrm>
                <a:off x="3692412" y="2189148"/>
                <a:ext cx="1592768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en-IN" sz="1200" b="1" dirty="0">
                    <a:solidFill>
                      <a:schemeClr val="bg1"/>
                    </a:solidFill>
                    <a:latin typeface="+mj-lt"/>
                  </a:rPr>
                  <a:t>Chest X-Ray</a:t>
                </a:r>
                <a:endParaRPr lang="en-IN" sz="1200" dirty="0">
                  <a:solidFill>
                    <a:schemeClr val="bg1"/>
                  </a:solidFill>
                  <a:latin typeface="+mj-lt"/>
                </a:endParaRPr>
              </a:p>
            </p:txBody>
          </p:sp>
          <p:pic>
            <p:nvPicPr>
              <p:cNvPr id="45" name="Picture 44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31018" y="702467"/>
                <a:ext cx="1315557" cy="1315557"/>
              </a:xfrm>
              <a:prstGeom prst="rect">
                <a:avLst/>
              </a:prstGeom>
            </p:spPr>
          </p:pic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28697EBF-0F01-CCEC-6348-19EF25684650}"/>
                  </a:ext>
                </a:extLst>
              </p:cNvPr>
              <p:cNvSpPr/>
              <p:nvPr/>
            </p:nvSpPr>
            <p:spPr>
              <a:xfrm>
                <a:off x="3856534" y="730452"/>
                <a:ext cx="1268010" cy="1268010"/>
              </a:xfrm>
              <a:prstGeom prst="ellipse">
                <a:avLst/>
              </a:prstGeom>
              <a:noFill/>
              <a:ln>
                <a:solidFill>
                  <a:srgbClr val="D6538C"/>
                </a:solidFill>
              </a:ln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latin typeface="+mj-lt"/>
                </a:endParaRPr>
              </a:p>
            </p:txBody>
          </p:sp>
          <p:sp>
            <p:nvSpPr>
              <p:cNvPr id="27" name="Rectangle: Top Corners Rounded 26">
                <a:extLst>
                  <a:ext uri="{FF2B5EF4-FFF2-40B4-BE49-F238E27FC236}">
                    <a16:creationId xmlns:a16="http://schemas.microsoft.com/office/drawing/2014/main" id="{92E642B9-D062-B857-5459-1D2EFECFD40F}"/>
                  </a:ext>
                </a:extLst>
              </p:cNvPr>
              <p:cNvSpPr/>
              <p:nvPr/>
            </p:nvSpPr>
            <p:spPr>
              <a:xfrm>
                <a:off x="3539032" y="4151408"/>
                <a:ext cx="1855354" cy="461664"/>
              </a:xfrm>
              <a:prstGeom prst="round2SameRect">
                <a:avLst>
                  <a:gd name="adj1" fmla="val 0"/>
                  <a:gd name="adj2" fmla="val 50000"/>
                </a:avLst>
              </a:prstGeom>
              <a:solidFill>
                <a:srgbClr val="D6528B"/>
              </a:solidFill>
              <a:ln>
                <a:noFill/>
              </a:ln>
              <a:effectLst>
                <a:outerShdw blurRad="152400" dist="38100" dir="5400000" sx="92000" sy="92000" algn="t" rotWithShape="0">
                  <a:srgbClr val="E17FA9">
                    <a:alpha val="40000"/>
                  </a:srgb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latin typeface="+mj-lt"/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3560908" y="4138429"/>
                <a:ext cx="181160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en-IN" sz="1200" b="1" dirty="0">
                    <a:solidFill>
                      <a:schemeClr val="bg1"/>
                    </a:solidFill>
                    <a:latin typeface="+mj-lt"/>
                  </a:rPr>
                  <a:t>Magnetic Resonance Imaging</a:t>
                </a:r>
              </a:p>
            </p:txBody>
          </p:sp>
          <p:pic>
            <p:nvPicPr>
              <p:cNvPr id="40" name="Picture 39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65200" y="2726143"/>
                <a:ext cx="1359310" cy="1359310"/>
              </a:xfrm>
              <a:prstGeom prst="rect">
                <a:avLst/>
              </a:prstGeom>
            </p:spPr>
          </p:pic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C8454E1D-3E05-A3FC-9CFE-0B5F3045DA64}"/>
                  </a:ext>
                </a:extLst>
              </p:cNvPr>
              <p:cNvSpPr/>
              <p:nvPr/>
            </p:nvSpPr>
            <p:spPr>
              <a:xfrm>
                <a:off x="3777072" y="2747521"/>
                <a:ext cx="1335566" cy="1335566"/>
              </a:xfrm>
              <a:prstGeom prst="ellipse">
                <a:avLst/>
              </a:prstGeom>
              <a:noFill/>
              <a:ln>
                <a:solidFill>
                  <a:srgbClr val="D6538C"/>
                </a:solidFill>
              </a:ln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latin typeface="+mj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45641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3" name="Google Shape;1823;p65"/>
          <p:cNvSpPr/>
          <p:nvPr/>
        </p:nvSpPr>
        <p:spPr>
          <a:xfrm>
            <a:off x="370830" y="1255086"/>
            <a:ext cx="2647020" cy="2880698"/>
          </a:xfrm>
          <a:prstGeom prst="roundRect">
            <a:avLst>
              <a:gd name="adj" fmla="val 8861"/>
            </a:avLst>
          </a:prstGeom>
          <a:solidFill>
            <a:srgbClr val="F1C5D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glow rad="63500">
              <a:srgbClr val="D6538C">
                <a:alpha val="0"/>
              </a:srgbClr>
            </a:glow>
            <a:outerShdw blurRad="50800" dist="38100" dir="2700000" algn="tl" rotWithShape="0">
              <a:srgbClr val="D6538C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N" dirty="0">
              <a:latin typeface="Arial Light" pitchFamily="2" charset="0"/>
              <a:ea typeface="Albert Sans"/>
              <a:cs typeface="Albert Sans"/>
              <a:sym typeface="Albert Sans"/>
            </a:endParaRPr>
          </a:p>
        </p:txBody>
      </p:sp>
      <p:sp>
        <p:nvSpPr>
          <p:cNvPr id="9" name="Google Shape;1823;p65">
            <a:extLst>
              <a:ext uri="{FF2B5EF4-FFF2-40B4-BE49-F238E27FC236}">
                <a16:creationId xmlns:a16="http://schemas.microsoft.com/office/drawing/2014/main" id="{D09B932F-A09A-ACE0-C196-2BE19D725AF4}"/>
              </a:ext>
            </a:extLst>
          </p:cNvPr>
          <p:cNvSpPr/>
          <p:nvPr/>
        </p:nvSpPr>
        <p:spPr>
          <a:xfrm>
            <a:off x="6123528" y="1258516"/>
            <a:ext cx="2647020" cy="2877268"/>
          </a:xfrm>
          <a:prstGeom prst="roundRect">
            <a:avLst>
              <a:gd name="adj" fmla="val 8861"/>
            </a:avLst>
          </a:prstGeom>
          <a:solidFill>
            <a:srgbClr val="F1C5D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glow rad="63500">
              <a:srgbClr val="D6538C">
                <a:alpha val="0"/>
              </a:srgbClr>
            </a:glow>
            <a:outerShdw blurRad="50800" dist="38100" dir="2700000" algn="tl" rotWithShape="0">
              <a:srgbClr val="D6538C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 Light" pitchFamily="2" charset="0"/>
              <a:ea typeface="Albert Sans"/>
              <a:cs typeface="Albert Sans"/>
              <a:sym typeface="Albert Sans"/>
            </a:endParaRPr>
          </a:p>
        </p:txBody>
      </p:sp>
      <p:sp>
        <p:nvSpPr>
          <p:cNvPr id="1826" name="Google Shape;1826;p65"/>
          <p:cNvSpPr txBox="1">
            <a:spLocks noGrp="1"/>
          </p:cNvSpPr>
          <p:nvPr>
            <p:ph type="subTitle" idx="4294967295"/>
          </p:nvPr>
        </p:nvSpPr>
        <p:spPr>
          <a:xfrm>
            <a:off x="817889" y="1372882"/>
            <a:ext cx="2032000" cy="3984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b="1" dirty="0">
                <a:solidFill>
                  <a:schemeClr val="tx1"/>
                </a:solidFill>
                <a:latin typeface="+mj-lt"/>
                <a:sym typeface="Albert Sans"/>
              </a:rPr>
              <a:t>Hormone Receptor Test</a:t>
            </a:r>
          </a:p>
        </p:txBody>
      </p:sp>
      <p:sp>
        <p:nvSpPr>
          <p:cNvPr id="1827" name="Google Shape;1827;p65"/>
          <p:cNvSpPr txBox="1">
            <a:spLocks noGrp="1"/>
          </p:cNvSpPr>
          <p:nvPr>
            <p:ph type="subTitle" idx="4294967295"/>
          </p:nvPr>
        </p:nvSpPr>
        <p:spPr>
          <a:xfrm>
            <a:off x="0" y="1697038"/>
            <a:ext cx="2555875" cy="20653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900" dirty="0" err="1">
                <a:latin typeface="+mj-lt"/>
              </a:rPr>
              <a:t>ImmunoHistoChemistry</a:t>
            </a:r>
            <a:r>
              <a:rPr lang="en-US" sz="900" dirty="0">
                <a:latin typeface="+mj-lt"/>
              </a:rPr>
              <a:t> (IHC) procedure is used to determine the presence of hormone receptor on </a:t>
            </a:r>
            <a:r>
              <a:rPr lang="en-IN" sz="900" dirty="0">
                <a:latin typeface="+mj-lt"/>
              </a:rPr>
              <a:t>breast tissue sample</a:t>
            </a:r>
            <a:r>
              <a:rPr lang="en-US" sz="900" dirty="0">
                <a:latin typeface="+mj-lt"/>
              </a:rPr>
              <a:t>.</a:t>
            </a:r>
          </a:p>
          <a:p>
            <a:pPr lvl="0"/>
            <a:r>
              <a:rPr lang="en-US" sz="900" dirty="0">
                <a:latin typeface="+mj-lt"/>
              </a:rPr>
              <a:t>Breast cancer patients positive for both estrogen receptors and progesterone receptors respond well to hormone therapy and, have a better- prognosis for survival and a complete recovery vs. those who have no receptors present.</a:t>
            </a:r>
          </a:p>
        </p:txBody>
      </p:sp>
      <p:sp>
        <p:nvSpPr>
          <p:cNvPr id="3" name="Google Shape;1823;p65">
            <a:extLst>
              <a:ext uri="{FF2B5EF4-FFF2-40B4-BE49-F238E27FC236}">
                <a16:creationId xmlns:a16="http://schemas.microsoft.com/office/drawing/2014/main" id="{CCCE0B87-78A6-118F-DB29-8AFE199D695A}"/>
              </a:ext>
            </a:extLst>
          </p:cNvPr>
          <p:cNvSpPr/>
          <p:nvPr/>
        </p:nvSpPr>
        <p:spPr>
          <a:xfrm>
            <a:off x="3175819" y="1255086"/>
            <a:ext cx="2774074" cy="2880698"/>
          </a:xfrm>
          <a:prstGeom prst="roundRect">
            <a:avLst>
              <a:gd name="adj" fmla="val 8861"/>
            </a:avLst>
          </a:prstGeom>
          <a:solidFill>
            <a:srgbClr val="F1C5D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glow rad="63500">
              <a:srgbClr val="D6538C">
                <a:alpha val="0"/>
              </a:srgbClr>
            </a:glow>
            <a:outerShdw blurRad="50800" dist="38100" dir="2700000" algn="tl" rotWithShape="0">
              <a:srgbClr val="D6538C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 Light" pitchFamily="2" charset="0"/>
              <a:ea typeface="Albert Sans"/>
              <a:cs typeface="Albert Sans"/>
              <a:sym typeface="Albert Sans"/>
            </a:endParaRPr>
          </a:p>
        </p:txBody>
      </p:sp>
      <p:sp>
        <p:nvSpPr>
          <p:cNvPr id="5" name="Google Shape;1826;p65">
            <a:extLst>
              <a:ext uri="{FF2B5EF4-FFF2-40B4-BE49-F238E27FC236}">
                <a16:creationId xmlns:a16="http://schemas.microsoft.com/office/drawing/2014/main" id="{0853FBD5-D654-7A7A-0FFF-AA8C7F819034}"/>
              </a:ext>
            </a:extLst>
          </p:cNvPr>
          <p:cNvSpPr txBox="1">
            <a:spLocks/>
          </p:cNvSpPr>
          <p:nvPr/>
        </p:nvSpPr>
        <p:spPr>
          <a:xfrm>
            <a:off x="3533777" y="1368755"/>
            <a:ext cx="2324284" cy="386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Albert Sans"/>
              <a:buChar char="■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b="1" dirty="0">
                <a:solidFill>
                  <a:schemeClr val="tx1"/>
                </a:solidFill>
                <a:latin typeface="+mj-lt"/>
                <a:sym typeface="Albert Sans"/>
              </a:rPr>
              <a:t>HER2/neu Test</a:t>
            </a:r>
          </a:p>
        </p:txBody>
      </p:sp>
      <p:sp>
        <p:nvSpPr>
          <p:cNvPr id="6" name="Google Shape;1827;p65">
            <a:extLst>
              <a:ext uri="{FF2B5EF4-FFF2-40B4-BE49-F238E27FC236}">
                <a16:creationId xmlns:a16="http://schemas.microsoft.com/office/drawing/2014/main" id="{8CAA375F-CDB0-6111-9EC3-9C21E6E0EAE5}"/>
              </a:ext>
            </a:extLst>
          </p:cNvPr>
          <p:cNvSpPr txBox="1">
            <a:spLocks/>
          </p:cNvSpPr>
          <p:nvPr/>
        </p:nvSpPr>
        <p:spPr>
          <a:xfrm>
            <a:off x="3076771" y="1677147"/>
            <a:ext cx="2873121" cy="2291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Albert Sans"/>
              <a:buChar char="■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lvl="0"/>
            <a:r>
              <a:rPr lang="en-US" sz="900" dirty="0">
                <a:latin typeface="+mj-lt"/>
              </a:rPr>
              <a:t>The HER2/</a:t>
            </a:r>
            <a:r>
              <a:rPr lang="en-US" sz="900" dirty="0" err="1">
                <a:latin typeface="+mj-lt"/>
              </a:rPr>
              <a:t>neu</a:t>
            </a:r>
            <a:r>
              <a:rPr lang="en-US" sz="900" dirty="0">
                <a:latin typeface="+mj-lt"/>
              </a:rPr>
              <a:t> test looks for </a:t>
            </a:r>
            <a:r>
              <a:rPr lang="en-IN" sz="900" dirty="0">
                <a:latin typeface="+mj-lt"/>
              </a:rPr>
              <a:t>HER2 proteins or gene. </a:t>
            </a:r>
          </a:p>
          <a:p>
            <a:pPr lvl="0"/>
            <a:r>
              <a:rPr lang="en-IN" sz="900" dirty="0">
                <a:latin typeface="+mj-lt"/>
              </a:rPr>
              <a:t>IHC test determines </a:t>
            </a:r>
            <a:r>
              <a:rPr lang="en-US" sz="900" dirty="0">
                <a:latin typeface="+mj-lt"/>
              </a:rPr>
              <a:t>whether there is excess HER2 protein in the cancerous cells. </a:t>
            </a:r>
            <a:endParaRPr lang="en-IN" sz="900" dirty="0">
              <a:latin typeface="+mj-lt"/>
            </a:endParaRPr>
          </a:p>
          <a:p>
            <a:pPr lvl="0"/>
            <a:r>
              <a:rPr lang="en-IN" sz="900" dirty="0">
                <a:latin typeface="+mj-lt"/>
              </a:rPr>
              <a:t>The FISH test, t</a:t>
            </a:r>
            <a:r>
              <a:rPr lang="en-US" sz="900" dirty="0">
                <a:latin typeface="+mj-lt"/>
              </a:rPr>
              <a:t>he </a:t>
            </a:r>
            <a:r>
              <a:rPr lang="en-US" sz="900" dirty="0" err="1">
                <a:latin typeface="+mj-lt"/>
              </a:rPr>
              <a:t>SPoT</a:t>
            </a:r>
            <a:r>
              <a:rPr lang="en-US" sz="900" dirty="0">
                <a:latin typeface="+mj-lt"/>
              </a:rPr>
              <a:t>-Light HER2 CISH test and the Inform HER2 Dual ISH test examine if the cells contain too many copies of the HER2 gene.</a:t>
            </a:r>
            <a:endParaRPr lang="en-IN" sz="900" dirty="0">
              <a:latin typeface="+mj-lt"/>
            </a:endParaRPr>
          </a:p>
          <a:p>
            <a:pPr lvl="0"/>
            <a:r>
              <a:rPr lang="en-US" sz="900" dirty="0">
                <a:latin typeface="+mj-lt"/>
              </a:rPr>
              <a:t>Breast cancers with HER2 protein overexpression and HER2 gene amplification are called HER2-positive. This type of cancer </a:t>
            </a:r>
            <a:r>
              <a:rPr lang="en-IN" sz="900" dirty="0">
                <a:latin typeface="+mj-lt"/>
              </a:rPr>
              <a:t>grows and spreads faster and </a:t>
            </a:r>
            <a:r>
              <a:rPr lang="en-US" sz="900" dirty="0">
                <a:latin typeface="+mj-lt"/>
              </a:rPr>
              <a:t>and has a higher likelihood of recurring vs HER2-negative breast cancer</a:t>
            </a:r>
            <a:r>
              <a:rPr lang="en-US" sz="800" dirty="0">
                <a:latin typeface="+mj-lt"/>
              </a:rPr>
              <a:t>.</a:t>
            </a:r>
            <a:endParaRPr lang="en-IN" sz="800" dirty="0">
              <a:latin typeface="+mj-lt"/>
            </a:endParaRPr>
          </a:p>
        </p:txBody>
      </p:sp>
      <p:sp>
        <p:nvSpPr>
          <p:cNvPr id="7" name="Google Shape;1826;p65">
            <a:extLst>
              <a:ext uri="{FF2B5EF4-FFF2-40B4-BE49-F238E27FC236}">
                <a16:creationId xmlns:a16="http://schemas.microsoft.com/office/drawing/2014/main" id="{028B7C19-8BA0-A24E-DFE4-5A101C3F0FBD}"/>
              </a:ext>
            </a:extLst>
          </p:cNvPr>
          <p:cNvSpPr txBox="1">
            <a:spLocks/>
          </p:cNvSpPr>
          <p:nvPr/>
        </p:nvSpPr>
        <p:spPr>
          <a:xfrm>
            <a:off x="6625972" y="1377502"/>
            <a:ext cx="2383160" cy="397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Albert Sans"/>
              <a:buChar char="■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b="1" dirty="0">
                <a:solidFill>
                  <a:schemeClr val="tx1"/>
                </a:solidFill>
                <a:latin typeface="+mj-lt"/>
                <a:sym typeface="Albert Sans"/>
              </a:rPr>
              <a:t>Blood testing for HER2/neu</a:t>
            </a:r>
          </a:p>
        </p:txBody>
      </p:sp>
      <p:sp>
        <p:nvSpPr>
          <p:cNvPr id="8" name="Google Shape;1827;p65">
            <a:extLst>
              <a:ext uri="{FF2B5EF4-FFF2-40B4-BE49-F238E27FC236}">
                <a16:creationId xmlns:a16="http://schemas.microsoft.com/office/drawing/2014/main" id="{E950389F-AE80-9610-5CF0-FBF4DB6A3467}"/>
              </a:ext>
            </a:extLst>
          </p:cNvPr>
          <p:cNvSpPr txBox="1">
            <a:spLocks/>
          </p:cNvSpPr>
          <p:nvPr/>
        </p:nvSpPr>
        <p:spPr>
          <a:xfrm>
            <a:off x="6172208" y="1676962"/>
            <a:ext cx="2555877" cy="2291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Albert Sans"/>
              <a:buChar char="■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lvl="0"/>
            <a:r>
              <a:rPr lang="en-US" sz="900" dirty="0">
                <a:latin typeface="+mj-lt"/>
              </a:rPr>
              <a:t>In case of unavailability of </a:t>
            </a:r>
            <a:r>
              <a:rPr lang="en-IN" sz="900" dirty="0">
                <a:latin typeface="+mj-lt"/>
              </a:rPr>
              <a:t>not enough </a:t>
            </a:r>
            <a:r>
              <a:rPr lang="en-IN" sz="900" dirty="0" err="1">
                <a:latin typeface="+mj-lt"/>
              </a:rPr>
              <a:t>tumor</a:t>
            </a:r>
            <a:r>
              <a:rPr lang="en-IN" sz="900" dirty="0">
                <a:latin typeface="+mj-lt"/>
              </a:rPr>
              <a:t> tissue, a blood sample is drawn to test </a:t>
            </a:r>
            <a:r>
              <a:rPr lang="en-IN" sz="900" b="1" dirty="0">
                <a:latin typeface="+mj-lt"/>
              </a:rPr>
              <a:t>HER2/</a:t>
            </a:r>
            <a:r>
              <a:rPr lang="en-IN" sz="900" b="1" dirty="0" err="1">
                <a:latin typeface="+mj-lt"/>
              </a:rPr>
              <a:t>neu</a:t>
            </a:r>
            <a:r>
              <a:rPr lang="en-IN" sz="900" b="1" dirty="0">
                <a:latin typeface="+mj-lt"/>
              </a:rPr>
              <a:t>.</a:t>
            </a:r>
            <a:r>
              <a:rPr lang="en-US" sz="900" dirty="0">
                <a:latin typeface="+mj-lt"/>
              </a:rPr>
              <a:t> This blood test is called a “serum HER2/</a:t>
            </a:r>
            <a:r>
              <a:rPr lang="en-US" sz="900" dirty="0" err="1">
                <a:latin typeface="+mj-lt"/>
              </a:rPr>
              <a:t>neu</a:t>
            </a:r>
            <a:r>
              <a:rPr lang="en-US" sz="900" dirty="0">
                <a:latin typeface="+mj-lt"/>
              </a:rPr>
              <a:t> test.</a:t>
            </a:r>
            <a:endParaRPr lang="en-IN" sz="900" dirty="0">
              <a:latin typeface="+mj-lt"/>
            </a:endParaRPr>
          </a:p>
          <a:p>
            <a:pPr lvl="0"/>
            <a:r>
              <a:rPr lang="en-US" sz="900" dirty="0">
                <a:latin typeface="+mj-lt"/>
              </a:rPr>
              <a:t>This test can be used as part of the initial workup upon cancer diagnosis or to monitor the effectiveness of treatment.</a:t>
            </a:r>
            <a:endParaRPr lang="en-IN" sz="900" dirty="0">
              <a:latin typeface="+mj-lt"/>
            </a:endParaRPr>
          </a:p>
          <a:p>
            <a:pPr lvl="0"/>
            <a:r>
              <a:rPr lang="en-US" sz="900" dirty="0">
                <a:latin typeface="+mj-lt"/>
              </a:rPr>
              <a:t>If initially the level of serum HER2/</a:t>
            </a:r>
            <a:r>
              <a:rPr lang="en-US" sz="900" dirty="0" err="1">
                <a:latin typeface="+mj-lt"/>
              </a:rPr>
              <a:t>neu</a:t>
            </a:r>
            <a:r>
              <a:rPr lang="en-US" sz="900" dirty="0">
                <a:latin typeface="+mj-lt"/>
              </a:rPr>
              <a:t> is elevated to &gt;15 ng/mL and then it falls, the treatment is likely working.</a:t>
            </a:r>
            <a:endParaRPr lang="en-IN" sz="900" dirty="0">
              <a:latin typeface="+mj-lt"/>
            </a:endParaRPr>
          </a:p>
        </p:txBody>
      </p:sp>
      <p:sp>
        <p:nvSpPr>
          <p:cNvPr id="11" name="Google Shape;530;p37">
            <a:extLst>
              <a:ext uri="{FF2B5EF4-FFF2-40B4-BE49-F238E27FC236}">
                <a16:creationId xmlns:a16="http://schemas.microsoft.com/office/drawing/2014/main" id="{18601DAA-1BAB-C110-706A-1FF5251B6B18}"/>
              </a:ext>
            </a:extLst>
          </p:cNvPr>
          <p:cNvSpPr txBox="1"/>
          <p:nvPr/>
        </p:nvSpPr>
        <p:spPr>
          <a:xfrm>
            <a:off x="597662" y="689586"/>
            <a:ext cx="7930388" cy="436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buClrTx/>
              <a:defRPr/>
            </a:pPr>
            <a:r>
              <a:rPr lang="en-US" sz="1100" kern="1200" dirty="0">
                <a:solidFill>
                  <a:prstClr val="black"/>
                </a:solidFill>
                <a:latin typeface="+mj-lt"/>
              </a:rPr>
              <a:t>Patients diagnosed with breast cancer may undergo additional lab tests to assist with prognosis. The two most common lab tests are the hormone receptor test and the </a:t>
            </a:r>
            <a:r>
              <a:rPr lang="en-IN" sz="1100" kern="1200" dirty="0">
                <a:solidFill>
                  <a:prstClr val="black"/>
                </a:solidFill>
                <a:latin typeface="+mj-lt"/>
              </a:rPr>
              <a:t>human </a:t>
            </a:r>
            <a:r>
              <a:rPr lang="en-US" sz="1100" kern="1200" dirty="0">
                <a:solidFill>
                  <a:prstClr val="black"/>
                </a:solidFill>
                <a:latin typeface="+mj-lt"/>
              </a:rPr>
              <a:t>epidermal growth factor receptor 2 (HER2)/</a:t>
            </a:r>
            <a:r>
              <a:rPr lang="en-US" sz="1100" kern="1200" dirty="0" err="1">
                <a:solidFill>
                  <a:prstClr val="black"/>
                </a:solidFill>
                <a:latin typeface="+mj-lt"/>
              </a:rPr>
              <a:t>neu</a:t>
            </a:r>
            <a:r>
              <a:rPr lang="en-US" sz="1100" kern="1200" dirty="0">
                <a:solidFill>
                  <a:prstClr val="black"/>
                </a:solidFill>
                <a:latin typeface="+mj-lt"/>
              </a:rPr>
              <a:t> test. </a:t>
            </a:r>
            <a:endParaRPr lang="en-IN" sz="1100" kern="1200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12" name="Google Shape;530;p37">
            <a:extLst>
              <a:ext uri="{FF2B5EF4-FFF2-40B4-BE49-F238E27FC236}">
                <a16:creationId xmlns:a16="http://schemas.microsoft.com/office/drawing/2014/main" id="{77C914C9-E19F-4FAA-E7E3-F70967E2264C}"/>
              </a:ext>
            </a:extLst>
          </p:cNvPr>
          <p:cNvSpPr txBox="1"/>
          <p:nvPr/>
        </p:nvSpPr>
        <p:spPr>
          <a:xfrm>
            <a:off x="385861" y="4164533"/>
            <a:ext cx="8256490" cy="436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buClrTx/>
              <a:defRPr/>
            </a:pPr>
            <a:r>
              <a:rPr lang="en-US" sz="1100" kern="1200" dirty="0">
                <a:solidFill>
                  <a:prstClr val="black"/>
                </a:solidFill>
                <a:latin typeface="+mj-lt"/>
              </a:rPr>
              <a:t>When all three of the tests come back negative for receptors for hormones (progesterone and estrogen) and negative for HER2, triple negative breast cancer may be the diagnosis.</a:t>
            </a:r>
            <a:endParaRPr lang="en-IN" sz="1100" kern="1200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AB1A17BB-A90C-E97D-5A08-8D17C337FC41}"/>
              </a:ext>
            </a:extLst>
          </p:cNvPr>
          <p:cNvSpPr txBox="1">
            <a:spLocks/>
          </p:cNvSpPr>
          <p:nvPr/>
        </p:nvSpPr>
        <p:spPr>
          <a:xfrm>
            <a:off x="313111" y="0"/>
            <a:ext cx="298856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r>
              <a:rPr lang="en-US" sz="2800" dirty="0">
                <a:solidFill>
                  <a:srgbClr val="D6538C"/>
                </a:solidFill>
                <a:latin typeface="+mj-lt"/>
                <a:cs typeface="Calibri" panose="020F0502020204030204" pitchFamily="34" charset="0"/>
              </a:rPr>
              <a:t>Lab Tests</a:t>
            </a:r>
            <a:endParaRPr lang="en-IN" sz="2800" dirty="0">
              <a:solidFill>
                <a:srgbClr val="D6528B"/>
              </a:solidFill>
              <a:latin typeface="+mj-lt"/>
            </a:endParaRPr>
          </a:p>
        </p:txBody>
      </p:sp>
      <p:sp>
        <p:nvSpPr>
          <p:cNvPr id="16" name="Google Shape;530;p37">
            <a:extLst>
              <a:ext uri="{FF2B5EF4-FFF2-40B4-BE49-F238E27FC236}">
                <a16:creationId xmlns:a16="http://schemas.microsoft.com/office/drawing/2014/main" id="{9045B372-B1DC-A1D1-1317-14F0364B8F2D}"/>
              </a:ext>
            </a:extLst>
          </p:cNvPr>
          <p:cNvSpPr txBox="1"/>
          <p:nvPr/>
        </p:nvSpPr>
        <p:spPr>
          <a:xfrm>
            <a:off x="309152" y="4751841"/>
            <a:ext cx="8773302" cy="352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ClrTx/>
              <a:defRPr/>
            </a:pPr>
            <a:r>
              <a:rPr lang="en-US" sz="700" kern="1200" dirty="0">
                <a:latin typeface="+mj-lt"/>
                <a:ea typeface="NSimSun" panose="02010609030101010101" pitchFamily="49" charset="-122"/>
              </a:rPr>
              <a:t>Breast Cancer Diagnosis - National Breast Cancer Foundation [Internet]. National Breast Cancer Foundation. 2021 [cited 3 June 2021]. Available from: </a:t>
            </a:r>
            <a:r>
              <a:rPr lang="en-US" sz="700" kern="1200" dirty="0">
                <a:latin typeface="+mj-lt"/>
                <a:ea typeface="NSimSun" panose="02010609030101010101" pitchFamily="49" charset="-122"/>
                <a:hlinkClick r:id="rId3"/>
              </a:rPr>
              <a:t>https://www.nationalbreastcancer.org/breast-cancer-diagnosis/</a:t>
            </a:r>
            <a:r>
              <a:rPr lang="en-US" sz="700" kern="1200" dirty="0">
                <a:latin typeface="+mj-lt"/>
                <a:ea typeface="NSimSun" panose="02010609030101010101" pitchFamily="49" charset="-122"/>
              </a:rPr>
              <a:t> </a:t>
            </a:r>
            <a:r>
              <a:rPr lang="en-IN" sz="700" kern="1200" dirty="0">
                <a:solidFill>
                  <a:srgbClr val="46363B"/>
                </a:solidFill>
                <a:latin typeface="+mj-lt"/>
              </a:rPr>
              <a:t>FISH: Fluorescence In Situ Hybridization, </a:t>
            </a:r>
            <a:r>
              <a:rPr lang="en-IN" sz="700" kern="1200" dirty="0" err="1">
                <a:solidFill>
                  <a:srgbClr val="46363B"/>
                </a:solidFill>
                <a:latin typeface="+mj-lt"/>
              </a:rPr>
              <a:t>SPoT</a:t>
            </a:r>
            <a:r>
              <a:rPr lang="en-IN" sz="700" kern="1200" dirty="0">
                <a:solidFill>
                  <a:srgbClr val="46363B"/>
                </a:solidFill>
                <a:latin typeface="+mj-lt"/>
              </a:rPr>
              <a:t>-Light HER2 CISH:</a:t>
            </a:r>
            <a:r>
              <a:rPr lang="en-US" sz="700" kern="1200" dirty="0">
                <a:solidFill>
                  <a:srgbClr val="46363B"/>
                </a:solidFill>
                <a:latin typeface="+mj-lt"/>
              </a:rPr>
              <a:t> Subtraction Probe Technology Chromogenic In Situ Hybridization, </a:t>
            </a:r>
            <a:r>
              <a:rPr lang="en-IN" sz="700" kern="1200" dirty="0">
                <a:solidFill>
                  <a:srgbClr val="46363B"/>
                </a:solidFill>
                <a:latin typeface="+mj-lt"/>
              </a:rPr>
              <a:t>Inform HER2 Dual ISH : Inform Dual In Situ Hybridization</a:t>
            </a:r>
            <a:endParaRPr lang="en-IN" sz="700" kern="1200" dirty="0">
              <a:solidFill>
                <a:prstClr val="black"/>
              </a:solidFill>
              <a:latin typeface="+mj-lt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10C6783B-83B7-1696-B519-4EF22EE256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40" y="1329760"/>
            <a:ext cx="383044" cy="412836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213F9F5-A59D-D747-32D5-A58D114866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1564" y="1384068"/>
            <a:ext cx="414504" cy="355544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CB6BCE51-C440-BA97-CD90-3F79CBFE76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3260659" y="1275617"/>
            <a:ext cx="275498" cy="46697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FFC2372-B716-CC75-678A-6A5987A822B1}"/>
              </a:ext>
            </a:extLst>
          </p:cNvPr>
          <p:cNvSpPr/>
          <p:nvPr/>
        </p:nvSpPr>
        <p:spPr>
          <a:xfrm>
            <a:off x="3798117" y="2761935"/>
            <a:ext cx="1615106" cy="921274"/>
          </a:xfrm>
          <a:prstGeom prst="rect">
            <a:avLst/>
          </a:prstGeom>
          <a:solidFill>
            <a:srgbClr val="D6528B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Google Shape;1826;p65">
            <a:extLst>
              <a:ext uri="{FF2B5EF4-FFF2-40B4-BE49-F238E27FC236}">
                <a16:creationId xmlns:a16="http://schemas.microsoft.com/office/drawing/2014/main" id="{AD33ACDD-D693-A1C9-3217-E33C327C15F8}"/>
              </a:ext>
            </a:extLst>
          </p:cNvPr>
          <p:cNvSpPr txBox="1">
            <a:spLocks/>
          </p:cNvSpPr>
          <p:nvPr/>
        </p:nvSpPr>
        <p:spPr>
          <a:xfrm>
            <a:off x="3846649" y="2994187"/>
            <a:ext cx="1523217" cy="352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Albert Sans"/>
              <a:buChar char="■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ctr">
              <a:buFont typeface="Albert Sans"/>
              <a:buNone/>
            </a:pPr>
            <a:r>
              <a:rPr lang="en-IN" sz="1500" b="1" dirty="0">
                <a:solidFill>
                  <a:schemeClr val="bg1"/>
                </a:solidFill>
                <a:latin typeface="+mj-lt"/>
              </a:rPr>
              <a:t>Chemotherapy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ABFC7D9-5CA3-3D1F-0BA2-96500867FE9F}"/>
              </a:ext>
            </a:extLst>
          </p:cNvPr>
          <p:cNvSpPr/>
          <p:nvPr/>
        </p:nvSpPr>
        <p:spPr>
          <a:xfrm>
            <a:off x="523351" y="2752256"/>
            <a:ext cx="1346001" cy="921274"/>
          </a:xfrm>
          <a:prstGeom prst="rect">
            <a:avLst/>
          </a:prstGeom>
          <a:solidFill>
            <a:srgbClr val="D6538C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Google Shape;1826;p65">
            <a:extLst>
              <a:ext uri="{FF2B5EF4-FFF2-40B4-BE49-F238E27FC236}">
                <a16:creationId xmlns:a16="http://schemas.microsoft.com/office/drawing/2014/main" id="{BF43B7FD-4C6E-E6B4-86D2-2EA8D97BE4EA}"/>
              </a:ext>
            </a:extLst>
          </p:cNvPr>
          <p:cNvSpPr txBox="1">
            <a:spLocks/>
          </p:cNvSpPr>
          <p:nvPr/>
        </p:nvSpPr>
        <p:spPr>
          <a:xfrm>
            <a:off x="476250" y="3028513"/>
            <a:ext cx="1411972" cy="352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Albert Sans"/>
              <a:buChar char="■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ctr">
              <a:buFont typeface="Albert Sans"/>
              <a:buNone/>
            </a:pPr>
            <a:r>
              <a:rPr lang="en-IN" sz="1500" b="1" dirty="0">
                <a:solidFill>
                  <a:schemeClr val="bg1"/>
                </a:solidFill>
                <a:latin typeface="+mj-lt"/>
              </a:rPr>
              <a:t>Surgery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5A77FE-0183-213E-1923-CFC639156145}"/>
              </a:ext>
            </a:extLst>
          </p:cNvPr>
          <p:cNvSpPr/>
          <p:nvPr/>
        </p:nvSpPr>
        <p:spPr>
          <a:xfrm>
            <a:off x="2245473" y="2752256"/>
            <a:ext cx="1346001" cy="921274"/>
          </a:xfrm>
          <a:prstGeom prst="rect">
            <a:avLst/>
          </a:prstGeom>
          <a:solidFill>
            <a:srgbClr val="D6528B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Google Shape;1826;p65">
            <a:extLst>
              <a:ext uri="{FF2B5EF4-FFF2-40B4-BE49-F238E27FC236}">
                <a16:creationId xmlns:a16="http://schemas.microsoft.com/office/drawing/2014/main" id="{AA84B122-744D-A4AA-075D-071D3FAF9A20}"/>
              </a:ext>
            </a:extLst>
          </p:cNvPr>
          <p:cNvSpPr txBox="1">
            <a:spLocks/>
          </p:cNvSpPr>
          <p:nvPr/>
        </p:nvSpPr>
        <p:spPr>
          <a:xfrm>
            <a:off x="1886535" y="2697999"/>
            <a:ext cx="1646954" cy="912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Albert Sans"/>
              <a:buChar char="■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457200" lvl="1" indent="0" algn="ctr">
              <a:buNone/>
            </a:pPr>
            <a:r>
              <a:rPr lang="en-IN" sz="1500" b="1" dirty="0">
                <a:solidFill>
                  <a:schemeClr val="bg1"/>
                </a:solidFill>
                <a:latin typeface="+mj-lt"/>
              </a:rPr>
              <a:t>Radiation Therapy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380117A-3347-2CEB-2AE6-AF8F0004DC82}"/>
              </a:ext>
            </a:extLst>
          </p:cNvPr>
          <p:cNvSpPr/>
          <p:nvPr/>
        </p:nvSpPr>
        <p:spPr>
          <a:xfrm>
            <a:off x="5625041" y="2752256"/>
            <a:ext cx="1346001" cy="921274"/>
          </a:xfrm>
          <a:prstGeom prst="rect">
            <a:avLst/>
          </a:prstGeom>
          <a:solidFill>
            <a:srgbClr val="D6528B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Google Shape;1826;p65">
            <a:extLst>
              <a:ext uri="{FF2B5EF4-FFF2-40B4-BE49-F238E27FC236}">
                <a16:creationId xmlns:a16="http://schemas.microsoft.com/office/drawing/2014/main" id="{2C455D6E-0694-B917-59C8-7D12534A1468}"/>
              </a:ext>
            </a:extLst>
          </p:cNvPr>
          <p:cNvSpPr txBox="1">
            <a:spLocks/>
          </p:cNvSpPr>
          <p:nvPr/>
        </p:nvSpPr>
        <p:spPr>
          <a:xfrm>
            <a:off x="5625670" y="2835067"/>
            <a:ext cx="1345371" cy="775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Albert Sans"/>
              <a:buChar char="■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ctr">
              <a:buFont typeface="Albert Sans"/>
              <a:buNone/>
            </a:pPr>
            <a:r>
              <a:rPr lang="en-IN" sz="1500" b="1" dirty="0">
                <a:solidFill>
                  <a:schemeClr val="bg1"/>
                </a:solidFill>
                <a:latin typeface="+mj-lt"/>
              </a:rPr>
              <a:t>Endocrine</a:t>
            </a:r>
          </a:p>
          <a:p>
            <a:pPr marL="0" indent="0" algn="ctr">
              <a:buFont typeface="Albert Sans"/>
              <a:buNone/>
            </a:pPr>
            <a:r>
              <a:rPr lang="en-IN" sz="1500" b="1" dirty="0">
                <a:solidFill>
                  <a:schemeClr val="bg1"/>
                </a:solidFill>
                <a:latin typeface="+mj-lt"/>
              </a:rPr>
              <a:t>(Hormone)</a:t>
            </a:r>
          </a:p>
          <a:p>
            <a:pPr marL="0" indent="0" algn="ctr">
              <a:buFont typeface="Albert Sans"/>
              <a:buNone/>
            </a:pPr>
            <a:r>
              <a:rPr lang="en-IN" sz="1500" b="1" dirty="0">
                <a:solidFill>
                  <a:schemeClr val="bg1"/>
                </a:solidFill>
                <a:latin typeface="+mj-lt"/>
              </a:rPr>
              <a:t>Therapy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F7DC4AB-0845-9626-0D00-D99FCEE1B841}"/>
              </a:ext>
            </a:extLst>
          </p:cNvPr>
          <p:cNvSpPr/>
          <p:nvPr/>
        </p:nvSpPr>
        <p:spPr>
          <a:xfrm>
            <a:off x="7321749" y="2752256"/>
            <a:ext cx="1346001" cy="921274"/>
          </a:xfrm>
          <a:prstGeom prst="rect">
            <a:avLst/>
          </a:prstGeom>
          <a:solidFill>
            <a:srgbClr val="D6528B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Google Shape;1826;p65">
            <a:extLst>
              <a:ext uri="{FF2B5EF4-FFF2-40B4-BE49-F238E27FC236}">
                <a16:creationId xmlns:a16="http://schemas.microsoft.com/office/drawing/2014/main" id="{3918DAF9-33C4-F5E4-7D35-D5C5C73ABB19}"/>
              </a:ext>
            </a:extLst>
          </p:cNvPr>
          <p:cNvSpPr txBox="1">
            <a:spLocks/>
          </p:cNvSpPr>
          <p:nvPr/>
        </p:nvSpPr>
        <p:spPr>
          <a:xfrm>
            <a:off x="7255778" y="2906519"/>
            <a:ext cx="1411972" cy="527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Albert Sans"/>
              <a:buChar char="■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ctr">
              <a:buFont typeface="Albert Sans"/>
              <a:buNone/>
            </a:pPr>
            <a:r>
              <a:rPr lang="en-IN" sz="1500" b="1" dirty="0">
                <a:solidFill>
                  <a:schemeClr val="bg1"/>
                </a:solidFill>
                <a:latin typeface="+mj-lt"/>
              </a:rPr>
              <a:t>Targeted</a:t>
            </a:r>
          </a:p>
          <a:p>
            <a:pPr marL="0" indent="0" algn="ctr">
              <a:buFont typeface="Albert Sans"/>
              <a:buNone/>
            </a:pPr>
            <a:r>
              <a:rPr lang="en-IN" sz="1500" b="1" dirty="0">
                <a:solidFill>
                  <a:schemeClr val="bg1"/>
                </a:solidFill>
                <a:latin typeface="+mj-lt"/>
              </a:rPr>
              <a:t>Therapy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38BCEC93-7183-6FBA-D11E-88B6B729D7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951" y="1716447"/>
            <a:ext cx="949605" cy="9370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E44FF03-28EC-9C2B-D817-7A3C5C5E05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0048" y="1701522"/>
            <a:ext cx="968409" cy="955554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4B406B6E-9B3E-FCB0-B982-F955A473D6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6811" y="1716447"/>
            <a:ext cx="949606" cy="9370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83490E76-2EC9-10E4-6BCA-D0A867AC6F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0712" y="1782464"/>
            <a:ext cx="890754" cy="87893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B1D3A02-39E6-A7C1-1E86-22D07D9AE1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5761" y="1691486"/>
            <a:ext cx="1020054" cy="1006513"/>
          </a:xfrm>
          <a:prstGeom prst="rect">
            <a:avLst/>
          </a:prstGeom>
        </p:spPr>
      </p:pic>
      <p:sp>
        <p:nvSpPr>
          <p:cNvPr id="35" name="Title 2">
            <a:extLst>
              <a:ext uri="{FF2B5EF4-FFF2-40B4-BE49-F238E27FC236}">
                <a16:creationId xmlns:a16="http://schemas.microsoft.com/office/drawing/2014/main" id="{AB1A17BB-A90C-E97D-5A08-8D17C337FC41}"/>
              </a:ext>
            </a:extLst>
          </p:cNvPr>
          <p:cNvSpPr txBox="1">
            <a:spLocks/>
          </p:cNvSpPr>
          <p:nvPr/>
        </p:nvSpPr>
        <p:spPr>
          <a:xfrm>
            <a:off x="313111" y="0"/>
            <a:ext cx="425888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r>
              <a:rPr lang="en" sz="2800" dirty="0">
                <a:solidFill>
                  <a:srgbClr val="D6538C"/>
                </a:solidFill>
                <a:latin typeface="+mj-lt"/>
                <a:cs typeface="Calibri" panose="020F0502020204030204" pitchFamily="34" charset="0"/>
              </a:rPr>
              <a:t>Types of Treatment</a:t>
            </a:r>
            <a:endParaRPr lang="en-IN" sz="2800" dirty="0">
              <a:solidFill>
                <a:srgbClr val="D6528B"/>
              </a:solidFill>
              <a:latin typeface="+mj-lt"/>
            </a:endParaRPr>
          </a:p>
        </p:txBody>
      </p:sp>
      <p:sp>
        <p:nvSpPr>
          <p:cNvPr id="36" name="Google Shape;530;p37">
            <a:extLst>
              <a:ext uri="{FF2B5EF4-FFF2-40B4-BE49-F238E27FC236}">
                <a16:creationId xmlns:a16="http://schemas.microsoft.com/office/drawing/2014/main" id="{9045B372-B1DC-A1D1-1317-14F0364B8F2D}"/>
              </a:ext>
            </a:extLst>
          </p:cNvPr>
          <p:cNvSpPr txBox="1"/>
          <p:nvPr/>
        </p:nvSpPr>
        <p:spPr>
          <a:xfrm>
            <a:off x="309152" y="4758191"/>
            <a:ext cx="8773302" cy="352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Tx/>
              <a:defRPr/>
            </a:pPr>
            <a:r>
              <a:rPr lang="en-US" sz="700" kern="1200" dirty="0" err="1">
                <a:latin typeface="+mj-lt"/>
                <a:ea typeface="NSimSun" panose="02010609030101010101" pitchFamily="49" charset="-122"/>
              </a:rPr>
              <a:t>Nounou</a:t>
            </a:r>
            <a:r>
              <a:rPr lang="en-US" sz="700" kern="1200" dirty="0">
                <a:latin typeface="+mj-lt"/>
                <a:ea typeface="NSimSun" panose="02010609030101010101" pitchFamily="49" charset="-122"/>
              </a:rPr>
              <a:t> MI, </a:t>
            </a:r>
            <a:r>
              <a:rPr lang="en-US" sz="700" kern="1200" dirty="0" err="1">
                <a:latin typeface="+mj-lt"/>
                <a:ea typeface="NSimSun" panose="02010609030101010101" pitchFamily="49" charset="-122"/>
              </a:rPr>
              <a:t>ElAmrawy</a:t>
            </a:r>
            <a:r>
              <a:rPr lang="en-US" sz="700" kern="1200" dirty="0">
                <a:latin typeface="+mj-lt"/>
                <a:ea typeface="NSimSun" panose="02010609030101010101" pitchFamily="49" charset="-122"/>
              </a:rPr>
              <a:t> F, Ahmed N, et al. Breast cancer: conventional diagnosis and treatment modalities and recent patents and technologies. Breast cancer: basic and clinical research. 2015 Jan;9:BCBCR-S29420. Sharma GN, Dave R, </a:t>
            </a:r>
            <a:r>
              <a:rPr lang="en-US" sz="700" kern="1200" dirty="0" err="1">
                <a:latin typeface="+mj-lt"/>
                <a:ea typeface="NSimSun" panose="02010609030101010101" pitchFamily="49" charset="-122"/>
              </a:rPr>
              <a:t>Sanadya</a:t>
            </a:r>
            <a:r>
              <a:rPr lang="en-US" sz="700" kern="1200" dirty="0">
                <a:latin typeface="+mj-lt"/>
                <a:ea typeface="NSimSun" panose="02010609030101010101" pitchFamily="49" charset="-122"/>
              </a:rPr>
              <a:t> J, et al. Various types and management of breast cancer: an overview. Journal of advanced pharmaceutical technology &amp; research. 2010 Apr;1(2):109.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42"/>
          <p:cNvSpPr txBox="1">
            <a:spLocks noGrp="1"/>
          </p:cNvSpPr>
          <p:nvPr>
            <p:ph type="body" idx="1"/>
          </p:nvPr>
        </p:nvSpPr>
        <p:spPr>
          <a:xfrm>
            <a:off x="194428" y="1293005"/>
            <a:ext cx="4291149" cy="329004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defRPr/>
            </a:pPr>
            <a:r>
              <a:rPr lang="en-US" sz="1500" dirty="0">
                <a:latin typeface="+mj-lt"/>
              </a:rPr>
              <a:t>Chemotherapy allows down-staging of the tumor to facilitate surgery and gaining of prognostic information.</a:t>
            </a:r>
          </a:p>
          <a:p>
            <a:pPr>
              <a:defRPr/>
            </a:pPr>
            <a:endParaRPr lang="en-US" sz="1500" dirty="0">
              <a:latin typeface="+mj-lt"/>
            </a:endParaRPr>
          </a:p>
          <a:p>
            <a:pPr>
              <a:defRPr/>
            </a:pPr>
            <a:r>
              <a:rPr lang="en-US" sz="1500" dirty="0">
                <a:latin typeface="+mj-lt"/>
              </a:rPr>
              <a:t>Further advances in radiotherapy, chemotherapy and targeted therapies have improved treatment.</a:t>
            </a:r>
          </a:p>
          <a:p>
            <a:pPr>
              <a:defRPr/>
            </a:pPr>
            <a:endParaRPr lang="en-US" sz="1500" dirty="0">
              <a:latin typeface="+mj-lt"/>
            </a:endParaRPr>
          </a:p>
          <a:p>
            <a:pPr>
              <a:defRPr/>
            </a:pPr>
            <a:r>
              <a:rPr lang="en-US" sz="1500" dirty="0">
                <a:latin typeface="+mj-lt"/>
              </a:rPr>
              <a:t>The general practitioner (GP) has an important role at every stage of the patient’s breast cancer journey.</a:t>
            </a:r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AB1A17BB-A90C-E97D-5A08-8D17C337FC41}"/>
              </a:ext>
            </a:extLst>
          </p:cNvPr>
          <p:cNvSpPr txBox="1">
            <a:spLocks/>
          </p:cNvSpPr>
          <p:nvPr/>
        </p:nvSpPr>
        <p:spPr>
          <a:xfrm>
            <a:off x="313111" y="0"/>
            <a:ext cx="470973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r>
              <a:rPr lang="en-US" sz="2800" dirty="0">
                <a:solidFill>
                  <a:srgbClr val="D6538C"/>
                </a:solidFill>
                <a:latin typeface="+mj-lt"/>
                <a:cs typeface="Calibri" panose="020F0502020204030204" pitchFamily="34" charset="0"/>
              </a:rPr>
              <a:t>Early Breast Cancer </a:t>
            </a:r>
            <a:endParaRPr lang="en-IN" sz="2800" dirty="0">
              <a:solidFill>
                <a:srgbClr val="D6528B"/>
              </a:solidFill>
              <a:latin typeface="+mj-lt"/>
            </a:endParaRPr>
          </a:p>
        </p:txBody>
      </p:sp>
      <p:sp>
        <p:nvSpPr>
          <p:cNvPr id="16" name="Google Shape;530;p37">
            <a:extLst>
              <a:ext uri="{FF2B5EF4-FFF2-40B4-BE49-F238E27FC236}">
                <a16:creationId xmlns:a16="http://schemas.microsoft.com/office/drawing/2014/main" id="{9045B372-B1DC-A1D1-1317-14F0364B8F2D}"/>
              </a:ext>
            </a:extLst>
          </p:cNvPr>
          <p:cNvSpPr txBox="1"/>
          <p:nvPr/>
        </p:nvSpPr>
        <p:spPr>
          <a:xfrm>
            <a:off x="309152" y="4758191"/>
            <a:ext cx="8773302" cy="352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Tx/>
              <a:buSzPct val="90000"/>
              <a:defRPr/>
            </a:pPr>
            <a:r>
              <a:rPr lang="en-US" sz="700" kern="1200" dirty="0" err="1">
                <a:latin typeface="+mj-lt"/>
                <a:ea typeface="NSimSun" panose="02010609030101010101" pitchFamily="49" charset="-122"/>
              </a:rPr>
              <a:t>Heilat</a:t>
            </a:r>
            <a:r>
              <a:rPr lang="en-US" sz="700" kern="1200" dirty="0">
                <a:latin typeface="+mj-lt"/>
                <a:ea typeface="NSimSun" panose="02010609030101010101" pitchFamily="49" charset="-122"/>
              </a:rPr>
              <a:t> GB, Brennan ME, French J. Update on the management of early-stage breast cancer. Australian journal of general practice. 2019 Sep;48(9):604-8.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51F00F8-50FA-2F1A-24E7-B6321147A1EF}"/>
              </a:ext>
            </a:extLst>
          </p:cNvPr>
          <p:cNvGrpSpPr/>
          <p:nvPr/>
        </p:nvGrpSpPr>
        <p:grpSpPr>
          <a:xfrm>
            <a:off x="4460853" y="1312446"/>
            <a:ext cx="4416447" cy="2590800"/>
            <a:chOff x="4634002" y="1062317"/>
            <a:chExt cx="4416447" cy="259080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A770BF3-DDC0-3F8C-FD77-6940A4F1DEDC}"/>
                </a:ext>
              </a:extLst>
            </p:cNvPr>
            <p:cNvGrpSpPr/>
            <p:nvPr/>
          </p:nvGrpSpPr>
          <p:grpSpPr>
            <a:xfrm>
              <a:off x="6473310" y="1062317"/>
              <a:ext cx="2577139" cy="2590800"/>
              <a:chOff x="6473310" y="1062317"/>
              <a:chExt cx="2577139" cy="2590800"/>
            </a:xfrm>
          </p:grpSpPr>
          <p:cxnSp>
            <p:nvCxnSpPr>
              <p:cNvPr id="8" name="Google Shape;1794;p62">
                <a:extLst>
                  <a:ext uri="{FF2B5EF4-FFF2-40B4-BE49-F238E27FC236}">
                    <a16:creationId xmlns:a16="http://schemas.microsoft.com/office/drawing/2014/main" id="{66FDA7B3-ECF6-F85F-6200-C0EF3919A6A2}"/>
                  </a:ext>
                </a:extLst>
              </p:cNvPr>
              <p:cNvCxnSpPr>
                <a:cxnSpLocks/>
                <a:endCxn id="19" idx="4"/>
              </p:cNvCxnSpPr>
              <p:nvPr/>
            </p:nvCxnSpPr>
            <p:spPr>
              <a:xfrm flipH="1">
                <a:off x="6554651" y="1293005"/>
                <a:ext cx="8780" cy="2212865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1" name="Google Shape;1826;p65">
                <a:extLst>
                  <a:ext uri="{FF2B5EF4-FFF2-40B4-BE49-F238E27FC236}">
                    <a16:creationId xmlns:a16="http://schemas.microsoft.com/office/drawing/2014/main" id="{7001EEB4-D8DD-8EF3-3CC4-BECE92448CE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786437" y="1062317"/>
                <a:ext cx="2264012" cy="461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048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●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1pPr>
                <a:lvl2pPr marL="914400" marR="0" lvl="1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○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2pPr>
                <a:lvl3pPr marL="1371600" marR="0" lvl="2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■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3pPr>
                <a:lvl4pPr marL="1828800" marR="0" lvl="3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●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4pPr>
                <a:lvl5pPr marL="2286000" marR="0" lvl="4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○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5pPr>
                <a:lvl6pPr marL="2743200" marR="0" lvl="5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■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6pPr>
                <a:lvl7pPr marL="3200400" marR="0" lvl="6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●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7pPr>
                <a:lvl8pPr marL="3657600" marR="0" lvl="7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○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8pPr>
                <a:lvl9pPr marL="4114800" marR="0" lvl="8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1600"/>
                  </a:spcAft>
                  <a:buClr>
                    <a:schemeClr val="dk1"/>
                  </a:buClr>
                  <a:buSzPts val="1200"/>
                  <a:buFont typeface="Albert Sans"/>
                  <a:buChar char="■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9pPr>
              </a:lstStyle>
              <a:p>
                <a:pPr marL="0" indent="0">
                  <a:buFont typeface="Albert Sans"/>
                  <a:buNone/>
                </a:pPr>
                <a:r>
                  <a:rPr lang="en-IN" sz="1500" dirty="0" err="1">
                    <a:solidFill>
                      <a:schemeClr val="tx1"/>
                    </a:solidFill>
                    <a:latin typeface="+mj-lt"/>
                  </a:rPr>
                  <a:t>Oncoplastic</a:t>
                </a:r>
                <a:r>
                  <a:rPr lang="en-IN" sz="1500" dirty="0">
                    <a:solidFill>
                      <a:schemeClr val="tx1"/>
                    </a:solidFill>
                    <a:latin typeface="+mj-lt"/>
                  </a:rPr>
                  <a:t> Surgery</a:t>
                </a:r>
              </a:p>
            </p:txBody>
          </p:sp>
          <p:sp>
            <p:nvSpPr>
              <p:cNvPr id="12" name="Google Shape;1826;p65">
                <a:extLst>
                  <a:ext uri="{FF2B5EF4-FFF2-40B4-BE49-F238E27FC236}">
                    <a16:creationId xmlns:a16="http://schemas.microsoft.com/office/drawing/2014/main" id="{B78C9482-F504-F3E1-28CC-F3E3926C5BA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786437" y="2127029"/>
                <a:ext cx="2255232" cy="461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048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●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1pPr>
                <a:lvl2pPr marL="914400" marR="0" lvl="1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○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2pPr>
                <a:lvl3pPr marL="1371600" marR="0" lvl="2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■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3pPr>
                <a:lvl4pPr marL="1828800" marR="0" lvl="3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●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4pPr>
                <a:lvl5pPr marL="2286000" marR="0" lvl="4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○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5pPr>
                <a:lvl6pPr marL="2743200" marR="0" lvl="5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■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6pPr>
                <a:lvl7pPr marL="3200400" marR="0" lvl="6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●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7pPr>
                <a:lvl8pPr marL="3657600" marR="0" lvl="7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○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8pPr>
                <a:lvl9pPr marL="4114800" marR="0" lvl="8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1600"/>
                  </a:spcAft>
                  <a:buClr>
                    <a:schemeClr val="dk1"/>
                  </a:buClr>
                  <a:buSzPts val="1200"/>
                  <a:buFont typeface="Albert Sans"/>
                  <a:buChar char="■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9pPr>
              </a:lstStyle>
              <a:p>
                <a:pPr marL="0" indent="0">
                  <a:buFont typeface="Albert Sans"/>
                  <a:buNone/>
                </a:pPr>
                <a:r>
                  <a:rPr lang="en-IN" sz="1500" dirty="0">
                    <a:solidFill>
                      <a:schemeClr val="tx1"/>
                    </a:solidFill>
                    <a:latin typeface="+mj-lt"/>
                  </a:rPr>
                  <a:t>Surgery for the Axilla</a:t>
                </a:r>
              </a:p>
            </p:txBody>
          </p:sp>
          <p:sp>
            <p:nvSpPr>
              <p:cNvPr id="13" name="Google Shape;1826;p65">
                <a:extLst>
                  <a:ext uri="{FF2B5EF4-FFF2-40B4-BE49-F238E27FC236}">
                    <a16:creationId xmlns:a16="http://schemas.microsoft.com/office/drawing/2014/main" id="{982AF929-82A1-6261-17F1-FD583407211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786437" y="3191741"/>
                <a:ext cx="2138714" cy="461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048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●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1pPr>
                <a:lvl2pPr marL="914400" marR="0" lvl="1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○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2pPr>
                <a:lvl3pPr marL="1371600" marR="0" lvl="2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■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3pPr>
                <a:lvl4pPr marL="1828800" marR="0" lvl="3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●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4pPr>
                <a:lvl5pPr marL="2286000" marR="0" lvl="4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○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5pPr>
                <a:lvl6pPr marL="2743200" marR="0" lvl="5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■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6pPr>
                <a:lvl7pPr marL="3200400" marR="0" lvl="6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●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7pPr>
                <a:lvl8pPr marL="3657600" marR="0" lvl="7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○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8pPr>
                <a:lvl9pPr marL="4114800" marR="0" lvl="8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1600"/>
                  </a:spcAft>
                  <a:buClr>
                    <a:schemeClr val="dk1"/>
                  </a:buClr>
                  <a:buSzPts val="1200"/>
                  <a:buFont typeface="Albert Sans"/>
                  <a:buChar char="■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9pPr>
              </a:lstStyle>
              <a:p>
                <a:pPr marL="0" indent="0">
                  <a:buFont typeface="Albert Sans"/>
                  <a:buNone/>
                </a:pPr>
                <a:r>
                  <a:rPr lang="en-IN" sz="1500" dirty="0">
                    <a:solidFill>
                      <a:schemeClr val="tx1"/>
                    </a:solidFill>
                    <a:latin typeface="+mj-lt"/>
                  </a:rPr>
                  <a:t>Breast reconstruction </a:t>
                </a:r>
              </a:p>
              <a:p>
                <a:pPr marL="0" indent="0">
                  <a:buFont typeface="Albert Sans"/>
                  <a:buNone/>
                </a:pPr>
                <a:r>
                  <a:rPr lang="en-IN" sz="1500" dirty="0">
                    <a:solidFill>
                      <a:schemeClr val="tx1"/>
                    </a:solidFill>
                    <a:latin typeface="+mj-lt"/>
                  </a:rPr>
                  <a:t>techniques</a:t>
                </a:r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19553DD6-84E5-2DA3-A435-7B6C9F6F72ED}"/>
                  </a:ext>
                </a:extLst>
              </p:cNvPr>
              <p:cNvSpPr/>
              <p:nvPr/>
            </p:nvSpPr>
            <p:spPr>
              <a:xfrm>
                <a:off x="6473310" y="1213109"/>
                <a:ext cx="162683" cy="166882"/>
              </a:xfrm>
              <a:prstGeom prst="ellipse">
                <a:avLst/>
              </a:prstGeom>
              <a:solidFill>
                <a:srgbClr val="D6538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latin typeface="+mj-lt"/>
                </a:endParaRPr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15B8F5B5-8730-3593-772F-CD13BA2B8982}"/>
                  </a:ext>
                </a:extLst>
              </p:cNvPr>
              <p:cNvSpPr/>
              <p:nvPr/>
            </p:nvSpPr>
            <p:spPr>
              <a:xfrm>
                <a:off x="6482090" y="2263483"/>
                <a:ext cx="162683" cy="166882"/>
              </a:xfrm>
              <a:prstGeom prst="ellipse">
                <a:avLst/>
              </a:prstGeom>
              <a:solidFill>
                <a:srgbClr val="D6538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latin typeface="+mj-lt"/>
                </a:endParaRPr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E9970A2A-C424-9CC6-16B3-8D8E20FE9E2E}"/>
                  </a:ext>
                </a:extLst>
              </p:cNvPr>
              <p:cNvSpPr/>
              <p:nvPr/>
            </p:nvSpPr>
            <p:spPr>
              <a:xfrm>
                <a:off x="6473310" y="3338988"/>
                <a:ext cx="162683" cy="166882"/>
              </a:xfrm>
              <a:prstGeom prst="ellipse">
                <a:avLst/>
              </a:prstGeom>
              <a:solidFill>
                <a:srgbClr val="D6538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latin typeface="+mj-lt"/>
                </a:endParaRP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11E97720-6846-4F50-9984-D6680590CFED}"/>
                </a:ext>
              </a:extLst>
            </p:cNvPr>
            <p:cNvGrpSpPr/>
            <p:nvPr/>
          </p:nvGrpSpPr>
          <p:grpSpPr>
            <a:xfrm>
              <a:off x="4634002" y="1374719"/>
              <a:ext cx="1690882" cy="1944409"/>
              <a:chOff x="4487668" y="1062317"/>
              <a:chExt cx="1690882" cy="1944409"/>
            </a:xfrm>
          </p:grpSpPr>
          <p:sp>
            <p:nvSpPr>
              <p:cNvPr id="5" name="Google Shape;1730;p59">
                <a:extLst>
                  <a:ext uri="{FF2B5EF4-FFF2-40B4-BE49-F238E27FC236}">
                    <a16:creationId xmlns:a16="http://schemas.microsoft.com/office/drawing/2014/main" id="{BC5418E1-5BBD-C6AA-703C-FE698F9AC00B}"/>
                  </a:ext>
                </a:extLst>
              </p:cNvPr>
              <p:cNvSpPr/>
              <p:nvPr/>
            </p:nvSpPr>
            <p:spPr>
              <a:xfrm>
                <a:off x="4487668" y="2451152"/>
                <a:ext cx="1690882" cy="555574"/>
              </a:xfrm>
              <a:prstGeom prst="roundRect">
                <a:avLst>
                  <a:gd name="adj" fmla="val 16667"/>
                </a:avLst>
              </a:prstGeom>
              <a:solidFill>
                <a:srgbClr val="D6528B"/>
              </a:solidFill>
              <a:ln>
                <a:noFill/>
              </a:ln>
              <a:effectLst>
                <a:outerShdw blurRad="385763" algn="bl" rotWithShape="0">
                  <a:schemeClr val="lt2">
                    <a:alpha val="75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 b="1" dirty="0">
                  <a:solidFill>
                    <a:srgbClr val="D6538C"/>
                  </a:solidFill>
                  <a:latin typeface="+mj-lt"/>
                  <a:ea typeface="Albert Sans"/>
                  <a:cs typeface="Albert Sans"/>
                  <a:sym typeface="Albert Sans"/>
                </a:endParaRPr>
              </a:p>
            </p:txBody>
          </p:sp>
          <p:sp>
            <p:nvSpPr>
              <p:cNvPr id="7" name="Google Shape;1826;p65">
                <a:extLst>
                  <a:ext uri="{FF2B5EF4-FFF2-40B4-BE49-F238E27FC236}">
                    <a16:creationId xmlns:a16="http://schemas.microsoft.com/office/drawing/2014/main" id="{BC017EC5-2E9C-3417-AAC9-DC6C146CFB5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66918" y="2523775"/>
                <a:ext cx="1503382" cy="4103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048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●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1pPr>
                <a:lvl2pPr marL="914400" marR="0" lvl="1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○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2pPr>
                <a:lvl3pPr marL="1371600" marR="0" lvl="2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■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3pPr>
                <a:lvl4pPr marL="1828800" marR="0" lvl="3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●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4pPr>
                <a:lvl5pPr marL="2286000" marR="0" lvl="4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○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5pPr>
                <a:lvl6pPr marL="2743200" marR="0" lvl="5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■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6pPr>
                <a:lvl7pPr marL="3200400" marR="0" lvl="6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●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7pPr>
                <a:lvl8pPr marL="3657600" marR="0" lvl="7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lbert Sans"/>
                  <a:buChar char="○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8pPr>
                <a:lvl9pPr marL="4114800" marR="0" lvl="8" indent="-304800" algn="l" rtl="0">
                  <a:lnSpc>
                    <a:spcPct val="100000"/>
                  </a:lnSpc>
                  <a:spcBef>
                    <a:spcPts val="1600"/>
                  </a:spcBef>
                  <a:spcAft>
                    <a:spcPts val="1600"/>
                  </a:spcAft>
                  <a:buClr>
                    <a:schemeClr val="dk1"/>
                  </a:buClr>
                  <a:buSzPts val="1200"/>
                  <a:buFont typeface="Albert Sans"/>
                  <a:buChar char="■"/>
                  <a:defRPr sz="1200" b="0" i="0" u="none" strike="noStrike" cap="none">
                    <a:solidFill>
                      <a:schemeClr val="dk1"/>
                    </a:solidFill>
                    <a:latin typeface="Albert Sans"/>
                    <a:ea typeface="Albert Sans"/>
                    <a:cs typeface="Albert Sans"/>
                    <a:sym typeface="Albert Sans"/>
                  </a:defRPr>
                </a:lvl9pPr>
              </a:lstStyle>
              <a:p>
                <a:pPr marL="0" indent="0" algn="ctr">
                  <a:buFont typeface="Albert Sans"/>
                  <a:buNone/>
                </a:pPr>
                <a:r>
                  <a:rPr lang="en-IN" sz="1400" b="1" dirty="0">
                    <a:solidFill>
                      <a:schemeClr val="bg1"/>
                    </a:solidFill>
                    <a:latin typeface="+mj-lt"/>
                  </a:rPr>
                  <a:t>Surgical</a:t>
                </a:r>
                <a:endParaRPr lang="en-IN" sz="900" b="1" dirty="0">
                  <a:solidFill>
                    <a:schemeClr val="bg1"/>
                  </a:solidFill>
                  <a:latin typeface="+mj-lt"/>
                </a:endParaRPr>
              </a:p>
              <a:p>
                <a:pPr marL="0" indent="0" algn="ctr">
                  <a:buFont typeface="Albert Sans"/>
                  <a:buNone/>
                </a:pPr>
                <a:r>
                  <a:rPr lang="en-IN" sz="1400" b="1" dirty="0">
                    <a:solidFill>
                      <a:schemeClr val="bg1"/>
                    </a:solidFill>
                    <a:latin typeface="+mj-lt"/>
                  </a:rPr>
                  <a:t>Advancement</a:t>
                </a:r>
              </a:p>
            </p:txBody>
          </p:sp>
          <p:pic>
            <p:nvPicPr>
              <p:cNvPr id="3" name="Graphic 2">
                <a:extLst>
                  <a:ext uri="{FF2B5EF4-FFF2-40B4-BE49-F238E27FC236}">
                    <a16:creationId xmlns:a16="http://schemas.microsoft.com/office/drawing/2014/main" id="{4CD4925B-4533-461C-24B1-5B3A621493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21900" y="1062317"/>
                <a:ext cx="1455112" cy="138883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785180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9" name="Graphic 7">
            <a:extLst>
              <a:ext uri="{FF2B5EF4-FFF2-40B4-BE49-F238E27FC236}">
                <a16:creationId xmlns:a16="http://schemas.microsoft.com/office/drawing/2014/main" id="{E179D29F-9539-CEEC-A107-E7280E7DDBEC}"/>
              </a:ext>
            </a:extLst>
          </p:cNvPr>
          <p:cNvGrpSpPr/>
          <p:nvPr/>
        </p:nvGrpSpPr>
        <p:grpSpPr>
          <a:xfrm>
            <a:off x="4263008" y="3827659"/>
            <a:ext cx="1083848" cy="384297"/>
            <a:chOff x="4263008" y="3827659"/>
            <a:chExt cx="1083848" cy="384297"/>
          </a:xfrm>
        </p:grpSpPr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43E5F3E1-C39D-75A5-FCE1-328E6E47B131}"/>
                </a:ext>
              </a:extLst>
            </p:cNvPr>
            <p:cNvSpPr/>
            <p:nvPr/>
          </p:nvSpPr>
          <p:spPr>
            <a:xfrm>
              <a:off x="4263008" y="3827659"/>
              <a:ext cx="1065673" cy="354948"/>
            </a:xfrm>
            <a:custGeom>
              <a:avLst/>
              <a:gdLst>
                <a:gd name="connsiteX0" fmla="*/ 0 w 1065673"/>
                <a:gd name="connsiteY0" fmla="*/ 0 h 354948"/>
                <a:gd name="connsiteX1" fmla="*/ 1065674 w 1065673"/>
                <a:gd name="connsiteY1" fmla="*/ 0 h 354948"/>
                <a:gd name="connsiteX2" fmla="*/ 1065674 w 1065673"/>
                <a:gd name="connsiteY2" fmla="*/ 354949 h 354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65673" h="354948">
                  <a:moveTo>
                    <a:pt x="0" y="0"/>
                  </a:moveTo>
                  <a:lnTo>
                    <a:pt x="1065674" y="0"/>
                  </a:lnTo>
                  <a:lnTo>
                    <a:pt x="1065674" y="354949"/>
                  </a:lnTo>
                </a:path>
              </a:pathLst>
            </a:custGeom>
            <a:noFill/>
            <a:ln w="6139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F741FA89-74FB-7C8E-EAF8-55CFCA0D90C0}"/>
                </a:ext>
              </a:extLst>
            </p:cNvPr>
            <p:cNvSpPr/>
            <p:nvPr/>
          </p:nvSpPr>
          <p:spPr>
            <a:xfrm>
              <a:off x="5310477" y="4168823"/>
              <a:ext cx="36378" cy="43133"/>
            </a:xfrm>
            <a:custGeom>
              <a:avLst/>
              <a:gdLst>
                <a:gd name="connsiteX0" fmla="*/ 0 w 36378"/>
                <a:gd name="connsiteY0" fmla="*/ 0 h 43133"/>
                <a:gd name="connsiteX1" fmla="*/ 18205 w 36378"/>
                <a:gd name="connsiteY1" fmla="*/ 7736 h 43133"/>
                <a:gd name="connsiteX2" fmla="*/ 36379 w 36378"/>
                <a:gd name="connsiteY2" fmla="*/ 0 h 43133"/>
                <a:gd name="connsiteX3" fmla="*/ 18205 w 36378"/>
                <a:gd name="connsiteY3" fmla="*/ 43133 h 43133"/>
                <a:gd name="connsiteX4" fmla="*/ 0 w 36378"/>
                <a:gd name="connsiteY4" fmla="*/ 0 h 4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78" h="43133">
                  <a:moveTo>
                    <a:pt x="0" y="0"/>
                  </a:moveTo>
                  <a:lnTo>
                    <a:pt x="18205" y="7736"/>
                  </a:lnTo>
                  <a:lnTo>
                    <a:pt x="36379" y="0"/>
                  </a:lnTo>
                  <a:lnTo>
                    <a:pt x="18205" y="431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sp>
        <p:nvSpPr>
          <p:cNvPr id="7" name="Title 2">
            <a:extLst>
              <a:ext uri="{FF2B5EF4-FFF2-40B4-BE49-F238E27FC236}">
                <a16:creationId xmlns:a16="http://schemas.microsoft.com/office/drawing/2014/main" id="{AB1A17BB-A90C-E97D-5A08-8D17C337FC41}"/>
              </a:ext>
            </a:extLst>
          </p:cNvPr>
          <p:cNvSpPr txBox="1">
            <a:spLocks/>
          </p:cNvSpPr>
          <p:nvPr/>
        </p:nvSpPr>
        <p:spPr>
          <a:xfrm>
            <a:off x="313110" y="0"/>
            <a:ext cx="753548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r>
              <a:rPr lang="en-US" sz="2800" dirty="0">
                <a:solidFill>
                  <a:srgbClr val="D6538C"/>
                </a:solidFill>
                <a:latin typeface="+mj-lt"/>
                <a:cs typeface="Calibri" panose="020F0502020204030204" pitchFamily="34" charset="0"/>
              </a:rPr>
              <a:t>Early Breast Cancer Treatment Algorithm </a:t>
            </a:r>
            <a:endParaRPr lang="en-IN" sz="2800" dirty="0">
              <a:solidFill>
                <a:srgbClr val="D6528B"/>
              </a:solidFill>
              <a:latin typeface="+mj-lt"/>
            </a:endParaRPr>
          </a:p>
        </p:txBody>
      </p:sp>
      <p:sp>
        <p:nvSpPr>
          <p:cNvPr id="9" name="Google Shape;530;p37">
            <a:extLst>
              <a:ext uri="{FF2B5EF4-FFF2-40B4-BE49-F238E27FC236}">
                <a16:creationId xmlns:a16="http://schemas.microsoft.com/office/drawing/2014/main" id="{9045B372-B1DC-A1D1-1317-14F0364B8F2D}"/>
              </a:ext>
            </a:extLst>
          </p:cNvPr>
          <p:cNvSpPr txBox="1"/>
          <p:nvPr/>
        </p:nvSpPr>
        <p:spPr>
          <a:xfrm>
            <a:off x="309152" y="4758191"/>
            <a:ext cx="8773302" cy="352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700" kern="1200" dirty="0">
                <a:latin typeface="+mj-lt"/>
                <a:ea typeface="NSimSun" panose="02010609030101010101" pitchFamily="49" charset="-122"/>
              </a:rPr>
              <a:t>Cardoso F, </a:t>
            </a:r>
            <a:r>
              <a:rPr lang="en-US" sz="700" kern="1200" dirty="0" err="1">
                <a:latin typeface="+mj-lt"/>
                <a:ea typeface="NSimSun" panose="02010609030101010101" pitchFamily="49" charset="-122"/>
              </a:rPr>
              <a:t>Kyriakides</a:t>
            </a:r>
            <a:r>
              <a:rPr lang="en-US" sz="700" kern="1200" dirty="0">
                <a:latin typeface="+mj-lt"/>
                <a:ea typeface="NSimSun" panose="02010609030101010101" pitchFamily="49" charset="-122"/>
              </a:rPr>
              <a:t> S, </a:t>
            </a:r>
            <a:r>
              <a:rPr lang="en-US" sz="700" kern="1200" dirty="0" err="1">
                <a:latin typeface="+mj-lt"/>
                <a:ea typeface="NSimSun" panose="02010609030101010101" pitchFamily="49" charset="-122"/>
              </a:rPr>
              <a:t>Ohno</a:t>
            </a:r>
            <a:r>
              <a:rPr lang="en-US" sz="700" kern="1200" dirty="0">
                <a:latin typeface="+mj-lt"/>
                <a:ea typeface="NSimSun" panose="02010609030101010101" pitchFamily="49" charset="-122"/>
              </a:rPr>
              <a:t> S, et al. Early breast cancer: ESMO Clinical Practice Guidelines for diagnosis, treatment and follow-up. Annals of Oncology. 2019 Aug 1;30(8):1194-220.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137C3BD-3541-9EB6-9894-32D0CD2BEFA2}"/>
              </a:ext>
            </a:extLst>
          </p:cNvPr>
          <p:cNvSpPr txBox="1"/>
          <p:nvPr/>
        </p:nvSpPr>
        <p:spPr>
          <a:xfrm>
            <a:off x="2857720" y="4358446"/>
            <a:ext cx="18473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IN" sz="2250" spc="0" baseline="0" dirty="0">
              <a:ln/>
              <a:solidFill>
                <a:srgbClr val="FFFFFF"/>
              </a:solidFill>
              <a:latin typeface="Arial Light" pitchFamily="2" charset="0"/>
              <a:sym typeface="Albert Sans"/>
              <a:rtl val="0"/>
            </a:endParaRPr>
          </a:p>
        </p:txBody>
      </p:sp>
      <p:grpSp>
        <p:nvGrpSpPr>
          <p:cNvPr id="127" name="Graphic 7">
            <a:extLst>
              <a:ext uri="{FF2B5EF4-FFF2-40B4-BE49-F238E27FC236}">
                <a16:creationId xmlns:a16="http://schemas.microsoft.com/office/drawing/2014/main" id="{1E7B70CE-67EC-15D2-ABCE-0BA395720125}"/>
              </a:ext>
            </a:extLst>
          </p:cNvPr>
          <p:cNvGrpSpPr/>
          <p:nvPr/>
        </p:nvGrpSpPr>
        <p:grpSpPr>
          <a:xfrm>
            <a:off x="2038519" y="1055028"/>
            <a:ext cx="5068036" cy="92989"/>
            <a:chOff x="2038519" y="1055028"/>
            <a:chExt cx="5068036" cy="92989"/>
          </a:xfrm>
        </p:grpSpPr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A8E53EC1-2B16-9EF8-466A-430ECC1221CE}"/>
                </a:ext>
              </a:extLst>
            </p:cNvPr>
            <p:cNvSpPr/>
            <p:nvPr/>
          </p:nvSpPr>
          <p:spPr>
            <a:xfrm>
              <a:off x="2056693" y="1055028"/>
              <a:ext cx="5031657" cy="63670"/>
            </a:xfrm>
            <a:custGeom>
              <a:avLst/>
              <a:gdLst>
                <a:gd name="connsiteX0" fmla="*/ 5031657 w 5031657"/>
                <a:gd name="connsiteY0" fmla="*/ 57746 h 63670"/>
                <a:gd name="connsiteX1" fmla="*/ 5031657 w 5031657"/>
                <a:gd name="connsiteY1" fmla="*/ 0 h 63670"/>
                <a:gd name="connsiteX2" fmla="*/ 0 w 5031657"/>
                <a:gd name="connsiteY2" fmla="*/ 0 h 63670"/>
                <a:gd name="connsiteX3" fmla="*/ 0 w 5031657"/>
                <a:gd name="connsiteY3" fmla="*/ 63671 h 63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31657" h="63670">
                  <a:moveTo>
                    <a:pt x="5031657" y="57746"/>
                  </a:moveTo>
                  <a:lnTo>
                    <a:pt x="5031657" y="0"/>
                  </a:lnTo>
                  <a:lnTo>
                    <a:pt x="0" y="0"/>
                  </a:lnTo>
                  <a:lnTo>
                    <a:pt x="0" y="63671"/>
                  </a:lnTo>
                </a:path>
              </a:pathLst>
            </a:custGeom>
            <a:noFill/>
            <a:ln w="6139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A6E8FF98-7543-AEC0-41D2-BCB309C2B7D1}"/>
                </a:ext>
              </a:extLst>
            </p:cNvPr>
            <p:cNvSpPr/>
            <p:nvPr/>
          </p:nvSpPr>
          <p:spPr>
            <a:xfrm>
              <a:off x="7070176" y="1098959"/>
              <a:ext cx="36379" cy="43132"/>
            </a:xfrm>
            <a:custGeom>
              <a:avLst/>
              <a:gdLst>
                <a:gd name="connsiteX0" fmla="*/ 36379 w 36379"/>
                <a:gd name="connsiteY0" fmla="*/ 0 h 43132"/>
                <a:gd name="connsiteX1" fmla="*/ 18174 w 36379"/>
                <a:gd name="connsiteY1" fmla="*/ 7736 h 43132"/>
                <a:gd name="connsiteX2" fmla="*/ 0 w 36379"/>
                <a:gd name="connsiteY2" fmla="*/ 0 h 43132"/>
                <a:gd name="connsiteX3" fmla="*/ 18174 w 36379"/>
                <a:gd name="connsiteY3" fmla="*/ 43133 h 43132"/>
                <a:gd name="connsiteX4" fmla="*/ 36379 w 36379"/>
                <a:gd name="connsiteY4" fmla="*/ 0 h 43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79" h="43132">
                  <a:moveTo>
                    <a:pt x="36379" y="0"/>
                  </a:moveTo>
                  <a:lnTo>
                    <a:pt x="18174" y="7736"/>
                  </a:lnTo>
                  <a:lnTo>
                    <a:pt x="0" y="0"/>
                  </a:lnTo>
                  <a:lnTo>
                    <a:pt x="18174" y="43133"/>
                  </a:lnTo>
                  <a:lnTo>
                    <a:pt x="36379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C47FC892-6C78-2DB6-D1C4-7DE044D4EF20}"/>
                </a:ext>
              </a:extLst>
            </p:cNvPr>
            <p:cNvSpPr/>
            <p:nvPr/>
          </p:nvSpPr>
          <p:spPr>
            <a:xfrm>
              <a:off x="2038519" y="1104914"/>
              <a:ext cx="36378" cy="43102"/>
            </a:xfrm>
            <a:custGeom>
              <a:avLst/>
              <a:gdLst>
                <a:gd name="connsiteX0" fmla="*/ 0 w 36378"/>
                <a:gd name="connsiteY0" fmla="*/ 0 h 43102"/>
                <a:gd name="connsiteX1" fmla="*/ 18174 w 36378"/>
                <a:gd name="connsiteY1" fmla="*/ 7706 h 43102"/>
                <a:gd name="connsiteX2" fmla="*/ 36379 w 36378"/>
                <a:gd name="connsiteY2" fmla="*/ 0 h 43102"/>
                <a:gd name="connsiteX3" fmla="*/ 18174 w 36378"/>
                <a:gd name="connsiteY3" fmla="*/ 43102 h 43102"/>
                <a:gd name="connsiteX4" fmla="*/ 0 w 36378"/>
                <a:gd name="connsiteY4" fmla="*/ 0 h 43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78" h="43102">
                  <a:moveTo>
                    <a:pt x="0" y="0"/>
                  </a:moveTo>
                  <a:lnTo>
                    <a:pt x="18174" y="7706"/>
                  </a:lnTo>
                  <a:lnTo>
                    <a:pt x="36379" y="0"/>
                  </a:lnTo>
                  <a:lnTo>
                    <a:pt x="18174" y="431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183" name="Graphic 7">
            <a:extLst>
              <a:ext uri="{FF2B5EF4-FFF2-40B4-BE49-F238E27FC236}">
                <a16:creationId xmlns:a16="http://schemas.microsoft.com/office/drawing/2014/main" id="{4FD4376E-19C8-5D14-AFF0-12E61EA27DD8}"/>
              </a:ext>
            </a:extLst>
          </p:cNvPr>
          <p:cNvGrpSpPr/>
          <p:nvPr/>
        </p:nvGrpSpPr>
        <p:grpSpPr>
          <a:xfrm>
            <a:off x="3518237" y="4026654"/>
            <a:ext cx="36378" cy="185886"/>
            <a:chOff x="3518237" y="4026654"/>
            <a:chExt cx="36378" cy="185886"/>
          </a:xfrm>
          <a:solidFill>
            <a:srgbClr val="000000"/>
          </a:solidFill>
        </p:grpSpPr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FDC35705-321E-B85E-9E3A-D9FADCBEF044}"/>
                </a:ext>
              </a:extLst>
            </p:cNvPr>
            <p:cNvSpPr/>
            <p:nvPr/>
          </p:nvSpPr>
          <p:spPr>
            <a:xfrm>
              <a:off x="3536411" y="4026654"/>
              <a:ext cx="3069" cy="156567"/>
            </a:xfrm>
            <a:custGeom>
              <a:avLst/>
              <a:gdLst>
                <a:gd name="connsiteX0" fmla="*/ 0 w 3069"/>
                <a:gd name="connsiteY0" fmla="*/ 0 h 156567"/>
                <a:gd name="connsiteX1" fmla="*/ 0 w 3069"/>
                <a:gd name="connsiteY1" fmla="*/ 156568 h 156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69" h="156567">
                  <a:moveTo>
                    <a:pt x="0" y="0"/>
                  </a:moveTo>
                  <a:lnTo>
                    <a:pt x="0" y="156568"/>
                  </a:lnTo>
                </a:path>
              </a:pathLst>
            </a:custGeom>
            <a:ln w="6139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EE6830E7-DAC1-6417-239B-0ECE7D0C9C27}"/>
                </a:ext>
              </a:extLst>
            </p:cNvPr>
            <p:cNvSpPr/>
            <p:nvPr/>
          </p:nvSpPr>
          <p:spPr>
            <a:xfrm>
              <a:off x="3518237" y="4169438"/>
              <a:ext cx="36378" cy="43102"/>
            </a:xfrm>
            <a:custGeom>
              <a:avLst/>
              <a:gdLst>
                <a:gd name="connsiteX0" fmla="*/ 0 w 36378"/>
                <a:gd name="connsiteY0" fmla="*/ 0 h 43102"/>
                <a:gd name="connsiteX1" fmla="*/ 18174 w 36378"/>
                <a:gd name="connsiteY1" fmla="*/ 7736 h 43102"/>
                <a:gd name="connsiteX2" fmla="*/ 36379 w 36378"/>
                <a:gd name="connsiteY2" fmla="*/ 0 h 43102"/>
                <a:gd name="connsiteX3" fmla="*/ 18174 w 36378"/>
                <a:gd name="connsiteY3" fmla="*/ 43102 h 43102"/>
                <a:gd name="connsiteX4" fmla="*/ 0 w 36378"/>
                <a:gd name="connsiteY4" fmla="*/ 0 h 43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78" h="43102">
                  <a:moveTo>
                    <a:pt x="0" y="0"/>
                  </a:moveTo>
                  <a:lnTo>
                    <a:pt x="18174" y="7736"/>
                  </a:lnTo>
                  <a:lnTo>
                    <a:pt x="36379" y="0"/>
                  </a:lnTo>
                  <a:lnTo>
                    <a:pt x="18174" y="431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A24FA034-1D00-73C9-3699-C675396A406B}"/>
              </a:ext>
            </a:extLst>
          </p:cNvPr>
          <p:cNvGrpSpPr/>
          <p:nvPr/>
        </p:nvGrpSpPr>
        <p:grpSpPr>
          <a:xfrm>
            <a:off x="2036107" y="2229046"/>
            <a:ext cx="5099023" cy="813238"/>
            <a:chOff x="2036107" y="2229046"/>
            <a:chExt cx="5099023" cy="813238"/>
          </a:xfrm>
        </p:grpSpPr>
        <p:grpSp>
          <p:nvGrpSpPr>
            <p:cNvPr id="180" name="Graphic 7">
              <a:extLst>
                <a:ext uri="{FF2B5EF4-FFF2-40B4-BE49-F238E27FC236}">
                  <a16:creationId xmlns:a16="http://schemas.microsoft.com/office/drawing/2014/main" id="{F5371A10-98D7-D9EF-0F82-FCA15BFA1652}"/>
                </a:ext>
              </a:extLst>
            </p:cNvPr>
            <p:cNvGrpSpPr/>
            <p:nvPr/>
          </p:nvGrpSpPr>
          <p:grpSpPr>
            <a:xfrm>
              <a:off x="3432678" y="2836738"/>
              <a:ext cx="36378" cy="185885"/>
              <a:chOff x="3432678" y="2836738"/>
              <a:chExt cx="36378" cy="185885"/>
            </a:xfrm>
            <a:solidFill>
              <a:srgbClr val="000000"/>
            </a:solidFill>
          </p:grpSpPr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F79D9921-086C-6702-CE84-7E445A5F7E56}"/>
                  </a:ext>
                </a:extLst>
              </p:cNvPr>
              <p:cNvSpPr/>
              <p:nvPr/>
            </p:nvSpPr>
            <p:spPr>
              <a:xfrm>
                <a:off x="3450852" y="2836738"/>
                <a:ext cx="3069" cy="156567"/>
              </a:xfrm>
              <a:custGeom>
                <a:avLst/>
                <a:gdLst>
                  <a:gd name="connsiteX0" fmla="*/ 0 w 3069"/>
                  <a:gd name="connsiteY0" fmla="*/ 0 h 156567"/>
                  <a:gd name="connsiteX1" fmla="*/ 0 w 3069"/>
                  <a:gd name="connsiteY1" fmla="*/ 156568 h 156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69" h="156567">
                    <a:moveTo>
                      <a:pt x="0" y="0"/>
                    </a:moveTo>
                    <a:lnTo>
                      <a:pt x="0" y="156568"/>
                    </a:lnTo>
                  </a:path>
                </a:pathLst>
              </a:custGeom>
              <a:ln w="6139" cap="flat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5726677B-7D9C-9540-F961-B3FB62C3DCE7}"/>
                  </a:ext>
                </a:extLst>
              </p:cNvPr>
              <p:cNvSpPr/>
              <p:nvPr/>
            </p:nvSpPr>
            <p:spPr>
              <a:xfrm>
                <a:off x="3432678" y="2979491"/>
                <a:ext cx="36378" cy="43133"/>
              </a:xfrm>
              <a:custGeom>
                <a:avLst/>
                <a:gdLst>
                  <a:gd name="connsiteX0" fmla="*/ 0 w 36378"/>
                  <a:gd name="connsiteY0" fmla="*/ 0 h 43133"/>
                  <a:gd name="connsiteX1" fmla="*/ 18174 w 36378"/>
                  <a:gd name="connsiteY1" fmla="*/ 7736 h 43133"/>
                  <a:gd name="connsiteX2" fmla="*/ 36379 w 36378"/>
                  <a:gd name="connsiteY2" fmla="*/ 0 h 43133"/>
                  <a:gd name="connsiteX3" fmla="*/ 18174 w 36378"/>
                  <a:gd name="connsiteY3" fmla="*/ 43133 h 43133"/>
                  <a:gd name="connsiteX4" fmla="*/ 0 w 36378"/>
                  <a:gd name="connsiteY4" fmla="*/ 0 h 4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378" h="43133">
                    <a:moveTo>
                      <a:pt x="0" y="0"/>
                    </a:moveTo>
                    <a:lnTo>
                      <a:pt x="18174" y="7736"/>
                    </a:lnTo>
                    <a:lnTo>
                      <a:pt x="36379" y="0"/>
                    </a:lnTo>
                    <a:lnTo>
                      <a:pt x="18174" y="431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  <p:grpSp>
          <p:nvGrpSpPr>
            <p:cNvPr id="266" name="Group 265">
              <a:extLst>
                <a:ext uri="{FF2B5EF4-FFF2-40B4-BE49-F238E27FC236}">
                  <a16:creationId xmlns:a16="http://schemas.microsoft.com/office/drawing/2014/main" id="{018DEDF4-98FB-30EA-DDF0-16BBC9AD08FA}"/>
                </a:ext>
              </a:extLst>
            </p:cNvPr>
            <p:cNvGrpSpPr/>
            <p:nvPr/>
          </p:nvGrpSpPr>
          <p:grpSpPr>
            <a:xfrm>
              <a:off x="2036107" y="2229046"/>
              <a:ext cx="5099023" cy="813238"/>
              <a:chOff x="2036107" y="2229046"/>
              <a:chExt cx="5099023" cy="813238"/>
            </a:xfrm>
          </p:grpSpPr>
          <p:grpSp>
            <p:nvGrpSpPr>
              <p:cNvPr id="259" name="Group 258">
                <a:extLst>
                  <a:ext uri="{FF2B5EF4-FFF2-40B4-BE49-F238E27FC236}">
                    <a16:creationId xmlns:a16="http://schemas.microsoft.com/office/drawing/2014/main" id="{2BF6F7BF-45CB-E927-573B-B26505C3795E}"/>
                  </a:ext>
                </a:extLst>
              </p:cNvPr>
              <p:cNvGrpSpPr/>
              <p:nvPr/>
            </p:nvGrpSpPr>
            <p:grpSpPr>
              <a:xfrm>
                <a:off x="2036107" y="2229046"/>
                <a:ext cx="61773" cy="796003"/>
                <a:chOff x="2036107" y="2229046"/>
                <a:chExt cx="61773" cy="796003"/>
              </a:xfrm>
            </p:grpSpPr>
            <p:sp>
              <p:nvSpPr>
                <p:cNvPr id="123" name="Freeform: Shape 122">
                  <a:extLst>
                    <a:ext uri="{FF2B5EF4-FFF2-40B4-BE49-F238E27FC236}">
                      <a16:creationId xmlns:a16="http://schemas.microsoft.com/office/drawing/2014/main" id="{F5AAD22D-783D-24C1-7459-6203D1FBB794}"/>
                    </a:ext>
                  </a:extLst>
                </p:cNvPr>
                <p:cNvSpPr/>
                <p:nvPr/>
              </p:nvSpPr>
              <p:spPr>
                <a:xfrm>
                  <a:off x="2036107" y="2981947"/>
                  <a:ext cx="36409" cy="43102"/>
                </a:xfrm>
                <a:custGeom>
                  <a:avLst/>
                  <a:gdLst>
                    <a:gd name="connsiteX0" fmla="*/ 0 w 36409"/>
                    <a:gd name="connsiteY0" fmla="*/ 0 h 43102"/>
                    <a:gd name="connsiteX1" fmla="*/ 18205 w 36409"/>
                    <a:gd name="connsiteY1" fmla="*/ 7705 h 43102"/>
                    <a:gd name="connsiteX2" fmla="*/ 36410 w 36409"/>
                    <a:gd name="connsiteY2" fmla="*/ 0 h 43102"/>
                    <a:gd name="connsiteX3" fmla="*/ 18205 w 36409"/>
                    <a:gd name="connsiteY3" fmla="*/ 43102 h 43102"/>
                    <a:gd name="connsiteX4" fmla="*/ 0 w 36409"/>
                    <a:gd name="connsiteY4" fmla="*/ 0 h 431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409" h="43102">
                      <a:moveTo>
                        <a:pt x="0" y="0"/>
                      </a:moveTo>
                      <a:lnTo>
                        <a:pt x="18205" y="7705"/>
                      </a:lnTo>
                      <a:lnTo>
                        <a:pt x="36410" y="0"/>
                      </a:lnTo>
                      <a:lnTo>
                        <a:pt x="18205" y="4310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122" name="Freeform: Shape 121">
                  <a:extLst>
                    <a:ext uri="{FF2B5EF4-FFF2-40B4-BE49-F238E27FC236}">
                      <a16:creationId xmlns:a16="http://schemas.microsoft.com/office/drawing/2014/main" id="{92FC4DB4-A4C6-8D89-25EA-B6BD5BF166C2}"/>
                    </a:ext>
                  </a:extLst>
                </p:cNvPr>
                <p:cNvSpPr/>
                <p:nvPr/>
              </p:nvSpPr>
              <p:spPr>
                <a:xfrm>
                  <a:off x="2052161" y="2229046"/>
                  <a:ext cx="45719" cy="765014"/>
                </a:xfrm>
                <a:custGeom>
                  <a:avLst/>
                  <a:gdLst>
                    <a:gd name="connsiteX0" fmla="*/ 0 w 3069"/>
                    <a:gd name="connsiteY0" fmla="*/ 0 h 1855481"/>
                    <a:gd name="connsiteX1" fmla="*/ 0 w 3069"/>
                    <a:gd name="connsiteY1" fmla="*/ 1855482 h 18554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69" h="1855481">
                      <a:moveTo>
                        <a:pt x="0" y="0"/>
                      </a:moveTo>
                      <a:lnTo>
                        <a:pt x="0" y="1855482"/>
                      </a:lnTo>
                    </a:path>
                  </a:pathLst>
                </a:custGeom>
                <a:ln w="6139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  <p:grpSp>
            <p:nvGrpSpPr>
              <p:cNvPr id="252" name="Group 251">
                <a:extLst>
                  <a:ext uri="{FF2B5EF4-FFF2-40B4-BE49-F238E27FC236}">
                    <a16:creationId xmlns:a16="http://schemas.microsoft.com/office/drawing/2014/main" id="{67CC10F6-4964-5BD0-29EA-001F4A9CD82C}"/>
                  </a:ext>
                </a:extLst>
              </p:cNvPr>
              <p:cNvGrpSpPr/>
              <p:nvPr/>
            </p:nvGrpSpPr>
            <p:grpSpPr>
              <a:xfrm>
                <a:off x="7075893" y="2230717"/>
                <a:ext cx="59237" cy="811567"/>
                <a:chOff x="7087307" y="2228745"/>
                <a:chExt cx="59237" cy="811567"/>
              </a:xfrm>
            </p:grpSpPr>
            <p:sp>
              <p:nvSpPr>
                <p:cNvPr id="115" name="Freeform: Shape 114">
                  <a:extLst>
                    <a:ext uri="{FF2B5EF4-FFF2-40B4-BE49-F238E27FC236}">
                      <a16:creationId xmlns:a16="http://schemas.microsoft.com/office/drawing/2014/main" id="{ACBE43D7-874C-25F2-395C-047488874E48}"/>
                    </a:ext>
                  </a:extLst>
                </p:cNvPr>
                <p:cNvSpPr/>
                <p:nvPr/>
              </p:nvSpPr>
              <p:spPr>
                <a:xfrm>
                  <a:off x="7100825" y="2228745"/>
                  <a:ext cx="45719" cy="772312"/>
                </a:xfrm>
                <a:custGeom>
                  <a:avLst/>
                  <a:gdLst>
                    <a:gd name="connsiteX0" fmla="*/ 0 w 3069"/>
                    <a:gd name="connsiteY0" fmla="*/ 0 h 1847714"/>
                    <a:gd name="connsiteX1" fmla="*/ 0 w 3069"/>
                    <a:gd name="connsiteY1" fmla="*/ 1847715 h 1847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69" h="1847714">
                      <a:moveTo>
                        <a:pt x="0" y="0"/>
                      </a:moveTo>
                      <a:lnTo>
                        <a:pt x="0" y="1847715"/>
                      </a:lnTo>
                    </a:path>
                  </a:pathLst>
                </a:custGeom>
                <a:ln w="6139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189" name="Freeform: Shape 188">
                  <a:extLst>
                    <a:ext uri="{FF2B5EF4-FFF2-40B4-BE49-F238E27FC236}">
                      <a16:creationId xmlns:a16="http://schemas.microsoft.com/office/drawing/2014/main" id="{76CB6746-BC07-B6AC-63BD-C644C3459DF7}"/>
                    </a:ext>
                  </a:extLst>
                </p:cNvPr>
                <p:cNvSpPr/>
                <p:nvPr/>
              </p:nvSpPr>
              <p:spPr>
                <a:xfrm>
                  <a:off x="7087307" y="2997210"/>
                  <a:ext cx="36378" cy="43102"/>
                </a:xfrm>
                <a:custGeom>
                  <a:avLst/>
                  <a:gdLst>
                    <a:gd name="connsiteX0" fmla="*/ 0 w 36378"/>
                    <a:gd name="connsiteY0" fmla="*/ 0 h 43102"/>
                    <a:gd name="connsiteX1" fmla="*/ 18174 w 36378"/>
                    <a:gd name="connsiteY1" fmla="*/ 7706 h 43102"/>
                    <a:gd name="connsiteX2" fmla="*/ 36379 w 36378"/>
                    <a:gd name="connsiteY2" fmla="*/ 0 h 43102"/>
                    <a:gd name="connsiteX3" fmla="*/ 18174 w 36378"/>
                    <a:gd name="connsiteY3" fmla="*/ 43102 h 43102"/>
                    <a:gd name="connsiteX4" fmla="*/ 0 w 36378"/>
                    <a:gd name="connsiteY4" fmla="*/ 0 h 431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78" h="43102">
                      <a:moveTo>
                        <a:pt x="0" y="0"/>
                      </a:moveTo>
                      <a:lnTo>
                        <a:pt x="18174" y="7706"/>
                      </a:lnTo>
                      <a:lnTo>
                        <a:pt x="36379" y="0"/>
                      </a:lnTo>
                      <a:lnTo>
                        <a:pt x="18174" y="4310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</p:grpSp>
      <p:grpSp>
        <p:nvGrpSpPr>
          <p:cNvPr id="190" name="Graphic 7">
            <a:extLst>
              <a:ext uri="{FF2B5EF4-FFF2-40B4-BE49-F238E27FC236}">
                <a16:creationId xmlns:a16="http://schemas.microsoft.com/office/drawing/2014/main" id="{B325B727-EF1D-5156-D4EA-A8D9D51496E0}"/>
              </a:ext>
            </a:extLst>
          </p:cNvPr>
          <p:cNvGrpSpPr/>
          <p:nvPr/>
        </p:nvGrpSpPr>
        <p:grpSpPr>
          <a:xfrm>
            <a:off x="2492811" y="3300271"/>
            <a:ext cx="4156351" cy="110610"/>
            <a:chOff x="2492811" y="3300271"/>
            <a:chExt cx="4156351" cy="110610"/>
          </a:xfrm>
        </p:grpSpPr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37F76DE4-7B0A-A265-A4E9-51C6721654A3}"/>
                </a:ext>
              </a:extLst>
            </p:cNvPr>
            <p:cNvSpPr/>
            <p:nvPr/>
          </p:nvSpPr>
          <p:spPr>
            <a:xfrm>
              <a:off x="2510985" y="3329589"/>
              <a:ext cx="4120003" cy="81292"/>
            </a:xfrm>
            <a:custGeom>
              <a:avLst/>
              <a:gdLst>
                <a:gd name="connsiteX0" fmla="*/ 4120003 w 4120003"/>
                <a:gd name="connsiteY0" fmla="*/ 0 h 81292"/>
                <a:gd name="connsiteX1" fmla="*/ 4120003 w 4120003"/>
                <a:gd name="connsiteY1" fmla="*/ 81292 h 81292"/>
                <a:gd name="connsiteX2" fmla="*/ 0 w 4120003"/>
                <a:gd name="connsiteY2" fmla="*/ 81292 h 81292"/>
                <a:gd name="connsiteX3" fmla="*/ 0 w 4120003"/>
                <a:gd name="connsiteY3" fmla="*/ 0 h 81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20003" h="81292">
                  <a:moveTo>
                    <a:pt x="4120003" y="0"/>
                  </a:moveTo>
                  <a:lnTo>
                    <a:pt x="4120003" y="81292"/>
                  </a:lnTo>
                  <a:lnTo>
                    <a:pt x="0" y="81292"/>
                  </a:lnTo>
                  <a:lnTo>
                    <a:pt x="0" y="0"/>
                  </a:lnTo>
                </a:path>
              </a:pathLst>
            </a:custGeom>
            <a:noFill/>
            <a:ln w="6139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440D54EC-D2DB-3F28-4DCF-719BDF04CDD4}"/>
                </a:ext>
              </a:extLst>
            </p:cNvPr>
            <p:cNvSpPr/>
            <p:nvPr/>
          </p:nvSpPr>
          <p:spPr>
            <a:xfrm>
              <a:off x="6612783" y="3300271"/>
              <a:ext cx="36378" cy="43102"/>
            </a:xfrm>
            <a:custGeom>
              <a:avLst/>
              <a:gdLst>
                <a:gd name="connsiteX0" fmla="*/ 0 w 36378"/>
                <a:gd name="connsiteY0" fmla="*/ 43102 h 43102"/>
                <a:gd name="connsiteX1" fmla="*/ 18205 w 36378"/>
                <a:gd name="connsiteY1" fmla="*/ 35397 h 43102"/>
                <a:gd name="connsiteX2" fmla="*/ 36379 w 36378"/>
                <a:gd name="connsiteY2" fmla="*/ 43102 h 43102"/>
                <a:gd name="connsiteX3" fmla="*/ 18205 w 36378"/>
                <a:gd name="connsiteY3" fmla="*/ 0 h 43102"/>
                <a:gd name="connsiteX4" fmla="*/ 0 w 36378"/>
                <a:gd name="connsiteY4" fmla="*/ 43102 h 43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78" h="43102">
                  <a:moveTo>
                    <a:pt x="0" y="43102"/>
                  </a:moveTo>
                  <a:lnTo>
                    <a:pt x="18205" y="35397"/>
                  </a:lnTo>
                  <a:lnTo>
                    <a:pt x="36379" y="43102"/>
                  </a:lnTo>
                  <a:lnTo>
                    <a:pt x="18205" y="0"/>
                  </a:lnTo>
                  <a:lnTo>
                    <a:pt x="0" y="43102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E22FF857-8B95-3F69-88EC-3209BD8CA9C8}"/>
                </a:ext>
              </a:extLst>
            </p:cNvPr>
            <p:cNvSpPr/>
            <p:nvPr/>
          </p:nvSpPr>
          <p:spPr>
            <a:xfrm>
              <a:off x="2492811" y="3300271"/>
              <a:ext cx="36379" cy="43102"/>
            </a:xfrm>
            <a:custGeom>
              <a:avLst/>
              <a:gdLst>
                <a:gd name="connsiteX0" fmla="*/ 36379 w 36379"/>
                <a:gd name="connsiteY0" fmla="*/ 43102 h 43102"/>
                <a:gd name="connsiteX1" fmla="*/ 18174 w 36379"/>
                <a:gd name="connsiteY1" fmla="*/ 35397 h 43102"/>
                <a:gd name="connsiteX2" fmla="*/ 0 w 36379"/>
                <a:gd name="connsiteY2" fmla="*/ 43102 h 43102"/>
                <a:gd name="connsiteX3" fmla="*/ 18174 w 36379"/>
                <a:gd name="connsiteY3" fmla="*/ 0 h 43102"/>
                <a:gd name="connsiteX4" fmla="*/ 36379 w 36379"/>
                <a:gd name="connsiteY4" fmla="*/ 43102 h 43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79" h="43102">
                  <a:moveTo>
                    <a:pt x="36379" y="43102"/>
                  </a:moveTo>
                  <a:lnTo>
                    <a:pt x="18174" y="35397"/>
                  </a:lnTo>
                  <a:lnTo>
                    <a:pt x="0" y="43102"/>
                  </a:lnTo>
                  <a:lnTo>
                    <a:pt x="18174" y="0"/>
                  </a:lnTo>
                  <a:lnTo>
                    <a:pt x="36379" y="43102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271" name="Group 270">
            <a:extLst>
              <a:ext uri="{FF2B5EF4-FFF2-40B4-BE49-F238E27FC236}">
                <a16:creationId xmlns:a16="http://schemas.microsoft.com/office/drawing/2014/main" id="{A9BC7D58-316C-D69D-9D99-D82AD55C249E}"/>
              </a:ext>
            </a:extLst>
          </p:cNvPr>
          <p:cNvGrpSpPr/>
          <p:nvPr/>
        </p:nvGrpSpPr>
        <p:grpSpPr>
          <a:xfrm>
            <a:off x="3518237" y="3410882"/>
            <a:ext cx="2105529" cy="801074"/>
            <a:chOff x="3518237" y="3410882"/>
            <a:chExt cx="2105529" cy="801074"/>
          </a:xfrm>
        </p:grpSpPr>
        <p:grpSp>
          <p:nvGrpSpPr>
            <p:cNvPr id="194" name="Graphic 7">
              <a:extLst>
                <a:ext uri="{FF2B5EF4-FFF2-40B4-BE49-F238E27FC236}">
                  <a16:creationId xmlns:a16="http://schemas.microsoft.com/office/drawing/2014/main" id="{8E645A72-8321-9174-9C8D-FAE37686170D}"/>
                </a:ext>
              </a:extLst>
            </p:cNvPr>
            <p:cNvGrpSpPr/>
            <p:nvPr/>
          </p:nvGrpSpPr>
          <p:grpSpPr>
            <a:xfrm>
              <a:off x="3518237" y="3516120"/>
              <a:ext cx="2105529" cy="695836"/>
              <a:chOff x="3518237" y="3516120"/>
              <a:chExt cx="2105529" cy="695836"/>
            </a:xfrm>
          </p:grpSpPr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6A83B6D5-C659-71DF-1F30-105D3532E110}"/>
                  </a:ext>
                </a:extLst>
              </p:cNvPr>
              <p:cNvSpPr/>
              <p:nvPr/>
            </p:nvSpPr>
            <p:spPr>
              <a:xfrm>
                <a:off x="3536411" y="3516120"/>
                <a:ext cx="2069150" cy="666487"/>
              </a:xfrm>
              <a:custGeom>
                <a:avLst/>
                <a:gdLst>
                  <a:gd name="connsiteX0" fmla="*/ 0 w 2069150"/>
                  <a:gd name="connsiteY0" fmla="*/ 81323 h 666487"/>
                  <a:gd name="connsiteX1" fmla="*/ 0 w 2069150"/>
                  <a:gd name="connsiteY1" fmla="*/ 0 h 666487"/>
                  <a:gd name="connsiteX2" fmla="*/ 2069150 w 2069150"/>
                  <a:gd name="connsiteY2" fmla="*/ 0 h 666487"/>
                  <a:gd name="connsiteX3" fmla="*/ 2069150 w 2069150"/>
                  <a:gd name="connsiteY3" fmla="*/ 666488 h 666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69150" h="666487">
                    <a:moveTo>
                      <a:pt x="0" y="81323"/>
                    </a:moveTo>
                    <a:lnTo>
                      <a:pt x="0" y="0"/>
                    </a:lnTo>
                    <a:lnTo>
                      <a:pt x="2069150" y="0"/>
                    </a:lnTo>
                    <a:lnTo>
                      <a:pt x="2069150" y="666488"/>
                    </a:lnTo>
                  </a:path>
                </a:pathLst>
              </a:custGeom>
              <a:noFill/>
              <a:ln w="6139" cap="flat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7D753113-9095-2295-C809-C9C69610B4D2}"/>
                  </a:ext>
                </a:extLst>
              </p:cNvPr>
              <p:cNvSpPr/>
              <p:nvPr/>
            </p:nvSpPr>
            <p:spPr>
              <a:xfrm>
                <a:off x="3518237" y="3583628"/>
                <a:ext cx="36378" cy="43132"/>
              </a:xfrm>
              <a:custGeom>
                <a:avLst/>
                <a:gdLst>
                  <a:gd name="connsiteX0" fmla="*/ 36379 w 36378"/>
                  <a:gd name="connsiteY0" fmla="*/ 0 h 43132"/>
                  <a:gd name="connsiteX1" fmla="*/ 18174 w 36378"/>
                  <a:gd name="connsiteY1" fmla="*/ 7736 h 43132"/>
                  <a:gd name="connsiteX2" fmla="*/ 0 w 36378"/>
                  <a:gd name="connsiteY2" fmla="*/ 0 h 43132"/>
                  <a:gd name="connsiteX3" fmla="*/ 18174 w 36378"/>
                  <a:gd name="connsiteY3" fmla="*/ 43133 h 43132"/>
                  <a:gd name="connsiteX4" fmla="*/ 36379 w 36378"/>
                  <a:gd name="connsiteY4" fmla="*/ 0 h 43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378" h="43132">
                    <a:moveTo>
                      <a:pt x="36379" y="0"/>
                    </a:moveTo>
                    <a:lnTo>
                      <a:pt x="18174" y="7736"/>
                    </a:lnTo>
                    <a:lnTo>
                      <a:pt x="0" y="0"/>
                    </a:lnTo>
                    <a:lnTo>
                      <a:pt x="18174" y="43133"/>
                    </a:lnTo>
                    <a:lnTo>
                      <a:pt x="3637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CCF7D888-1DE5-12C0-FB7F-AC56512C2C2C}"/>
                  </a:ext>
                </a:extLst>
              </p:cNvPr>
              <p:cNvSpPr/>
              <p:nvPr/>
            </p:nvSpPr>
            <p:spPr>
              <a:xfrm>
                <a:off x="5587387" y="4168823"/>
                <a:ext cx="36378" cy="43133"/>
              </a:xfrm>
              <a:custGeom>
                <a:avLst/>
                <a:gdLst>
                  <a:gd name="connsiteX0" fmla="*/ 0 w 36378"/>
                  <a:gd name="connsiteY0" fmla="*/ 0 h 43133"/>
                  <a:gd name="connsiteX1" fmla="*/ 18174 w 36378"/>
                  <a:gd name="connsiteY1" fmla="*/ 7736 h 43133"/>
                  <a:gd name="connsiteX2" fmla="*/ 36379 w 36378"/>
                  <a:gd name="connsiteY2" fmla="*/ 0 h 43133"/>
                  <a:gd name="connsiteX3" fmla="*/ 18174 w 36378"/>
                  <a:gd name="connsiteY3" fmla="*/ 43133 h 43133"/>
                  <a:gd name="connsiteX4" fmla="*/ 0 w 36378"/>
                  <a:gd name="connsiteY4" fmla="*/ 0 h 4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378" h="43133">
                    <a:moveTo>
                      <a:pt x="0" y="0"/>
                    </a:moveTo>
                    <a:lnTo>
                      <a:pt x="18174" y="7736"/>
                    </a:lnTo>
                    <a:lnTo>
                      <a:pt x="36379" y="0"/>
                    </a:lnTo>
                    <a:lnTo>
                      <a:pt x="18174" y="431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30E735A5-451B-B9E1-BDAF-5BE1D526FF55}"/>
                </a:ext>
              </a:extLst>
            </p:cNvPr>
            <p:cNvSpPr/>
            <p:nvPr/>
          </p:nvSpPr>
          <p:spPr>
            <a:xfrm>
              <a:off x="4570986" y="3410882"/>
              <a:ext cx="3069" cy="105238"/>
            </a:xfrm>
            <a:custGeom>
              <a:avLst/>
              <a:gdLst>
                <a:gd name="connsiteX0" fmla="*/ 0 w 3069"/>
                <a:gd name="connsiteY0" fmla="*/ 0 h 105238"/>
                <a:gd name="connsiteX1" fmla="*/ 0 w 3069"/>
                <a:gd name="connsiteY1" fmla="*/ 105238 h 105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69" h="105238">
                  <a:moveTo>
                    <a:pt x="0" y="0"/>
                  </a:moveTo>
                  <a:lnTo>
                    <a:pt x="0" y="105238"/>
                  </a:lnTo>
                </a:path>
              </a:pathLst>
            </a:custGeom>
            <a:ln w="6139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5422AD10-580E-C141-AC19-76DAF64BCE0A}"/>
              </a:ext>
            </a:extLst>
          </p:cNvPr>
          <p:cNvGrpSpPr/>
          <p:nvPr/>
        </p:nvGrpSpPr>
        <p:grpSpPr>
          <a:xfrm>
            <a:off x="4025386" y="689119"/>
            <a:ext cx="1165704" cy="275221"/>
            <a:chOff x="4025386" y="689119"/>
            <a:chExt cx="1165704" cy="275221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0A036CF-2362-0E1C-7093-8C594FB26101}"/>
                </a:ext>
              </a:extLst>
            </p:cNvPr>
            <p:cNvSpPr/>
            <p:nvPr/>
          </p:nvSpPr>
          <p:spPr>
            <a:xfrm>
              <a:off x="4028986" y="689119"/>
              <a:ext cx="1115499" cy="275221"/>
            </a:xfrm>
            <a:custGeom>
              <a:avLst/>
              <a:gdLst>
                <a:gd name="connsiteX0" fmla="*/ 0 w 1115499"/>
                <a:gd name="connsiteY0" fmla="*/ 35642 h 275221"/>
                <a:gd name="connsiteX1" fmla="*/ 35611 w 1115499"/>
                <a:gd name="connsiteY1" fmla="*/ 0 h 275221"/>
                <a:gd name="connsiteX2" fmla="*/ 1079888 w 1115499"/>
                <a:gd name="connsiteY2" fmla="*/ 0 h 275221"/>
                <a:gd name="connsiteX3" fmla="*/ 1115499 w 1115499"/>
                <a:gd name="connsiteY3" fmla="*/ 35642 h 275221"/>
                <a:gd name="connsiteX4" fmla="*/ 1115499 w 1115499"/>
                <a:gd name="connsiteY4" fmla="*/ 239579 h 275221"/>
                <a:gd name="connsiteX5" fmla="*/ 1079888 w 1115499"/>
                <a:gd name="connsiteY5" fmla="*/ 275222 h 275221"/>
                <a:gd name="connsiteX6" fmla="*/ 35611 w 1115499"/>
                <a:gd name="connsiteY6" fmla="*/ 275222 h 275221"/>
                <a:gd name="connsiteX7" fmla="*/ 0 w 1115499"/>
                <a:gd name="connsiteY7" fmla="*/ 239579 h 275221"/>
                <a:gd name="connsiteX8" fmla="*/ 0 w 1115499"/>
                <a:gd name="connsiteY8" fmla="*/ 35642 h 275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15499" h="275221">
                  <a:moveTo>
                    <a:pt x="0" y="35642"/>
                  </a:moveTo>
                  <a:cubicBezTo>
                    <a:pt x="0" y="15964"/>
                    <a:pt x="15933" y="0"/>
                    <a:pt x="35611" y="0"/>
                  </a:cubicBezTo>
                  <a:lnTo>
                    <a:pt x="1079888" y="0"/>
                  </a:lnTo>
                  <a:cubicBezTo>
                    <a:pt x="1099566" y="0"/>
                    <a:pt x="1115499" y="15964"/>
                    <a:pt x="1115499" y="35642"/>
                  </a:cubicBezTo>
                  <a:lnTo>
                    <a:pt x="1115499" y="239579"/>
                  </a:lnTo>
                  <a:cubicBezTo>
                    <a:pt x="1115499" y="259258"/>
                    <a:pt x="1099566" y="275222"/>
                    <a:pt x="1079888" y="275222"/>
                  </a:cubicBezTo>
                  <a:lnTo>
                    <a:pt x="35611" y="275222"/>
                  </a:lnTo>
                  <a:cubicBezTo>
                    <a:pt x="15933" y="275222"/>
                    <a:pt x="0" y="259258"/>
                    <a:pt x="0" y="239579"/>
                  </a:cubicBezTo>
                  <a:lnTo>
                    <a:pt x="0" y="35642"/>
                  </a:lnTo>
                  <a:close/>
                </a:path>
              </a:pathLst>
            </a:custGeom>
            <a:solidFill>
              <a:srgbClr val="D6528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4DBEE467-D7B1-DF32-A561-6C4BBC07D150}"/>
                </a:ext>
              </a:extLst>
            </p:cNvPr>
            <p:cNvSpPr txBox="1"/>
            <p:nvPr/>
          </p:nvSpPr>
          <p:spPr>
            <a:xfrm>
              <a:off x="4025386" y="713071"/>
              <a:ext cx="116570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800" b="1" dirty="0">
                  <a:solidFill>
                    <a:schemeClr val="bg1"/>
                  </a:solidFill>
                  <a:latin typeface="+mj-lt"/>
                </a:rPr>
                <a:t>Early Breast Cancer</a:t>
              </a:r>
            </a:p>
          </p:txBody>
        </p:sp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AA271787-4B38-FC25-26CF-D6BEE775BC5F}"/>
              </a:ext>
            </a:extLst>
          </p:cNvPr>
          <p:cNvGrpSpPr/>
          <p:nvPr/>
        </p:nvGrpSpPr>
        <p:grpSpPr>
          <a:xfrm>
            <a:off x="902281" y="1141896"/>
            <a:ext cx="7142912" cy="797463"/>
            <a:chOff x="902281" y="1141896"/>
            <a:chExt cx="7142912" cy="797463"/>
          </a:xfrm>
        </p:grpSpPr>
        <p:grpSp>
          <p:nvGrpSpPr>
            <p:cNvPr id="231" name="Group 230">
              <a:extLst>
                <a:ext uri="{FF2B5EF4-FFF2-40B4-BE49-F238E27FC236}">
                  <a16:creationId xmlns:a16="http://schemas.microsoft.com/office/drawing/2014/main" id="{88C7060D-57A5-04F4-B805-CFAE3BD9C972}"/>
                </a:ext>
              </a:extLst>
            </p:cNvPr>
            <p:cNvGrpSpPr/>
            <p:nvPr/>
          </p:nvGrpSpPr>
          <p:grpSpPr>
            <a:xfrm>
              <a:off x="902281" y="1148017"/>
              <a:ext cx="2111255" cy="791342"/>
              <a:chOff x="902281" y="1148017"/>
              <a:chExt cx="2111255" cy="791342"/>
            </a:xfrm>
          </p:grpSpPr>
          <p:grpSp>
            <p:nvGrpSpPr>
              <p:cNvPr id="157" name="Graphic 7">
                <a:extLst>
                  <a:ext uri="{FF2B5EF4-FFF2-40B4-BE49-F238E27FC236}">
                    <a16:creationId xmlns:a16="http://schemas.microsoft.com/office/drawing/2014/main" id="{7FA2910A-5344-121B-A3C8-5711C1528B6E}"/>
                  </a:ext>
                </a:extLst>
              </p:cNvPr>
              <p:cNvGrpSpPr/>
              <p:nvPr/>
            </p:nvGrpSpPr>
            <p:grpSpPr>
              <a:xfrm>
                <a:off x="902281" y="1148017"/>
                <a:ext cx="2111255" cy="791342"/>
                <a:chOff x="902281" y="1148017"/>
                <a:chExt cx="2111255" cy="791342"/>
              </a:xfrm>
            </p:grpSpPr>
            <p:sp>
              <p:nvSpPr>
                <p:cNvPr id="158" name="Freeform: Shape 157">
                  <a:extLst>
                    <a:ext uri="{FF2B5EF4-FFF2-40B4-BE49-F238E27FC236}">
                      <a16:creationId xmlns:a16="http://schemas.microsoft.com/office/drawing/2014/main" id="{892E1200-67DB-401B-2EC3-AED7D73F17B1}"/>
                    </a:ext>
                  </a:extLst>
                </p:cNvPr>
                <p:cNvSpPr/>
                <p:nvPr/>
              </p:nvSpPr>
              <p:spPr>
                <a:xfrm>
                  <a:off x="946351" y="1148017"/>
                  <a:ext cx="2067185" cy="766414"/>
                </a:xfrm>
                <a:custGeom>
                  <a:avLst/>
                  <a:gdLst>
                    <a:gd name="connsiteX0" fmla="*/ 0 w 2067185"/>
                    <a:gd name="connsiteY0" fmla="*/ 35642 h 766414"/>
                    <a:gd name="connsiteX1" fmla="*/ 35611 w 2067185"/>
                    <a:gd name="connsiteY1" fmla="*/ 0 h 766414"/>
                    <a:gd name="connsiteX2" fmla="*/ 2031574 w 2067185"/>
                    <a:gd name="connsiteY2" fmla="*/ 0 h 766414"/>
                    <a:gd name="connsiteX3" fmla="*/ 2067185 w 2067185"/>
                    <a:gd name="connsiteY3" fmla="*/ 35642 h 766414"/>
                    <a:gd name="connsiteX4" fmla="*/ 2067185 w 2067185"/>
                    <a:gd name="connsiteY4" fmla="*/ 730773 h 766414"/>
                    <a:gd name="connsiteX5" fmla="*/ 2031574 w 2067185"/>
                    <a:gd name="connsiteY5" fmla="*/ 766415 h 766414"/>
                    <a:gd name="connsiteX6" fmla="*/ 35611 w 2067185"/>
                    <a:gd name="connsiteY6" fmla="*/ 766415 h 766414"/>
                    <a:gd name="connsiteX7" fmla="*/ 0 w 2067185"/>
                    <a:gd name="connsiteY7" fmla="*/ 730773 h 766414"/>
                    <a:gd name="connsiteX8" fmla="*/ 0 w 2067185"/>
                    <a:gd name="connsiteY8" fmla="*/ 35642 h 7664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067185" h="766414">
                      <a:moveTo>
                        <a:pt x="0" y="35642"/>
                      </a:moveTo>
                      <a:cubicBezTo>
                        <a:pt x="0" y="15964"/>
                        <a:pt x="15933" y="0"/>
                        <a:pt x="35611" y="0"/>
                      </a:cubicBezTo>
                      <a:lnTo>
                        <a:pt x="2031574" y="0"/>
                      </a:lnTo>
                      <a:cubicBezTo>
                        <a:pt x="2051252" y="0"/>
                        <a:pt x="2067185" y="15964"/>
                        <a:pt x="2067185" y="35642"/>
                      </a:cubicBezTo>
                      <a:lnTo>
                        <a:pt x="2067185" y="730773"/>
                      </a:lnTo>
                      <a:cubicBezTo>
                        <a:pt x="2067185" y="750451"/>
                        <a:pt x="2051252" y="766415"/>
                        <a:pt x="2031574" y="766415"/>
                      </a:cubicBezTo>
                      <a:lnTo>
                        <a:pt x="35611" y="766415"/>
                      </a:lnTo>
                      <a:cubicBezTo>
                        <a:pt x="15933" y="766415"/>
                        <a:pt x="0" y="750451"/>
                        <a:pt x="0" y="730773"/>
                      </a:cubicBezTo>
                      <a:lnTo>
                        <a:pt x="0" y="356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348" cap="flat">
                  <a:solidFill>
                    <a:srgbClr val="D6528B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159" name="TextBox 158">
                  <a:extLst>
                    <a:ext uri="{FF2B5EF4-FFF2-40B4-BE49-F238E27FC236}">
                      <a16:creationId xmlns:a16="http://schemas.microsoft.com/office/drawing/2014/main" id="{10486299-D17C-8830-1C97-0D02964B7950}"/>
                    </a:ext>
                  </a:extLst>
                </p:cNvPr>
                <p:cNvSpPr txBox="1"/>
                <p:nvPr/>
              </p:nvSpPr>
              <p:spPr>
                <a:xfrm>
                  <a:off x="902281" y="1383535"/>
                  <a:ext cx="184731" cy="43858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endParaRPr lang="en-IN" sz="2250" spc="-240" baseline="0" dirty="0">
                    <a:ln/>
                    <a:solidFill>
                      <a:srgbClr val="000000"/>
                    </a:solidFill>
                    <a:latin typeface="Arial Light" pitchFamily="2" charset="0"/>
                    <a:sym typeface="Albert Sans"/>
                    <a:rtl val="0"/>
                  </a:endParaRPr>
                </a:p>
              </p:txBody>
            </p:sp>
            <p:sp>
              <p:nvSpPr>
                <p:cNvPr id="161" name="TextBox 160">
                  <a:extLst>
                    <a:ext uri="{FF2B5EF4-FFF2-40B4-BE49-F238E27FC236}">
                      <a16:creationId xmlns:a16="http://schemas.microsoft.com/office/drawing/2014/main" id="{8BDF9A66-E0A1-FEB8-D122-660CD7CEB9D8}"/>
                    </a:ext>
                  </a:extLst>
                </p:cNvPr>
                <p:cNvSpPr txBox="1"/>
                <p:nvPr/>
              </p:nvSpPr>
              <p:spPr>
                <a:xfrm>
                  <a:off x="1890868" y="1383535"/>
                  <a:ext cx="184731" cy="43858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endParaRPr lang="en-IN" sz="2250" spc="-60" baseline="0" dirty="0">
                    <a:ln/>
                    <a:solidFill>
                      <a:srgbClr val="000000"/>
                    </a:solidFill>
                    <a:latin typeface="Arial Light" pitchFamily="2" charset="0"/>
                    <a:sym typeface="Albert Sans"/>
                    <a:rtl val="0"/>
                  </a:endParaRPr>
                </a:p>
              </p:txBody>
            </p:sp>
            <p:sp>
              <p:nvSpPr>
                <p:cNvPr id="163" name="TextBox 162">
                  <a:extLst>
                    <a:ext uri="{FF2B5EF4-FFF2-40B4-BE49-F238E27FC236}">
                      <a16:creationId xmlns:a16="http://schemas.microsoft.com/office/drawing/2014/main" id="{3F7A23BB-908F-A6BB-FEB3-27643EA5F28D}"/>
                    </a:ext>
                  </a:extLst>
                </p:cNvPr>
                <p:cNvSpPr txBox="1"/>
                <p:nvPr/>
              </p:nvSpPr>
              <p:spPr>
                <a:xfrm>
                  <a:off x="2274459" y="1383535"/>
                  <a:ext cx="184731" cy="43858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endParaRPr lang="en-IN" sz="2250" spc="0" baseline="0" dirty="0">
                    <a:ln/>
                    <a:solidFill>
                      <a:srgbClr val="000000"/>
                    </a:solidFill>
                    <a:latin typeface="Arial Light" pitchFamily="2" charset="0"/>
                    <a:sym typeface="Albert Sans"/>
                    <a:rtl val="0"/>
                  </a:endParaRPr>
                </a:p>
              </p:txBody>
            </p:sp>
            <p:sp>
              <p:nvSpPr>
                <p:cNvPr id="165" name="TextBox 164">
                  <a:extLst>
                    <a:ext uri="{FF2B5EF4-FFF2-40B4-BE49-F238E27FC236}">
                      <a16:creationId xmlns:a16="http://schemas.microsoft.com/office/drawing/2014/main" id="{3C40FF71-3EAE-2118-277C-BF85E08B3FD9}"/>
                    </a:ext>
                  </a:extLst>
                </p:cNvPr>
                <p:cNvSpPr txBox="1"/>
                <p:nvPr/>
              </p:nvSpPr>
              <p:spPr>
                <a:xfrm>
                  <a:off x="2520608" y="1383535"/>
                  <a:ext cx="184731" cy="43858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endParaRPr lang="en-IN" sz="2250" spc="0" baseline="0" dirty="0">
                    <a:ln/>
                    <a:solidFill>
                      <a:srgbClr val="000000"/>
                    </a:solidFill>
                    <a:latin typeface="Arial Light" pitchFamily="2" charset="0"/>
                    <a:sym typeface="Albert Sans"/>
                    <a:rtl val="0"/>
                  </a:endParaRPr>
                </a:p>
              </p:txBody>
            </p:sp>
            <p:sp>
              <p:nvSpPr>
                <p:cNvPr id="166" name="TextBox 165">
                  <a:extLst>
                    <a:ext uri="{FF2B5EF4-FFF2-40B4-BE49-F238E27FC236}">
                      <a16:creationId xmlns:a16="http://schemas.microsoft.com/office/drawing/2014/main" id="{4C26103C-1ED8-64FF-7141-EC9E4AFC00E2}"/>
                    </a:ext>
                  </a:extLst>
                </p:cNvPr>
                <p:cNvSpPr txBox="1"/>
                <p:nvPr/>
              </p:nvSpPr>
              <p:spPr>
                <a:xfrm>
                  <a:off x="2549527" y="1383535"/>
                  <a:ext cx="184731" cy="43858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endParaRPr lang="en-IN" sz="2250" spc="0" baseline="0" dirty="0">
                    <a:ln/>
                    <a:solidFill>
                      <a:srgbClr val="000000"/>
                    </a:solidFill>
                    <a:latin typeface="Arial Light" pitchFamily="2" charset="0"/>
                    <a:sym typeface="Albert Sans"/>
                    <a:rtl val="0"/>
                  </a:endParaRPr>
                </a:p>
              </p:txBody>
            </p:sp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0E67C247-6FF4-9AE1-EF50-3935C22F1E48}"/>
                    </a:ext>
                  </a:extLst>
                </p:cNvPr>
                <p:cNvSpPr txBox="1"/>
                <p:nvPr/>
              </p:nvSpPr>
              <p:spPr>
                <a:xfrm>
                  <a:off x="1489256" y="1494054"/>
                  <a:ext cx="184731" cy="43858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endParaRPr lang="en-IN" sz="2250" spc="-60" baseline="0" dirty="0">
                    <a:ln/>
                    <a:solidFill>
                      <a:srgbClr val="000000"/>
                    </a:solidFill>
                    <a:latin typeface="Arial Light" pitchFamily="2" charset="0"/>
                    <a:sym typeface="Albert Sans"/>
                    <a:rtl val="0"/>
                  </a:endParaRPr>
                </a:p>
              </p:txBody>
            </p:sp>
            <p:sp>
              <p:nvSpPr>
                <p:cNvPr id="179" name="TextBox 178">
                  <a:extLst>
                    <a:ext uri="{FF2B5EF4-FFF2-40B4-BE49-F238E27FC236}">
                      <a16:creationId xmlns:a16="http://schemas.microsoft.com/office/drawing/2014/main" id="{BD0AC92B-4E19-827C-62CC-4DA42A729C16}"/>
                    </a:ext>
                  </a:extLst>
                </p:cNvPr>
                <p:cNvSpPr txBox="1"/>
                <p:nvPr/>
              </p:nvSpPr>
              <p:spPr>
                <a:xfrm>
                  <a:off x="2817841" y="1500777"/>
                  <a:ext cx="184731" cy="43858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endParaRPr lang="en-IN" sz="2250" spc="0" baseline="0" dirty="0">
                    <a:ln/>
                    <a:solidFill>
                      <a:srgbClr val="000000"/>
                    </a:solidFill>
                    <a:latin typeface="Arial Light" pitchFamily="2" charset="0"/>
                    <a:sym typeface="Albert Sans"/>
                    <a:rtl val="0"/>
                  </a:endParaRPr>
                </a:p>
              </p:txBody>
            </p:sp>
          </p:grpSp>
          <p:sp>
            <p:nvSpPr>
              <p:cNvPr id="219" name="TextBox 218">
                <a:extLst>
                  <a:ext uri="{FF2B5EF4-FFF2-40B4-BE49-F238E27FC236}">
                    <a16:creationId xmlns:a16="http://schemas.microsoft.com/office/drawing/2014/main" id="{3050CBE0-8889-835B-656A-5CDA18E3AE9E}"/>
                  </a:ext>
                </a:extLst>
              </p:cNvPr>
              <p:cNvSpPr txBox="1"/>
              <p:nvPr/>
            </p:nvSpPr>
            <p:spPr>
              <a:xfrm>
                <a:off x="1009453" y="1252641"/>
                <a:ext cx="194098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800" dirty="0" err="1">
                    <a:solidFill>
                      <a:schemeClr val="tx1"/>
                    </a:solidFill>
                    <a:latin typeface="+mj-lt"/>
                  </a:rPr>
                  <a:t>Tumour</a:t>
                </a:r>
                <a:r>
                  <a:rPr lang="en-US" sz="800" dirty="0">
                    <a:solidFill>
                      <a:schemeClr val="tx1"/>
                    </a:solidFill>
                    <a:latin typeface="+mj-lt"/>
                  </a:rPr>
                  <a:t> ≤2 cm and/or optimal surgery feasible</a:t>
                </a:r>
                <a:r>
                  <a:rPr lang="en-US" sz="800" baseline="30000" dirty="0">
                    <a:solidFill>
                      <a:schemeClr val="tx1"/>
                    </a:solidFill>
                    <a:latin typeface="+mj-lt"/>
                  </a:rPr>
                  <a:t>a</a:t>
                </a:r>
              </a:p>
              <a:p>
                <a:pPr algn="ctr"/>
                <a:r>
                  <a:rPr lang="en-US" sz="800" dirty="0">
                    <a:solidFill>
                      <a:schemeClr val="tx1"/>
                    </a:solidFill>
                    <a:latin typeface="+mj-lt"/>
                  </a:rPr>
                  <a:t>with the exception of aggressive </a:t>
                </a:r>
                <a:r>
                  <a:rPr lang="en-US" sz="800" dirty="0" err="1">
                    <a:solidFill>
                      <a:schemeClr val="tx1"/>
                    </a:solidFill>
                    <a:latin typeface="+mj-lt"/>
                  </a:rPr>
                  <a:t>phenotypes</a:t>
                </a:r>
                <a:r>
                  <a:rPr lang="en-US" sz="800" baseline="30000" dirty="0" err="1">
                    <a:solidFill>
                      <a:schemeClr val="tx1"/>
                    </a:solidFill>
                    <a:latin typeface="+mj-lt"/>
                  </a:rPr>
                  <a:t>b</a:t>
                </a:r>
                <a:endParaRPr lang="en-IN" sz="800" baseline="30000" dirty="0">
                  <a:solidFill>
                    <a:schemeClr val="tx1"/>
                  </a:solidFill>
                  <a:latin typeface="+mj-lt"/>
                </a:endParaRPr>
              </a:p>
            </p:txBody>
          </p:sp>
        </p:grpSp>
        <p:grpSp>
          <p:nvGrpSpPr>
            <p:cNvPr id="232" name="Group 231">
              <a:extLst>
                <a:ext uri="{FF2B5EF4-FFF2-40B4-BE49-F238E27FC236}">
                  <a16:creationId xmlns:a16="http://schemas.microsoft.com/office/drawing/2014/main" id="{6C03C788-9FE4-BBF9-C2A1-EF1A92A61476}"/>
                </a:ext>
              </a:extLst>
            </p:cNvPr>
            <p:cNvGrpSpPr/>
            <p:nvPr/>
          </p:nvGrpSpPr>
          <p:grpSpPr>
            <a:xfrm>
              <a:off x="3105953" y="1141896"/>
              <a:ext cx="2788244" cy="766414"/>
              <a:chOff x="3105953" y="1141896"/>
              <a:chExt cx="2788244" cy="766414"/>
            </a:xfrm>
          </p:grpSpPr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F68D7FAB-58F5-6A5A-A92B-0FDE1EBF5CF5}"/>
                  </a:ext>
                </a:extLst>
              </p:cNvPr>
              <p:cNvSpPr/>
              <p:nvPr/>
            </p:nvSpPr>
            <p:spPr>
              <a:xfrm>
                <a:off x="3200381" y="1141896"/>
                <a:ext cx="2681176" cy="766414"/>
              </a:xfrm>
              <a:custGeom>
                <a:avLst/>
                <a:gdLst>
                  <a:gd name="connsiteX0" fmla="*/ 0 w 2681176"/>
                  <a:gd name="connsiteY0" fmla="*/ 35642 h 766414"/>
                  <a:gd name="connsiteX1" fmla="*/ 35612 w 2681176"/>
                  <a:gd name="connsiteY1" fmla="*/ 0 h 766414"/>
                  <a:gd name="connsiteX2" fmla="*/ 2645565 w 2681176"/>
                  <a:gd name="connsiteY2" fmla="*/ 0 h 766414"/>
                  <a:gd name="connsiteX3" fmla="*/ 2681177 w 2681176"/>
                  <a:gd name="connsiteY3" fmla="*/ 35642 h 766414"/>
                  <a:gd name="connsiteX4" fmla="*/ 2681177 w 2681176"/>
                  <a:gd name="connsiteY4" fmla="*/ 730773 h 766414"/>
                  <a:gd name="connsiteX5" fmla="*/ 2645565 w 2681176"/>
                  <a:gd name="connsiteY5" fmla="*/ 766415 h 766414"/>
                  <a:gd name="connsiteX6" fmla="*/ 35612 w 2681176"/>
                  <a:gd name="connsiteY6" fmla="*/ 766415 h 766414"/>
                  <a:gd name="connsiteX7" fmla="*/ 0 w 2681176"/>
                  <a:gd name="connsiteY7" fmla="*/ 730773 h 766414"/>
                  <a:gd name="connsiteX8" fmla="*/ 0 w 2681176"/>
                  <a:gd name="connsiteY8" fmla="*/ 35642 h 766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81176" h="766414">
                    <a:moveTo>
                      <a:pt x="0" y="35642"/>
                    </a:moveTo>
                    <a:cubicBezTo>
                      <a:pt x="0" y="15964"/>
                      <a:pt x="15933" y="0"/>
                      <a:pt x="35612" y="0"/>
                    </a:cubicBezTo>
                    <a:lnTo>
                      <a:pt x="2645565" y="0"/>
                    </a:lnTo>
                    <a:cubicBezTo>
                      <a:pt x="2665244" y="0"/>
                      <a:pt x="2681177" y="15964"/>
                      <a:pt x="2681177" y="35642"/>
                    </a:cubicBezTo>
                    <a:lnTo>
                      <a:pt x="2681177" y="730773"/>
                    </a:lnTo>
                    <a:cubicBezTo>
                      <a:pt x="2681177" y="750451"/>
                      <a:pt x="2665244" y="766415"/>
                      <a:pt x="2645565" y="766415"/>
                    </a:cubicBezTo>
                    <a:lnTo>
                      <a:pt x="35612" y="766415"/>
                    </a:lnTo>
                    <a:cubicBezTo>
                      <a:pt x="15933" y="766415"/>
                      <a:pt x="0" y="750451"/>
                      <a:pt x="0" y="730773"/>
                    </a:cubicBezTo>
                    <a:lnTo>
                      <a:pt x="0" y="35642"/>
                    </a:lnTo>
                    <a:close/>
                  </a:path>
                </a:pathLst>
              </a:custGeom>
              <a:solidFill>
                <a:srgbClr val="FFFFFF"/>
              </a:solidFill>
              <a:ln w="15348" cap="flat">
                <a:solidFill>
                  <a:srgbClr val="D6528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20" name="TextBox 219">
                <a:extLst>
                  <a:ext uri="{FF2B5EF4-FFF2-40B4-BE49-F238E27FC236}">
                    <a16:creationId xmlns:a16="http://schemas.microsoft.com/office/drawing/2014/main" id="{6EF85A61-2D6B-F8C5-4E93-A198110E8E6D}"/>
                  </a:ext>
                </a:extLst>
              </p:cNvPr>
              <p:cNvSpPr txBox="1"/>
              <p:nvPr/>
            </p:nvSpPr>
            <p:spPr>
              <a:xfrm>
                <a:off x="3105953" y="1165729"/>
                <a:ext cx="2788244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00" dirty="0" err="1">
                    <a:solidFill>
                      <a:schemeClr val="tx1"/>
                    </a:solidFill>
                    <a:latin typeface="+mj-lt"/>
                  </a:rPr>
                  <a:t>Tumour</a:t>
                </a:r>
                <a:r>
                  <a:rPr lang="en-US" sz="700" dirty="0">
                    <a:solidFill>
                      <a:schemeClr val="tx1"/>
                    </a:solidFill>
                    <a:latin typeface="+mj-lt"/>
                  </a:rPr>
                  <a:t> &gt;2 cm or optimal surgery not feasible</a:t>
                </a:r>
              </a:p>
              <a:p>
                <a:pPr algn="ctr"/>
                <a:r>
                  <a:rPr lang="en-US" sz="700" dirty="0">
                    <a:solidFill>
                      <a:schemeClr val="tx1"/>
                    </a:solidFill>
                    <a:latin typeface="+mj-lt"/>
                  </a:rPr>
                  <a:t>&amp; wish for breast conservation &amp; breast conservation</a:t>
                </a:r>
              </a:p>
              <a:p>
                <a:pPr algn="ctr"/>
                <a:r>
                  <a:rPr lang="en-US" sz="700" dirty="0">
                    <a:solidFill>
                      <a:schemeClr val="tx1"/>
                    </a:solidFill>
                    <a:latin typeface="+mj-lt"/>
                  </a:rPr>
                  <a:t>Potentially feasible after downstaging</a:t>
                </a:r>
              </a:p>
              <a:p>
                <a:pPr algn="ctr"/>
                <a:endParaRPr lang="en-US" sz="700" dirty="0">
                  <a:solidFill>
                    <a:schemeClr val="tx1"/>
                  </a:solidFill>
                  <a:latin typeface="+mj-lt"/>
                </a:endParaRPr>
              </a:p>
              <a:p>
                <a:pPr algn="ctr"/>
                <a:r>
                  <a:rPr lang="en-US" sz="700" dirty="0">
                    <a:solidFill>
                      <a:schemeClr val="tx1"/>
                    </a:solidFill>
                    <a:latin typeface="+mj-lt"/>
                  </a:rPr>
                  <a:t>TNBC/HER2-positive </a:t>
                </a:r>
                <a:r>
                  <a:rPr lang="en-US" sz="700" dirty="0" err="1">
                    <a:solidFill>
                      <a:schemeClr val="tx1"/>
                    </a:solidFill>
                    <a:latin typeface="+mj-lt"/>
                  </a:rPr>
                  <a:t>tumours</a:t>
                </a:r>
                <a:r>
                  <a:rPr lang="en-US" sz="700" dirty="0">
                    <a:solidFill>
                      <a:schemeClr val="tx1"/>
                    </a:solidFill>
                    <a:latin typeface="+mj-lt"/>
                  </a:rPr>
                  <a:t> &gt;2 cm &amp;/or with</a:t>
                </a:r>
              </a:p>
              <a:p>
                <a:pPr algn="ctr"/>
                <a:r>
                  <a:rPr lang="en-US" sz="700" dirty="0">
                    <a:solidFill>
                      <a:schemeClr val="tx1"/>
                    </a:solidFill>
                    <a:latin typeface="+mj-lt"/>
                  </a:rPr>
                  <a:t>positive axilla regardless of feasibility of optimal surgery</a:t>
                </a:r>
                <a:endParaRPr lang="en-IN" sz="700" dirty="0">
                  <a:solidFill>
                    <a:schemeClr val="tx1"/>
                  </a:solidFill>
                  <a:latin typeface="+mj-lt"/>
                </a:endParaRPr>
              </a:p>
            </p:txBody>
          </p:sp>
        </p:grpSp>
        <p:grpSp>
          <p:nvGrpSpPr>
            <p:cNvPr id="233" name="Group 232">
              <a:extLst>
                <a:ext uri="{FF2B5EF4-FFF2-40B4-BE49-F238E27FC236}">
                  <a16:creationId xmlns:a16="http://schemas.microsoft.com/office/drawing/2014/main" id="{430892DD-EC9C-0CAE-B7DE-AA8949E5EB09}"/>
                </a:ext>
              </a:extLst>
            </p:cNvPr>
            <p:cNvGrpSpPr/>
            <p:nvPr/>
          </p:nvGrpSpPr>
          <p:grpSpPr>
            <a:xfrm>
              <a:off x="6131506" y="1148017"/>
              <a:ext cx="1913687" cy="766414"/>
              <a:chOff x="6131506" y="1148017"/>
              <a:chExt cx="1913687" cy="766414"/>
            </a:xfrm>
          </p:grpSpPr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21A9F1CA-7C74-6254-8C48-222A6AE262FF}"/>
                  </a:ext>
                </a:extLst>
              </p:cNvPr>
              <p:cNvSpPr/>
              <p:nvPr/>
            </p:nvSpPr>
            <p:spPr>
              <a:xfrm>
                <a:off x="6131506" y="1148017"/>
                <a:ext cx="1913687" cy="766414"/>
              </a:xfrm>
              <a:custGeom>
                <a:avLst/>
                <a:gdLst>
                  <a:gd name="connsiteX0" fmla="*/ 0 w 1913687"/>
                  <a:gd name="connsiteY0" fmla="*/ 35642 h 766414"/>
                  <a:gd name="connsiteX1" fmla="*/ 35611 w 1913687"/>
                  <a:gd name="connsiteY1" fmla="*/ 0 h 766414"/>
                  <a:gd name="connsiteX2" fmla="*/ 1878076 w 1913687"/>
                  <a:gd name="connsiteY2" fmla="*/ 0 h 766414"/>
                  <a:gd name="connsiteX3" fmla="*/ 1913688 w 1913687"/>
                  <a:gd name="connsiteY3" fmla="*/ 35642 h 766414"/>
                  <a:gd name="connsiteX4" fmla="*/ 1913688 w 1913687"/>
                  <a:gd name="connsiteY4" fmla="*/ 730773 h 766414"/>
                  <a:gd name="connsiteX5" fmla="*/ 1878076 w 1913687"/>
                  <a:gd name="connsiteY5" fmla="*/ 766415 h 766414"/>
                  <a:gd name="connsiteX6" fmla="*/ 35611 w 1913687"/>
                  <a:gd name="connsiteY6" fmla="*/ 766415 h 766414"/>
                  <a:gd name="connsiteX7" fmla="*/ 0 w 1913687"/>
                  <a:gd name="connsiteY7" fmla="*/ 730773 h 766414"/>
                  <a:gd name="connsiteX8" fmla="*/ 0 w 1913687"/>
                  <a:gd name="connsiteY8" fmla="*/ 35642 h 766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13687" h="766414">
                    <a:moveTo>
                      <a:pt x="0" y="35642"/>
                    </a:moveTo>
                    <a:cubicBezTo>
                      <a:pt x="0" y="15964"/>
                      <a:pt x="15933" y="0"/>
                      <a:pt x="35611" y="0"/>
                    </a:cubicBezTo>
                    <a:lnTo>
                      <a:pt x="1878076" y="0"/>
                    </a:lnTo>
                    <a:cubicBezTo>
                      <a:pt x="1897754" y="0"/>
                      <a:pt x="1913688" y="15964"/>
                      <a:pt x="1913688" y="35642"/>
                    </a:cubicBezTo>
                    <a:lnTo>
                      <a:pt x="1913688" y="730773"/>
                    </a:lnTo>
                    <a:cubicBezTo>
                      <a:pt x="1913688" y="750451"/>
                      <a:pt x="1897754" y="766415"/>
                      <a:pt x="1878076" y="766415"/>
                    </a:cubicBezTo>
                    <a:lnTo>
                      <a:pt x="35611" y="766415"/>
                    </a:lnTo>
                    <a:cubicBezTo>
                      <a:pt x="15933" y="766415"/>
                      <a:pt x="0" y="750451"/>
                      <a:pt x="0" y="730773"/>
                    </a:cubicBezTo>
                    <a:lnTo>
                      <a:pt x="0" y="35642"/>
                    </a:lnTo>
                    <a:close/>
                  </a:path>
                </a:pathLst>
              </a:custGeom>
              <a:solidFill>
                <a:srgbClr val="FFFFFF"/>
              </a:solidFill>
              <a:ln w="15348" cap="flat">
                <a:solidFill>
                  <a:srgbClr val="D6528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21" name="TextBox 220">
                <a:extLst>
                  <a:ext uri="{FF2B5EF4-FFF2-40B4-BE49-F238E27FC236}">
                    <a16:creationId xmlns:a16="http://schemas.microsoft.com/office/drawing/2014/main" id="{18FFBEAB-EE91-0BB5-0922-B172461BB89A}"/>
                  </a:ext>
                </a:extLst>
              </p:cNvPr>
              <p:cNvSpPr txBox="1"/>
              <p:nvPr/>
            </p:nvSpPr>
            <p:spPr>
              <a:xfrm>
                <a:off x="6132490" y="1327573"/>
                <a:ext cx="1909634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00" dirty="0">
                    <a:solidFill>
                      <a:schemeClr val="tx1"/>
                    </a:solidFill>
                    <a:latin typeface="+mj-lt"/>
                  </a:rPr>
                  <a:t>No wish for breast conservation or</a:t>
                </a:r>
              </a:p>
              <a:p>
                <a:pPr algn="ctr"/>
                <a:r>
                  <a:rPr lang="en-US" sz="700" dirty="0">
                    <a:solidFill>
                      <a:schemeClr val="tx1"/>
                    </a:solidFill>
                    <a:latin typeface="+mj-lt"/>
                  </a:rPr>
                  <a:t>breast conservation not possible with the</a:t>
                </a:r>
              </a:p>
              <a:p>
                <a:pPr algn="ctr"/>
                <a:r>
                  <a:rPr lang="en-US" sz="700" dirty="0">
                    <a:solidFill>
                      <a:schemeClr val="tx1"/>
                    </a:solidFill>
                    <a:latin typeface="+mj-lt"/>
                  </a:rPr>
                  <a:t>exception of aggressive </a:t>
                </a:r>
                <a:r>
                  <a:rPr lang="en-US" sz="700" dirty="0" err="1">
                    <a:solidFill>
                      <a:schemeClr val="tx1"/>
                    </a:solidFill>
                    <a:latin typeface="+mj-lt"/>
                  </a:rPr>
                  <a:t>phenotypes</a:t>
                </a:r>
                <a:r>
                  <a:rPr lang="en-US" sz="700" baseline="30000" dirty="0" err="1">
                    <a:solidFill>
                      <a:schemeClr val="tx1"/>
                    </a:solidFill>
                    <a:latin typeface="+mj-lt"/>
                  </a:rPr>
                  <a:t>b</a:t>
                </a:r>
                <a:endParaRPr lang="en-IN" sz="700" baseline="30000" dirty="0">
                  <a:solidFill>
                    <a:schemeClr val="tx1"/>
                  </a:solidFill>
                  <a:latin typeface="+mj-lt"/>
                </a:endParaRPr>
              </a:p>
            </p:txBody>
          </p:sp>
        </p:grpSp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E847EE02-52D8-E8B3-8EFC-4195B91545BF}"/>
              </a:ext>
            </a:extLst>
          </p:cNvPr>
          <p:cNvGrpSpPr/>
          <p:nvPr/>
        </p:nvGrpSpPr>
        <p:grpSpPr>
          <a:xfrm>
            <a:off x="3411126" y="2097892"/>
            <a:ext cx="2312781" cy="275221"/>
            <a:chOff x="3411126" y="2097892"/>
            <a:chExt cx="2312781" cy="275221"/>
          </a:xfrm>
        </p:grpSpPr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557B582B-8A5C-B249-2F8E-FF6BEC0F4C1B}"/>
                </a:ext>
              </a:extLst>
            </p:cNvPr>
            <p:cNvSpPr/>
            <p:nvPr/>
          </p:nvSpPr>
          <p:spPr>
            <a:xfrm>
              <a:off x="3411126" y="2097892"/>
              <a:ext cx="2312781" cy="275221"/>
            </a:xfrm>
            <a:custGeom>
              <a:avLst/>
              <a:gdLst>
                <a:gd name="connsiteX0" fmla="*/ 0 w 2312781"/>
                <a:gd name="connsiteY0" fmla="*/ 35642 h 275221"/>
                <a:gd name="connsiteX1" fmla="*/ 35612 w 2312781"/>
                <a:gd name="connsiteY1" fmla="*/ 0 h 275221"/>
                <a:gd name="connsiteX2" fmla="*/ 2277171 w 2312781"/>
                <a:gd name="connsiteY2" fmla="*/ 0 h 275221"/>
                <a:gd name="connsiteX3" fmla="*/ 2312782 w 2312781"/>
                <a:gd name="connsiteY3" fmla="*/ 35642 h 275221"/>
                <a:gd name="connsiteX4" fmla="*/ 2312782 w 2312781"/>
                <a:gd name="connsiteY4" fmla="*/ 239580 h 275221"/>
                <a:gd name="connsiteX5" fmla="*/ 2277171 w 2312781"/>
                <a:gd name="connsiteY5" fmla="*/ 275222 h 275221"/>
                <a:gd name="connsiteX6" fmla="*/ 35612 w 2312781"/>
                <a:gd name="connsiteY6" fmla="*/ 275222 h 275221"/>
                <a:gd name="connsiteX7" fmla="*/ 0 w 2312781"/>
                <a:gd name="connsiteY7" fmla="*/ 239580 h 275221"/>
                <a:gd name="connsiteX8" fmla="*/ 0 w 2312781"/>
                <a:gd name="connsiteY8" fmla="*/ 35642 h 275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12781" h="275221">
                  <a:moveTo>
                    <a:pt x="0" y="35642"/>
                  </a:moveTo>
                  <a:cubicBezTo>
                    <a:pt x="0" y="15964"/>
                    <a:pt x="15933" y="0"/>
                    <a:pt x="35612" y="0"/>
                  </a:cubicBezTo>
                  <a:lnTo>
                    <a:pt x="2277171" y="0"/>
                  </a:lnTo>
                  <a:cubicBezTo>
                    <a:pt x="2296849" y="0"/>
                    <a:pt x="2312782" y="15964"/>
                    <a:pt x="2312782" y="35642"/>
                  </a:cubicBezTo>
                  <a:lnTo>
                    <a:pt x="2312782" y="239580"/>
                  </a:lnTo>
                  <a:cubicBezTo>
                    <a:pt x="2312782" y="259258"/>
                    <a:pt x="2296849" y="275222"/>
                    <a:pt x="2277171" y="275222"/>
                  </a:cubicBezTo>
                  <a:lnTo>
                    <a:pt x="35612" y="275222"/>
                  </a:lnTo>
                  <a:cubicBezTo>
                    <a:pt x="15933" y="275222"/>
                    <a:pt x="0" y="259258"/>
                    <a:pt x="0" y="239580"/>
                  </a:cubicBezTo>
                  <a:lnTo>
                    <a:pt x="0" y="35642"/>
                  </a:lnTo>
                  <a:close/>
                </a:path>
              </a:pathLst>
            </a:custGeom>
            <a:solidFill>
              <a:srgbClr val="4D82AE"/>
            </a:solidFill>
            <a:ln w="15348" cap="flat">
              <a:solidFill>
                <a:srgbClr val="4E83A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94D9476C-629F-1CFE-D8D2-5FDCD5693D97}"/>
                </a:ext>
              </a:extLst>
            </p:cNvPr>
            <p:cNvSpPr txBox="1"/>
            <p:nvPr/>
          </p:nvSpPr>
          <p:spPr>
            <a:xfrm>
              <a:off x="3670084" y="2121324"/>
              <a:ext cx="16930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+mj-lt"/>
                </a:rPr>
                <a:t>Systemic induction </a:t>
              </a:r>
              <a:r>
                <a:rPr lang="en-US" sz="800" dirty="0" err="1">
                  <a:solidFill>
                    <a:schemeClr val="bg1"/>
                  </a:solidFill>
                  <a:latin typeface="+mj-lt"/>
                </a:rPr>
                <a:t>therapy</a:t>
              </a:r>
              <a:r>
                <a:rPr lang="en-US" sz="800" baseline="30000" dirty="0" err="1">
                  <a:solidFill>
                    <a:schemeClr val="bg1"/>
                  </a:solidFill>
                  <a:latin typeface="+mj-lt"/>
                </a:rPr>
                <a:t>c</a:t>
              </a:r>
              <a:r>
                <a:rPr lang="en-US" sz="800" dirty="0">
                  <a:solidFill>
                    <a:schemeClr val="bg1"/>
                  </a:solidFill>
                  <a:latin typeface="+mj-lt"/>
                </a:rPr>
                <a:t> [I, A]</a:t>
              </a:r>
              <a:endParaRPr lang="en-IN" sz="800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2D09792C-949F-9FC9-FB7E-F190727DA629}"/>
              </a:ext>
            </a:extLst>
          </p:cNvPr>
          <p:cNvGrpSpPr/>
          <p:nvPr/>
        </p:nvGrpSpPr>
        <p:grpSpPr>
          <a:xfrm>
            <a:off x="2893102" y="2561517"/>
            <a:ext cx="3475948" cy="275221"/>
            <a:chOff x="2893102" y="2561517"/>
            <a:chExt cx="3475948" cy="275221"/>
          </a:xfrm>
        </p:grpSpPr>
        <p:grpSp>
          <p:nvGrpSpPr>
            <p:cNvPr id="244" name="Group 243">
              <a:extLst>
                <a:ext uri="{FF2B5EF4-FFF2-40B4-BE49-F238E27FC236}">
                  <a16:creationId xmlns:a16="http://schemas.microsoft.com/office/drawing/2014/main" id="{DF12A636-404B-296A-E8EC-B2CB4C12AAE0}"/>
                </a:ext>
              </a:extLst>
            </p:cNvPr>
            <p:cNvGrpSpPr/>
            <p:nvPr/>
          </p:nvGrpSpPr>
          <p:grpSpPr>
            <a:xfrm>
              <a:off x="2893102" y="2561517"/>
              <a:ext cx="1115499" cy="275221"/>
              <a:chOff x="2893102" y="2561517"/>
              <a:chExt cx="1115499" cy="275221"/>
            </a:xfrm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8DE11725-A25D-CCD6-6A84-E6C8723750F6}"/>
                  </a:ext>
                </a:extLst>
              </p:cNvPr>
              <p:cNvSpPr/>
              <p:nvPr/>
            </p:nvSpPr>
            <p:spPr>
              <a:xfrm>
                <a:off x="2893102" y="2561517"/>
                <a:ext cx="1115499" cy="275221"/>
              </a:xfrm>
              <a:custGeom>
                <a:avLst/>
                <a:gdLst>
                  <a:gd name="connsiteX0" fmla="*/ 0 w 1115499"/>
                  <a:gd name="connsiteY0" fmla="*/ 35642 h 275221"/>
                  <a:gd name="connsiteX1" fmla="*/ 35611 w 1115499"/>
                  <a:gd name="connsiteY1" fmla="*/ 0 h 275221"/>
                  <a:gd name="connsiteX2" fmla="*/ 1079888 w 1115499"/>
                  <a:gd name="connsiteY2" fmla="*/ 0 h 275221"/>
                  <a:gd name="connsiteX3" fmla="*/ 1115499 w 1115499"/>
                  <a:gd name="connsiteY3" fmla="*/ 35642 h 275221"/>
                  <a:gd name="connsiteX4" fmla="*/ 1115499 w 1115499"/>
                  <a:gd name="connsiteY4" fmla="*/ 239579 h 275221"/>
                  <a:gd name="connsiteX5" fmla="*/ 1079888 w 1115499"/>
                  <a:gd name="connsiteY5" fmla="*/ 275222 h 275221"/>
                  <a:gd name="connsiteX6" fmla="*/ 35611 w 1115499"/>
                  <a:gd name="connsiteY6" fmla="*/ 275222 h 275221"/>
                  <a:gd name="connsiteX7" fmla="*/ 0 w 1115499"/>
                  <a:gd name="connsiteY7" fmla="*/ 239579 h 275221"/>
                  <a:gd name="connsiteX8" fmla="*/ 0 w 1115499"/>
                  <a:gd name="connsiteY8" fmla="*/ 35642 h 275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15499" h="275221">
                    <a:moveTo>
                      <a:pt x="0" y="35642"/>
                    </a:moveTo>
                    <a:cubicBezTo>
                      <a:pt x="0" y="15964"/>
                      <a:pt x="15933" y="0"/>
                      <a:pt x="35611" y="0"/>
                    </a:cubicBezTo>
                    <a:lnTo>
                      <a:pt x="1079888" y="0"/>
                    </a:lnTo>
                    <a:cubicBezTo>
                      <a:pt x="1099566" y="0"/>
                      <a:pt x="1115499" y="15964"/>
                      <a:pt x="1115499" y="35642"/>
                    </a:cubicBezTo>
                    <a:lnTo>
                      <a:pt x="1115499" y="239579"/>
                    </a:lnTo>
                    <a:cubicBezTo>
                      <a:pt x="1115499" y="259258"/>
                      <a:pt x="1099566" y="275222"/>
                      <a:pt x="1079888" y="275222"/>
                    </a:cubicBezTo>
                    <a:lnTo>
                      <a:pt x="35611" y="275222"/>
                    </a:lnTo>
                    <a:cubicBezTo>
                      <a:pt x="15933" y="275222"/>
                      <a:pt x="0" y="259258"/>
                      <a:pt x="0" y="239579"/>
                    </a:cubicBezTo>
                    <a:lnTo>
                      <a:pt x="0" y="35642"/>
                    </a:lnTo>
                    <a:close/>
                  </a:path>
                </a:pathLst>
              </a:custGeom>
              <a:solidFill>
                <a:srgbClr val="FFFFFF"/>
              </a:solidFill>
              <a:ln w="15348" cap="flat">
                <a:solidFill>
                  <a:srgbClr val="D6528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23" name="TextBox 222">
                <a:extLst>
                  <a:ext uri="{FF2B5EF4-FFF2-40B4-BE49-F238E27FC236}">
                    <a16:creationId xmlns:a16="http://schemas.microsoft.com/office/drawing/2014/main" id="{4F989B4F-C3BD-A0D6-A666-C5E3F3F47A48}"/>
                  </a:ext>
                </a:extLst>
              </p:cNvPr>
              <p:cNvSpPr txBox="1"/>
              <p:nvPr/>
            </p:nvSpPr>
            <p:spPr>
              <a:xfrm>
                <a:off x="2893102" y="2609872"/>
                <a:ext cx="1107172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00" dirty="0">
                    <a:solidFill>
                      <a:schemeClr val="tx1"/>
                    </a:solidFill>
                    <a:latin typeface="+mj-lt"/>
                  </a:rPr>
                  <a:t>Satisfactory response</a:t>
                </a:r>
                <a:endParaRPr lang="en-IN" sz="700" dirty="0">
                  <a:solidFill>
                    <a:schemeClr val="tx1"/>
                  </a:solidFill>
                  <a:latin typeface="+mj-lt"/>
                </a:endParaRPr>
              </a:p>
            </p:txBody>
          </p:sp>
        </p:grpSp>
        <p:grpSp>
          <p:nvGrpSpPr>
            <p:cNvPr id="238" name="Group 237">
              <a:extLst>
                <a:ext uri="{FF2B5EF4-FFF2-40B4-BE49-F238E27FC236}">
                  <a16:creationId xmlns:a16="http://schemas.microsoft.com/office/drawing/2014/main" id="{9AA7F6A3-17A1-DEB7-7ED3-CA703F2ED6CB}"/>
                </a:ext>
              </a:extLst>
            </p:cNvPr>
            <p:cNvGrpSpPr/>
            <p:nvPr/>
          </p:nvGrpSpPr>
          <p:grpSpPr>
            <a:xfrm>
              <a:off x="5124052" y="2561517"/>
              <a:ext cx="1244998" cy="275221"/>
              <a:chOff x="5124052" y="2561517"/>
              <a:chExt cx="1244998" cy="275221"/>
            </a:xfrm>
          </p:grpSpPr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3FEF15CD-B13F-E232-E705-8692A33F2E03}"/>
                  </a:ext>
                </a:extLst>
              </p:cNvPr>
              <p:cNvSpPr/>
              <p:nvPr/>
            </p:nvSpPr>
            <p:spPr>
              <a:xfrm>
                <a:off x="5186359" y="2561517"/>
                <a:ext cx="1115499" cy="275221"/>
              </a:xfrm>
              <a:custGeom>
                <a:avLst/>
                <a:gdLst>
                  <a:gd name="connsiteX0" fmla="*/ 0 w 1115499"/>
                  <a:gd name="connsiteY0" fmla="*/ 35642 h 275221"/>
                  <a:gd name="connsiteX1" fmla="*/ 35611 w 1115499"/>
                  <a:gd name="connsiteY1" fmla="*/ 0 h 275221"/>
                  <a:gd name="connsiteX2" fmla="*/ 1079888 w 1115499"/>
                  <a:gd name="connsiteY2" fmla="*/ 0 h 275221"/>
                  <a:gd name="connsiteX3" fmla="*/ 1115499 w 1115499"/>
                  <a:gd name="connsiteY3" fmla="*/ 35642 h 275221"/>
                  <a:gd name="connsiteX4" fmla="*/ 1115499 w 1115499"/>
                  <a:gd name="connsiteY4" fmla="*/ 239579 h 275221"/>
                  <a:gd name="connsiteX5" fmla="*/ 1079888 w 1115499"/>
                  <a:gd name="connsiteY5" fmla="*/ 275222 h 275221"/>
                  <a:gd name="connsiteX6" fmla="*/ 35611 w 1115499"/>
                  <a:gd name="connsiteY6" fmla="*/ 275222 h 275221"/>
                  <a:gd name="connsiteX7" fmla="*/ 0 w 1115499"/>
                  <a:gd name="connsiteY7" fmla="*/ 239579 h 275221"/>
                  <a:gd name="connsiteX8" fmla="*/ 0 w 1115499"/>
                  <a:gd name="connsiteY8" fmla="*/ 35642 h 275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15499" h="275221">
                    <a:moveTo>
                      <a:pt x="0" y="35642"/>
                    </a:moveTo>
                    <a:cubicBezTo>
                      <a:pt x="0" y="15964"/>
                      <a:pt x="15933" y="0"/>
                      <a:pt x="35611" y="0"/>
                    </a:cubicBezTo>
                    <a:lnTo>
                      <a:pt x="1079888" y="0"/>
                    </a:lnTo>
                    <a:cubicBezTo>
                      <a:pt x="1099566" y="0"/>
                      <a:pt x="1115499" y="15964"/>
                      <a:pt x="1115499" y="35642"/>
                    </a:cubicBezTo>
                    <a:lnTo>
                      <a:pt x="1115499" y="239579"/>
                    </a:lnTo>
                    <a:cubicBezTo>
                      <a:pt x="1115499" y="259258"/>
                      <a:pt x="1099566" y="275222"/>
                      <a:pt x="1079888" y="275222"/>
                    </a:cubicBezTo>
                    <a:lnTo>
                      <a:pt x="35611" y="275222"/>
                    </a:lnTo>
                    <a:cubicBezTo>
                      <a:pt x="15933" y="275222"/>
                      <a:pt x="0" y="259258"/>
                      <a:pt x="0" y="239579"/>
                    </a:cubicBezTo>
                    <a:lnTo>
                      <a:pt x="0" y="35642"/>
                    </a:lnTo>
                    <a:close/>
                  </a:path>
                </a:pathLst>
              </a:custGeom>
              <a:solidFill>
                <a:srgbClr val="FFFFFF"/>
              </a:solidFill>
              <a:ln w="15348" cap="flat">
                <a:solidFill>
                  <a:srgbClr val="D6528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24" name="TextBox 223">
                <a:extLst>
                  <a:ext uri="{FF2B5EF4-FFF2-40B4-BE49-F238E27FC236}">
                    <a16:creationId xmlns:a16="http://schemas.microsoft.com/office/drawing/2014/main" id="{BEC700B2-E34D-66B4-1F0C-F8B00A666AE3}"/>
                  </a:ext>
                </a:extLst>
              </p:cNvPr>
              <p:cNvSpPr txBox="1"/>
              <p:nvPr/>
            </p:nvSpPr>
            <p:spPr>
              <a:xfrm>
                <a:off x="5124052" y="2605141"/>
                <a:ext cx="1244998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00" dirty="0">
                    <a:solidFill>
                      <a:schemeClr val="tx1"/>
                    </a:solidFill>
                    <a:latin typeface="+mj-lt"/>
                  </a:rPr>
                  <a:t>Unsatisfactory response</a:t>
                </a:r>
                <a:endParaRPr lang="en-IN" sz="700" dirty="0">
                  <a:solidFill>
                    <a:schemeClr val="tx1"/>
                  </a:solidFill>
                  <a:latin typeface="+mj-lt"/>
                </a:endParaRPr>
              </a:p>
            </p:txBody>
          </p:sp>
        </p:grpSp>
      </p:grp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822D0F24-2CFD-3558-EF1A-DCE779538FF2}"/>
              </a:ext>
            </a:extLst>
          </p:cNvPr>
          <p:cNvGrpSpPr/>
          <p:nvPr/>
        </p:nvGrpSpPr>
        <p:grpSpPr>
          <a:xfrm>
            <a:off x="1449455" y="3025050"/>
            <a:ext cx="2312781" cy="275221"/>
            <a:chOff x="1449455" y="3025050"/>
            <a:chExt cx="2312781" cy="275221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ECE2A42-FDBF-F772-B44A-645B32DC6DE6}"/>
                </a:ext>
              </a:extLst>
            </p:cNvPr>
            <p:cNvSpPr/>
            <p:nvPr/>
          </p:nvSpPr>
          <p:spPr>
            <a:xfrm>
              <a:off x="1449455" y="3025050"/>
              <a:ext cx="2312781" cy="275221"/>
            </a:xfrm>
            <a:custGeom>
              <a:avLst/>
              <a:gdLst>
                <a:gd name="connsiteX0" fmla="*/ 0 w 2312781"/>
                <a:gd name="connsiteY0" fmla="*/ 35642 h 275221"/>
                <a:gd name="connsiteX1" fmla="*/ 35612 w 2312781"/>
                <a:gd name="connsiteY1" fmla="*/ 0 h 275221"/>
                <a:gd name="connsiteX2" fmla="*/ 2277171 w 2312781"/>
                <a:gd name="connsiteY2" fmla="*/ 0 h 275221"/>
                <a:gd name="connsiteX3" fmla="*/ 2312782 w 2312781"/>
                <a:gd name="connsiteY3" fmla="*/ 35642 h 275221"/>
                <a:gd name="connsiteX4" fmla="*/ 2312782 w 2312781"/>
                <a:gd name="connsiteY4" fmla="*/ 239579 h 275221"/>
                <a:gd name="connsiteX5" fmla="*/ 2277171 w 2312781"/>
                <a:gd name="connsiteY5" fmla="*/ 275222 h 275221"/>
                <a:gd name="connsiteX6" fmla="*/ 35612 w 2312781"/>
                <a:gd name="connsiteY6" fmla="*/ 275222 h 275221"/>
                <a:gd name="connsiteX7" fmla="*/ 0 w 2312781"/>
                <a:gd name="connsiteY7" fmla="*/ 239579 h 275221"/>
                <a:gd name="connsiteX8" fmla="*/ 0 w 2312781"/>
                <a:gd name="connsiteY8" fmla="*/ 35642 h 275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12781" h="275221">
                  <a:moveTo>
                    <a:pt x="0" y="35642"/>
                  </a:moveTo>
                  <a:cubicBezTo>
                    <a:pt x="0" y="15964"/>
                    <a:pt x="15933" y="0"/>
                    <a:pt x="35612" y="0"/>
                  </a:cubicBezTo>
                  <a:lnTo>
                    <a:pt x="2277171" y="0"/>
                  </a:lnTo>
                  <a:cubicBezTo>
                    <a:pt x="2296849" y="0"/>
                    <a:pt x="2312782" y="15964"/>
                    <a:pt x="2312782" y="35642"/>
                  </a:cubicBezTo>
                  <a:lnTo>
                    <a:pt x="2312782" y="239579"/>
                  </a:lnTo>
                  <a:cubicBezTo>
                    <a:pt x="2312782" y="259258"/>
                    <a:pt x="2296849" y="275222"/>
                    <a:pt x="2277171" y="275222"/>
                  </a:cubicBezTo>
                  <a:lnTo>
                    <a:pt x="35612" y="275222"/>
                  </a:lnTo>
                  <a:cubicBezTo>
                    <a:pt x="15933" y="275222"/>
                    <a:pt x="0" y="259258"/>
                    <a:pt x="0" y="239579"/>
                  </a:cubicBezTo>
                  <a:lnTo>
                    <a:pt x="0" y="35642"/>
                  </a:lnTo>
                  <a:close/>
                </a:path>
              </a:pathLst>
            </a:custGeom>
            <a:solidFill>
              <a:srgbClr val="E55B4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AC0B4E8E-3720-2B6D-9325-18E1A00E4C86}"/>
                </a:ext>
              </a:extLst>
            </p:cNvPr>
            <p:cNvSpPr txBox="1"/>
            <p:nvPr/>
          </p:nvSpPr>
          <p:spPr>
            <a:xfrm>
              <a:off x="1772050" y="3044245"/>
              <a:ext cx="168187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+mj-lt"/>
                </a:rPr>
                <a:t>Breast-conserving surgery [I, A]</a:t>
              </a:r>
              <a:endParaRPr lang="en-IN" sz="800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7243358B-CE75-B83E-DF30-7BA8356C11B7}"/>
              </a:ext>
            </a:extLst>
          </p:cNvPr>
          <p:cNvGrpSpPr/>
          <p:nvPr/>
        </p:nvGrpSpPr>
        <p:grpSpPr>
          <a:xfrm>
            <a:off x="5471097" y="3025050"/>
            <a:ext cx="2312781" cy="275221"/>
            <a:chOff x="5471097" y="3025050"/>
            <a:chExt cx="2312781" cy="275221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658F06BE-7A94-0503-E26F-F6087D04A060}"/>
                </a:ext>
              </a:extLst>
            </p:cNvPr>
            <p:cNvSpPr/>
            <p:nvPr/>
          </p:nvSpPr>
          <p:spPr>
            <a:xfrm>
              <a:off x="5471097" y="3025050"/>
              <a:ext cx="2312781" cy="275221"/>
            </a:xfrm>
            <a:custGeom>
              <a:avLst/>
              <a:gdLst>
                <a:gd name="connsiteX0" fmla="*/ 0 w 2312781"/>
                <a:gd name="connsiteY0" fmla="*/ 35642 h 275221"/>
                <a:gd name="connsiteX1" fmla="*/ 35611 w 2312781"/>
                <a:gd name="connsiteY1" fmla="*/ 0 h 275221"/>
                <a:gd name="connsiteX2" fmla="*/ 2277170 w 2312781"/>
                <a:gd name="connsiteY2" fmla="*/ 0 h 275221"/>
                <a:gd name="connsiteX3" fmla="*/ 2312782 w 2312781"/>
                <a:gd name="connsiteY3" fmla="*/ 35642 h 275221"/>
                <a:gd name="connsiteX4" fmla="*/ 2312782 w 2312781"/>
                <a:gd name="connsiteY4" fmla="*/ 239579 h 275221"/>
                <a:gd name="connsiteX5" fmla="*/ 2277170 w 2312781"/>
                <a:gd name="connsiteY5" fmla="*/ 275222 h 275221"/>
                <a:gd name="connsiteX6" fmla="*/ 35611 w 2312781"/>
                <a:gd name="connsiteY6" fmla="*/ 275222 h 275221"/>
                <a:gd name="connsiteX7" fmla="*/ 0 w 2312781"/>
                <a:gd name="connsiteY7" fmla="*/ 239579 h 275221"/>
                <a:gd name="connsiteX8" fmla="*/ 0 w 2312781"/>
                <a:gd name="connsiteY8" fmla="*/ 35642 h 275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12781" h="275221">
                  <a:moveTo>
                    <a:pt x="0" y="35642"/>
                  </a:moveTo>
                  <a:cubicBezTo>
                    <a:pt x="0" y="15964"/>
                    <a:pt x="15933" y="0"/>
                    <a:pt x="35611" y="0"/>
                  </a:cubicBezTo>
                  <a:lnTo>
                    <a:pt x="2277170" y="0"/>
                  </a:lnTo>
                  <a:cubicBezTo>
                    <a:pt x="2296849" y="0"/>
                    <a:pt x="2312782" y="15964"/>
                    <a:pt x="2312782" y="35642"/>
                  </a:cubicBezTo>
                  <a:lnTo>
                    <a:pt x="2312782" y="239579"/>
                  </a:lnTo>
                  <a:cubicBezTo>
                    <a:pt x="2312782" y="259258"/>
                    <a:pt x="2296849" y="275222"/>
                    <a:pt x="2277170" y="275222"/>
                  </a:cubicBezTo>
                  <a:lnTo>
                    <a:pt x="35611" y="275222"/>
                  </a:lnTo>
                  <a:cubicBezTo>
                    <a:pt x="15933" y="275222"/>
                    <a:pt x="0" y="259258"/>
                    <a:pt x="0" y="239579"/>
                  </a:cubicBezTo>
                  <a:lnTo>
                    <a:pt x="0" y="35642"/>
                  </a:lnTo>
                  <a:close/>
                </a:path>
              </a:pathLst>
            </a:custGeom>
            <a:solidFill>
              <a:srgbClr val="E55B4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95622C5A-AF14-DB39-F9E8-C8FE5B5A83B0}"/>
                </a:ext>
              </a:extLst>
            </p:cNvPr>
            <p:cNvSpPr txBox="1"/>
            <p:nvPr/>
          </p:nvSpPr>
          <p:spPr>
            <a:xfrm>
              <a:off x="5755467" y="3044245"/>
              <a:ext cx="174278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+mj-lt"/>
                </a:rPr>
                <a:t>Mastectomy ± reconstruction [I, A]</a:t>
              </a:r>
              <a:endParaRPr lang="en-IN" sz="800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8D727745-F59A-D663-FF26-C6621D3EC109}"/>
              </a:ext>
            </a:extLst>
          </p:cNvPr>
          <p:cNvGrpSpPr/>
          <p:nvPr/>
        </p:nvGrpSpPr>
        <p:grpSpPr>
          <a:xfrm>
            <a:off x="2654195" y="3628634"/>
            <a:ext cx="1743129" cy="398019"/>
            <a:chOff x="2654195" y="3628634"/>
            <a:chExt cx="1743129" cy="398019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884BEE3-8183-DF6E-F772-8F082540E4A6}"/>
                </a:ext>
              </a:extLst>
            </p:cNvPr>
            <p:cNvSpPr/>
            <p:nvPr/>
          </p:nvSpPr>
          <p:spPr>
            <a:xfrm>
              <a:off x="2675498" y="3628634"/>
              <a:ext cx="1721826" cy="398019"/>
            </a:xfrm>
            <a:custGeom>
              <a:avLst/>
              <a:gdLst>
                <a:gd name="connsiteX0" fmla="*/ 0 w 1453194"/>
                <a:gd name="connsiteY0" fmla="*/ 35642 h 398019"/>
                <a:gd name="connsiteX1" fmla="*/ 35612 w 1453194"/>
                <a:gd name="connsiteY1" fmla="*/ 0 h 398019"/>
                <a:gd name="connsiteX2" fmla="*/ 1417583 w 1453194"/>
                <a:gd name="connsiteY2" fmla="*/ 0 h 398019"/>
                <a:gd name="connsiteX3" fmla="*/ 1453194 w 1453194"/>
                <a:gd name="connsiteY3" fmla="*/ 35642 h 398019"/>
                <a:gd name="connsiteX4" fmla="*/ 1453194 w 1453194"/>
                <a:gd name="connsiteY4" fmla="*/ 362378 h 398019"/>
                <a:gd name="connsiteX5" fmla="*/ 1417583 w 1453194"/>
                <a:gd name="connsiteY5" fmla="*/ 398020 h 398019"/>
                <a:gd name="connsiteX6" fmla="*/ 35612 w 1453194"/>
                <a:gd name="connsiteY6" fmla="*/ 398020 h 398019"/>
                <a:gd name="connsiteX7" fmla="*/ 0 w 1453194"/>
                <a:gd name="connsiteY7" fmla="*/ 362378 h 398019"/>
                <a:gd name="connsiteX8" fmla="*/ 0 w 1453194"/>
                <a:gd name="connsiteY8" fmla="*/ 35642 h 398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3194" h="398019">
                  <a:moveTo>
                    <a:pt x="0" y="35642"/>
                  </a:moveTo>
                  <a:cubicBezTo>
                    <a:pt x="0" y="15964"/>
                    <a:pt x="15933" y="0"/>
                    <a:pt x="35612" y="0"/>
                  </a:cubicBezTo>
                  <a:lnTo>
                    <a:pt x="1417583" y="0"/>
                  </a:lnTo>
                  <a:cubicBezTo>
                    <a:pt x="1437261" y="0"/>
                    <a:pt x="1453194" y="15964"/>
                    <a:pt x="1453194" y="35642"/>
                  </a:cubicBezTo>
                  <a:lnTo>
                    <a:pt x="1453194" y="362378"/>
                  </a:lnTo>
                  <a:cubicBezTo>
                    <a:pt x="1453194" y="382056"/>
                    <a:pt x="1437261" y="398020"/>
                    <a:pt x="1417583" y="398020"/>
                  </a:cubicBezTo>
                  <a:lnTo>
                    <a:pt x="35612" y="398020"/>
                  </a:lnTo>
                  <a:cubicBezTo>
                    <a:pt x="15933" y="398020"/>
                    <a:pt x="0" y="382056"/>
                    <a:pt x="0" y="362378"/>
                  </a:cubicBezTo>
                  <a:lnTo>
                    <a:pt x="0" y="35642"/>
                  </a:lnTo>
                  <a:close/>
                </a:path>
              </a:pathLst>
            </a:custGeom>
            <a:solidFill>
              <a:srgbClr val="4D82AE"/>
            </a:solidFill>
            <a:ln w="15348" cap="flat">
              <a:solidFill>
                <a:srgbClr val="4E83A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80743648-EF4D-F598-48AA-572B19A8BEFF}"/>
                </a:ext>
              </a:extLst>
            </p:cNvPr>
            <p:cNvSpPr txBox="1"/>
            <p:nvPr/>
          </p:nvSpPr>
          <p:spPr>
            <a:xfrm>
              <a:off x="2654195" y="3664864"/>
              <a:ext cx="17280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solidFill>
                    <a:schemeClr val="bg1"/>
                  </a:solidFill>
                  <a:latin typeface="+mj-lt"/>
                </a:rPr>
                <a:t>Postoperative </a:t>
              </a:r>
              <a:r>
                <a:rPr lang="en-US" sz="800" dirty="0" err="1">
                  <a:solidFill>
                    <a:schemeClr val="bg1"/>
                  </a:solidFill>
                  <a:latin typeface="+mj-lt"/>
                </a:rPr>
                <a:t>ChT</a:t>
              </a:r>
              <a:r>
                <a:rPr lang="en-US" sz="800" dirty="0">
                  <a:solidFill>
                    <a:schemeClr val="bg1"/>
                  </a:solidFill>
                  <a:latin typeface="+mj-lt"/>
                </a:rPr>
                <a:t> ± anti-HER2</a:t>
              </a:r>
            </a:p>
            <a:p>
              <a:pPr algn="ctr"/>
              <a:r>
                <a:rPr lang="en-US" sz="800" dirty="0">
                  <a:solidFill>
                    <a:schemeClr val="bg1"/>
                  </a:solidFill>
                  <a:latin typeface="+mj-lt"/>
                </a:rPr>
                <a:t>if applicable [I,A]</a:t>
              </a:r>
              <a:endParaRPr lang="en-IN" sz="800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74C0E64C-2A94-0A68-0AAF-93692AD5A2CC}"/>
              </a:ext>
            </a:extLst>
          </p:cNvPr>
          <p:cNvGrpSpPr/>
          <p:nvPr/>
        </p:nvGrpSpPr>
        <p:grpSpPr>
          <a:xfrm>
            <a:off x="2652771" y="4211926"/>
            <a:ext cx="1741484" cy="398019"/>
            <a:chOff x="2652771" y="4211926"/>
            <a:chExt cx="1741484" cy="398019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D3824F2F-6F1D-375C-328A-AEDA67C7C2E7}"/>
                </a:ext>
              </a:extLst>
            </p:cNvPr>
            <p:cNvSpPr/>
            <p:nvPr/>
          </p:nvSpPr>
          <p:spPr>
            <a:xfrm>
              <a:off x="2678567" y="4211926"/>
              <a:ext cx="1715688" cy="398019"/>
            </a:xfrm>
            <a:custGeom>
              <a:avLst/>
              <a:gdLst>
                <a:gd name="connsiteX0" fmla="*/ 0 w 1453194"/>
                <a:gd name="connsiteY0" fmla="*/ 35642 h 398019"/>
                <a:gd name="connsiteX1" fmla="*/ 35612 w 1453194"/>
                <a:gd name="connsiteY1" fmla="*/ 0 h 398019"/>
                <a:gd name="connsiteX2" fmla="*/ 1417583 w 1453194"/>
                <a:gd name="connsiteY2" fmla="*/ 0 h 398019"/>
                <a:gd name="connsiteX3" fmla="*/ 1453194 w 1453194"/>
                <a:gd name="connsiteY3" fmla="*/ 35642 h 398019"/>
                <a:gd name="connsiteX4" fmla="*/ 1453194 w 1453194"/>
                <a:gd name="connsiteY4" fmla="*/ 362378 h 398019"/>
                <a:gd name="connsiteX5" fmla="*/ 1417583 w 1453194"/>
                <a:gd name="connsiteY5" fmla="*/ 398020 h 398019"/>
                <a:gd name="connsiteX6" fmla="*/ 35612 w 1453194"/>
                <a:gd name="connsiteY6" fmla="*/ 398020 h 398019"/>
                <a:gd name="connsiteX7" fmla="*/ 0 w 1453194"/>
                <a:gd name="connsiteY7" fmla="*/ 362378 h 398019"/>
                <a:gd name="connsiteX8" fmla="*/ 0 w 1453194"/>
                <a:gd name="connsiteY8" fmla="*/ 35642 h 398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3194" h="398019">
                  <a:moveTo>
                    <a:pt x="0" y="35642"/>
                  </a:moveTo>
                  <a:cubicBezTo>
                    <a:pt x="0" y="15964"/>
                    <a:pt x="15933" y="0"/>
                    <a:pt x="35612" y="0"/>
                  </a:cubicBezTo>
                  <a:lnTo>
                    <a:pt x="1417583" y="0"/>
                  </a:lnTo>
                  <a:cubicBezTo>
                    <a:pt x="1437261" y="0"/>
                    <a:pt x="1453194" y="15964"/>
                    <a:pt x="1453194" y="35642"/>
                  </a:cubicBezTo>
                  <a:lnTo>
                    <a:pt x="1453194" y="362378"/>
                  </a:lnTo>
                  <a:cubicBezTo>
                    <a:pt x="1453194" y="382056"/>
                    <a:pt x="1437261" y="398020"/>
                    <a:pt x="1417583" y="398020"/>
                  </a:cubicBezTo>
                  <a:lnTo>
                    <a:pt x="35612" y="398020"/>
                  </a:lnTo>
                  <a:cubicBezTo>
                    <a:pt x="15933" y="398020"/>
                    <a:pt x="0" y="382056"/>
                    <a:pt x="0" y="362378"/>
                  </a:cubicBezTo>
                  <a:lnTo>
                    <a:pt x="0" y="35642"/>
                  </a:lnTo>
                  <a:close/>
                </a:path>
              </a:pathLst>
            </a:custGeom>
            <a:solidFill>
              <a:srgbClr val="D6528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AB3E0A22-5E17-7333-E28C-3B799CF46DD9}"/>
                </a:ext>
              </a:extLst>
            </p:cNvPr>
            <p:cNvSpPr txBox="1"/>
            <p:nvPr/>
          </p:nvSpPr>
          <p:spPr>
            <a:xfrm>
              <a:off x="2652771" y="4243763"/>
              <a:ext cx="171562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solidFill>
                    <a:schemeClr val="bg1"/>
                  </a:solidFill>
                  <a:latin typeface="+mj-lt"/>
                </a:rPr>
                <a:t>Postoperative </a:t>
              </a:r>
              <a:r>
                <a:rPr lang="en-US" sz="800" dirty="0" err="1">
                  <a:solidFill>
                    <a:schemeClr val="bg1"/>
                  </a:solidFill>
                  <a:latin typeface="+mj-lt"/>
                </a:rPr>
                <a:t>RT</a:t>
              </a:r>
              <a:r>
                <a:rPr lang="en-US" sz="800" baseline="30000" dirty="0" err="1">
                  <a:solidFill>
                    <a:schemeClr val="bg1"/>
                  </a:solidFill>
                  <a:latin typeface="+mj-lt"/>
                </a:rPr>
                <a:t>d</a:t>
              </a:r>
              <a:r>
                <a:rPr lang="en-US" sz="800" dirty="0">
                  <a:solidFill>
                    <a:schemeClr val="bg1"/>
                  </a:solidFill>
                  <a:latin typeface="+mj-lt"/>
                </a:rPr>
                <a:t> if applicable</a:t>
              </a:r>
            </a:p>
            <a:p>
              <a:pPr algn="ctr"/>
              <a:r>
                <a:rPr lang="en-US" sz="800" dirty="0">
                  <a:solidFill>
                    <a:schemeClr val="bg1"/>
                  </a:solidFill>
                  <a:latin typeface="+mj-lt"/>
                </a:rPr>
                <a:t>(mandatory after BCS) [I. A]</a:t>
              </a:r>
              <a:endParaRPr lang="en-IN" sz="800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A48D410D-366A-9773-79DF-D9ADF3CF32BA}"/>
              </a:ext>
            </a:extLst>
          </p:cNvPr>
          <p:cNvGrpSpPr/>
          <p:nvPr/>
        </p:nvGrpSpPr>
        <p:grpSpPr>
          <a:xfrm>
            <a:off x="4747747" y="4211926"/>
            <a:ext cx="1715628" cy="398019"/>
            <a:chOff x="4747747" y="4211926"/>
            <a:chExt cx="1715628" cy="398019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845E5EE6-EC0B-5AC5-0E30-0913243D7098}"/>
                </a:ext>
              </a:extLst>
            </p:cNvPr>
            <p:cNvSpPr/>
            <p:nvPr/>
          </p:nvSpPr>
          <p:spPr>
            <a:xfrm>
              <a:off x="4878964" y="4211926"/>
              <a:ext cx="1453194" cy="398019"/>
            </a:xfrm>
            <a:custGeom>
              <a:avLst/>
              <a:gdLst>
                <a:gd name="connsiteX0" fmla="*/ 0 w 1453194"/>
                <a:gd name="connsiteY0" fmla="*/ 35642 h 398019"/>
                <a:gd name="connsiteX1" fmla="*/ 35611 w 1453194"/>
                <a:gd name="connsiteY1" fmla="*/ 0 h 398019"/>
                <a:gd name="connsiteX2" fmla="*/ 1417583 w 1453194"/>
                <a:gd name="connsiteY2" fmla="*/ 0 h 398019"/>
                <a:gd name="connsiteX3" fmla="*/ 1453194 w 1453194"/>
                <a:gd name="connsiteY3" fmla="*/ 35642 h 398019"/>
                <a:gd name="connsiteX4" fmla="*/ 1453194 w 1453194"/>
                <a:gd name="connsiteY4" fmla="*/ 362378 h 398019"/>
                <a:gd name="connsiteX5" fmla="*/ 1417583 w 1453194"/>
                <a:gd name="connsiteY5" fmla="*/ 398020 h 398019"/>
                <a:gd name="connsiteX6" fmla="*/ 35611 w 1453194"/>
                <a:gd name="connsiteY6" fmla="*/ 398020 h 398019"/>
                <a:gd name="connsiteX7" fmla="*/ 0 w 1453194"/>
                <a:gd name="connsiteY7" fmla="*/ 362378 h 398019"/>
                <a:gd name="connsiteX8" fmla="*/ 0 w 1453194"/>
                <a:gd name="connsiteY8" fmla="*/ 35642 h 398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3194" h="398019">
                  <a:moveTo>
                    <a:pt x="0" y="35642"/>
                  </a:moveTo>
                  <a:cubicBezTo>
                    <a:pt x="0" y="15964"/>
                    <a:pt x="15933" y="0"/>
                    <a:pt x="35611" y="0"/>
                  </a:cubicBezTo>
                  <a:lnTo>
                    <a:pt x="1417583" y="0"/>
                  </a:lnTo>
                  <a:cubicBezTo>
                    <a:pt x="1437261" y="0"/>
                    <a:pt x="1453194" y="15964"/>
                    <a:pt x="1453194" y="35642"/>
                  </a:cubicBezTo>
                  <a:lnTo>
                    <a:pt x="1453194" y="362378"/>
                  </a:lnTo>
                  <a:cubicBezTo>
                    <a:pt x="1453194" y="382056"/>
                    <a:pt x="1437261" y="398020"/>
                    <a:pt x="1417583" y="398020"/>
                  </a:cubicBezTo>
                  <a:lnTo>
                    <a:pt x="35611" y="398020"/>
                  </a:lnTo>
                  <a:cubicBezTo>
                    <a:pt x="15933" y="398020"/>
                    <a:pt x="0" y="382056"/>
                    <a:pt x="0" y="362378"/>
                  </a:cubicBezTo>
                  <a:lnTo>
                    <a:pt x="0" y="35642"/>
                  </a:lnTo>
                  <a:close/>
                </a:path>
              </a:pathLst>
            </a:custGeom>
            <a:solidFill>
              <a:srgbClr val="4D82AE"/>
            </a:solidFill>
            <a:ln w="15348" cap="flat">
              <a:solidFill>
                <a:srgbClr val="4E83A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B68B42BD-1627-2860-16A0-51324B2A2E3F}"/>
                </a:ext>
              </a:extLst>
            </p:cNvPr>
            <p:cNvSpPr txBox="1"/>
            <p:nvPr/>
          </p:nvSpPr>
          <p:spPr>
            <a:xfrm>
              <a:off x="4747747" y="4230336"/>
              <a:ext cx="171562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solidFill>
                    <a:schemeClr val="bg1"/>
                  </a:solidFill>
                  <a:latin typeface="+mj-lt"/>
                </a:rPr>
                <a:t>Postoperative </a:t>
              </a:r>
              <a:r>
                <a:rPr lang="en-US" sz="800" dirty="0" err="1">
                  <a:solidFill>
                    <a:schemeClr val="bg1"/>
                  </a:solidFill>
                  <a:latin typeface="+mj-lt"/>
                </a:rPr>
                <a:t>ET</a:t>
              </a:r>
              <a:r>
                <a:rPr lang="en-US" sz="800" baseline="30000" dirty="0" err="1">
                  <a:solidFill>
                    <a:schemeClr val="bg1"/>
                  </a:solidFill>
                  <a:latin typeface="+mj-lt"/>
                </a:rPr>
                <a:t>d</a:t>
              </a:r>
              <a:endParaRPr lang="en-US" sz="800" baseline="30000" dirty="0">
                <a:solidFill>
                  <a:schemeClr val="bg1"/>
                </a:solidFill>
                <a:latin typeface="+mj-lt"/>
              </a:endParaRPr>
            </a:p>
            <a:p>
              <a:pPr algn="ctr"/>
              <a:r>
                <a:rPr lang="en-US" sz="800" dirty="0">
                  <a:solidFill>
                    <a:schemeClr val="bg1"/>
                  </a:solidFill>
                  <a:latin typeface="+mj-lt"/>
                </a:rPr>
                <a:t>if applicable [I, A]</a:t>
              </a:r>
              <a:endParaRPr lang="en-IN" sz="800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94426A3C-D9CC-B6FF-51A7-15BD53CE3B27}"/>
              </a:ext>
            </a:extLst>
          </p:cNvPr>
          <p:cNvGrpSpPr/>
          <p:nvPr/>
        </p:nvGrpSpPr>
        <p:grpSpPr>
          <a:xfrm>
            <a:off x="2007738" y="1914431"/>
            <a:ext cx="5086344" cy="346199"/>
            <a:chOff x="2007738" y="1914431"/>
            <a:chExt cx="5086344" cy="346199"/>
          </a:xfrm>
        </p:grpSpPr>
        <p:grpSp>
          <p:nvGrpSpPr>
            <p:cNvPr id="202" name="Graphic 7">
              <a:extLst>
                <a:ext uri="{FF2B5EF4-FFF2-40B4-BE49-F238E27FC236}">
                  <a16:creationId xmlns:a16="http://schemas.microsoft.com/office/drawing/2014/main" id="{653B9FA8-673E-6BC0-E012-3572A59BAF48}"/>
                </a:ext>
              </a:extLst>
            </p:cNvPr>
            <p:cNvGrpSpPr/>
            <p:nvPr/>
          </p:nvGrpSpPr>
          <p:grpSpPr>
            <a:xfrm>
              <a:off x="4568561" y="1914431"/>
              <a:ext cx="36378" cy="183460"/>
              <a:chOff x="4568561" y="1914431"/>
              <a:chExt cx="36378" cy="183460"/>
            </a:xfrm>
            <a:solidFill>
              <a:srgbClr val="000000"/>
            </a:solidFill>
          </p:grpSpPr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314C0E79-F1C3-E2CA-AB28-718E4DA51390}"/>
                  </a:ext>
                </a:extLst>
              </p:cNvPr>
              <p:cNvSpPr/>
              <p:nvPr/>
            </p:nvSpPr>
            <p:spPr>
              <a:xfrm>
                <a:off x="4586735" y="1914431"/>
                <a:ext cx="3069" cy="154142"/>
              </a:xfrm>
              <a:custGeom>
                <a:avLst/>
                <a:gdLst>
                  <a:gd name="connsiteX0" fmla="*/ 0 w 3069"/>
                  <a:gd name="connsiteY0" fmla="*/ 0 h 154142"/>
                  <a:gd name="connsiteX1" fmla="*/ 0 w 3069"/>
                  <a:gd name="connsiteY1" fmla="*/ 154143 h 154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69" h="154142">
                    <a:moveTo>
                      <a:pt x="0" y="0"/>
                    </a:moveTo>
                    <a:lnTo>
                      <a:pt x="0" y="154143"/>
                    </a:lnTo>
                  </a:path>
                </a:pathLst>
              </a:custGeom>
              <a:ln w="6139" cap="flat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9CA0761E-EAAE-1951-DFCF-F0E1E70043EC}"/>
                  </a:ext>
                </a:extLst>
              </p:cNvPr>
              <p:cNvSpPr/>
              <p:nvPr/>
            </p:nvSpPr>
            <p:spPr>
              <a:xfrm>
                <a:off x="4568561" y="2054790"/>
                <a:ext cx="36378" cy="43102"/>
              </a:xfrm>
              <a:custGeom>
                <a:avLst/>
                <a:gdLst>
                  <a:gd name="connsiteX0" fmla="*/ 0 w 36378"/>
                  <a:gd name="connsiteY0" fmla="*/ 0 h 43102"/>
                  <a:gd name="connsiteX1" fmla="*/ 18174 w 36378"/>
                  <a:gd name="connsiteY1" fmla="*/ 7736 h 43102"/>
                  <a:gd name="connsiteX2" fmla="*/ 36379 w 36378"/>
                  <a:gd name="connsiteY2" fmla="*/ 0 h 43102"/>
                  <a:gd name="connsiteX3" fmla="*/ 18174 w 36378"/>
                  <a:gd name="connsiteY3" fmla="*/ 43102 h 43102"/>
                  <a:gd name="connsiteX4" fmla="*/ 0 w 36378"/>
                  <a:gd name="connsiteY4" fmla="*/ 0 h 43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378" h="43102">
                    <a:moveTo>
                      <a:pt x="0" y="0"/>
                    </a:moveTo>
                    <a:lnTo>
                      <a:pt x="18174" y="7736"/>
                    </a:lnTo>
                    <a:lnTo>
                      <a:pt x="36379" y="0"/>
                    </a:lnTo>
                    <a:lnTo>
                      <a:pt x="18174" y="4310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  <p:grpSp>
          <p:nvGrpSpPr>
            <p:cNvPr id="253" name="Group 252">
              <a:extLst>
                <a:ext uri="{FF2B5EF4-FFF2-40B4-BE49-F238E27FC236}">
                  <a16:creationId xmlns:a16="http://schemas.microsoft.com/office/drawing/2014/main" id="{47D123EC-8D87-24B8-7121-649B0990F04D}"/>
                </a:ext>
              </a:extLst>
            </p:cNvPr>
            <p:cNvGrpSpPr/>
            <p:nvPr/>
          </p:nvGrpSpPr>
          <p:grpSpPr>
            <a:xfrm>
              <a:off x="5724829" y="1920322"/>
              <a:ext cx="1369253" cy="340308"/>
              <a:chOff x="5724829" y="1920322"/>
              <a:chExt cx="1369253" cy="340308"/>
            </a:xfrm>
          </p:grpSpPr>
          <p:grpSp>
            <p:nvGrpSpPr>
              <p:cNvPr id="117" name="Graphic 7">
                <a:extLst>
                  <a:ext uri="{FF2B5EF4-FFF2-40B4-BE49-F238E27FC236}">
                    <a16:creationId xmlns:a16="http://schemas.microsoft.com/office/drawing/2014/main" id="{351C6B03-F7F9-FD12-6503-92D0451346D9}"/>
                  </a:ext>
                </a:extLst>
              </p:cNvPr>
              <p:cNvGrpSpPr/>
              <p:nvPr/>
            </p:nvGrpSpPr>
            <p:grpSpPr>
              <a:xfrm>
                <a:off x="5724829" y="2210406"/>
                <a:ext cx="1363520" cy="50224"/>
                <a:chOff x="5724829" y="2210406"/>
                <a:chExt cx="1363520" cy="50224"/>
              </a:xfrm>
              <a:solidFill>
                <a:srgbClr val="000000"/>
              </a:solidFill>
            </p:grpSpPr>
            <p:sp>
              <p:nvSpPr>
                <p:cNvPr id="118" name="Freeform: Shape 117">
                  <a:extLst>
                    <a:ext uri="{FF2B5EF4-FFF2-40B4-BE49-F238E27FC236}">
                      <a16:creationId xmlns:a16="http://schemas.microsoft.com/office/drawing/2014/main" id="{6B9DC156-8709-E2E2-921D-42182085C841}"/>
                    </a:ext>
                  </a:extLst>
                </p:cNvPr>
                <p:cNvSpPr/>
                <p:nvPr/>
              </p:nvSpPr>
              <p:spPr>
                <a:xfrm>
                  <a:off x="5744508" y="2235518"/>
                  <a:ext cx="1343842" cy="3069"/>
                </a:xfrm>
                <a:custGeom>
                  <a:avLst/>
                  <a:gdLst>
                    <a:gd name="connsiteX0" fmla="*/ 1343842 w 1343842"/>
                    <a:gd name="connsiteY0" fmla="*/ 0 h 3069"/>
                    <a:gd name="connsiteX1" fmla="*/ 0 w 1343842"/>
                    <a:gd name="connsiteY1" fmla="*/ 0 h 30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43842" h="3069">
                      <a:moveTo>
                        <a:pt x="1343842" y="0"/>
                      </a:moveTo>
                      <a:lnTo>
                        <a:pt x="0" y="0"/>
                      </a:lnTo>
                    </a:path>
                  </a:pathLst>
                </a:custGeom>
                <a:ln w="6139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119" name="Freeform: Shape 118">
                  <a:extLst>
                    <a:ext uri="{FF2B5EF4-FFF2-40B4-BE49-F238E27FC236}">
                      <a16:creationId xmlns:a16="http://schemas.microsoft.com/office/drawing/2014/main" id="{E75B9FAB-833F-D6F2-DA0C-20795D680B32}"/>
                    </a:ext>
                  </a:extLst>
                </p:cNvPr>
                <p:cNvSpPr/>
                <p:nvPr/>
              </p:nvSpPr>
              <p:spPr>
                <a:xfrm>
                  <a:off x="5724829" y="2210406"/>
                  <a:ext cx="30638" cy="50224"/>
                </a:xfrm>
                <a:custGeom>
                  <a:avLst/>
                  <a:gdLst>
                    <a:gd name="connsiteX0" fmla="*/ 21889 w 30638"/>
                    <a:gd name="connsiteY0" fmla="*/ 25112 h 50224"/>
                    <a:gd name="connsiteX1" fmla="*/ 30638 w 30638"/>
                    <a:gd name="connsiteY1" fmla="*/ 50224 h 50224"/>
                    <a:gd name="connsiteX2" fmla="*/ 0 w 30638"/>
                    <a:gd name="connsiteY2" fmla="*/ 25112 h 50224"/>
                    <a:gd name="connsiteX3" fmla="*/ 30638 w 30638"/>
                    <a:gd name="connsiteY3" fmla="*/ 0 h 50224"/>
                    <a:gd name="connsiteX4" fmla="*/ 21889 w 30638"/>
                    <a:gd name="connsiteY4" fmla="*/ 25112 h 50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0638" h="50224">
                      <a:moveTo>
                        <a:pt x="21889" y="25112"/>
                      </a:moveTo>
                      <a:cubicBezTo>
                        <a:pt x="27660" y="30884"/>
                        <a:pt x="30423" y="42304"/>
                        <a:pt x="30638" y="50224"/>
                      </a:cubicBezTo>
                      <a:cubicBezTo>
                        <a:pt x="22718" y="39602"/>
                        <a:pt x="12433" y="30300"/>
                        <a:pt x="0" y="25112"/>
                      </a:cubicBezTo>
                      <a:cubicBezTo>
                        <a:pt x="12433" y="20139"/>
                        <a:pt x="22288" y="10284"/>
                        <a:pt x="30638" y="0"/>
                      </a:cubicBezTo>
                      <a:cubicBezTo>
                        <a:pt x="29963" y="8473"/>
                        <a:pt x="27875" y="18788"/>
                        <a:pt x="21889" y="2511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  <p:sp>
            <p:nvSpPr>
              <p:cNvPr id="250" name="Freeform: Shape 249">
                <a:extLst>
                  <a:ext uri="{FF2B5EF4-FFF2-40B4-BE49-F238E27FC236}">
                    <a16:creationId xmlns:a16="http://schemas.microsoft.com/office/drawing/2014/main" id="{D1D705F2-1A76-9C76-E084-BAD2A7959543}"/>
                  </a:ext>
                </a:extLst>
              </p:cNvPr>
              <p:cNvSpPr/>
              <p:nvPr/>
            </p:nvSpPr>
            <p:spPr>
              <a:xfrm>
                <a:off x="7088597" y="1920322"/>
                <a:ext cx="5485" cy="312038"/>
              </a:xfrm>
              <a:custGeom>
                <a:avLst/>
                <a:gdLst>
                  <a:gd name="connsiteX0" fmla="*/ 0 w 3069"/>
                  <a:gd name="connsiteY0" fmla="*/ 0 h 1847714"/>
                  <a:gd name="connsiteX1" fmla="*/ 0 w 3069"/>
                  <a:gd name="connsiteY1" fmla="*/ 1847715 h 1847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69" h="1847714">
                    <a:moveTo>
                      <a:pt x="0" y="0"/>
                    </a:moveTo>
                    <a:lnTo>
                      <a:pt x="0" y="1847715"/>
                    </a:lnTo>
                  </a:path>
                </a:pathLst>
              </a:custGeom>
              <a:ln w="6139" cap="flat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  <p:grpSp>
          <p:nvGrpSpPr>
            <p:cNvPr id="258" name="Group 257">
              <a:extLst>
                <a:ext uri="{FF2B5EF4-FFF2-40B4-BE49-F238E27FC236}">
                  <a16:creationId xmlns:a16="http://schemas.microsoft.com/office/drawing/2014/main" id="{B3E11BC0-656A-D0F3-A7EB-A916BB6E9F71}"/>
                </a:ext>
              </a:extLst>
            </p:cNvPr>
            <p:cNvGrpSpPr/>
            <p:nvPr/>
          </p:nvGrpSpPr>
          <p:grpSpPr>
            <a:xfrm>
              <a:off x="2007738" y="1916857"/>
              <a:ext cx="1403388" cy="336834"/>
              <a:chOff x="2007738" y="1916857"/>
              <a:chExt cx="1403388" cy="336834"/>
            </a:xfrm>
          </p:grpSpPr>
          <p:grpSp>
            <p:nvGrpSpPr>
              <p:cNvPr id="124" name="Graphic 7">
                <a:extLst>
                  <a:ext uri="{FF2B5EF4-FFF2-40B4-BE49-F238E27FC236}">
                    <a16:creationId xmlns:a16="http://schemas.microsoft.com/office/drawing/2014/main" id="{B3E3E87E-5C75-7F61-752E-D9674DBC48D6}"/>
                  </a:ext>
                </a:extLst>
              </p:cNvPr>
              <p:cNvGrpSpPr/>
              <p:nvPr/>
            </p:nvGrpSpPr>
            <p:grpSpPr>
              <a:xfrm>
                <a:off x="2056693" y="2217313"/>
                <a:ext cx="1354433" cy="36378"/>
                <a:chOff x="2056693" y="2217313"/>
                <a:chExt cx="1354433" cy="36378"/>
              </a:xfrm>
              <a:solidFill>
                <a:srgbClr val="000000"/>
              </a:solidFill>
            </p:grpSpPr>
            <p:sp>
              <p:nvSpPr>
                <p:cNvPr id="125" name="Freeform: Shape 124">
                  <a:extLst>
                    <a:ext uri="{FF2B5EF4-FFF2-40B4-BE49-F238E27FC236}">
                      <a16:creationId xmlns:a16="http://schemas.microsoft.com/office/drawing/2014/main" id="{E3C61A01-A32D-611B-6568-296F98339B30}"/>
                    </a:ext>
                  </a:extLst>
                </p:cNvPr>
                <p:cNvSpPr/>
                <p:nvPr/>
              </p:nvSpPr>
              <p:spPr>
                <a:xfrm>
                  <a:off x="2056693" y="2235518"/>
                  <a:ext cx="1325115" cy="3069"/>
                </a:xfrm>
                <a:custGeom>
                  <a:avLst/>
                  <a:gdLst>
                    <a:gd name="connsiteX0" fmla="*/ 0 w 1325115"/>
                    <a:gd name="connsiteY0" fmla="*/ 0 h 3069"/>
                    <a:gd name="connsiteX1" fmla="*/ 1325116 w 1325115"/>
                    <a:gd name="connsiteY1" fmla="*/ 0 h 30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25115" h="3069">
                      <a:moveTo>
                        <a:pt x="0" y="0"/>
                      </a:moveTo>
                      <a:lnTo>
                        <a:pt x="1325116" y="0"/>
                      </a:lnTo>
                    </a:path>
                  </a:pathLst>
                </a:custGeom>
                <a:ln w="6139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126" name="Freeform: Shape 125">
                  <a:extLst>
                    <a:ext uri="{FF2B5EF4-FFF2-40B4-BE49-F238E27FC236}">
                      <a16:creationId xmlns:a16="http://schemas.microsoft.com/office/drawing/2014/main" id="{D83AAB54-BDD9-D1D7-FC3D-8B35BEF21007}"/>
                    </a:ext>
                  </a:extLst>
                </p:cNvPr>
                <p:cNvSpPr/>
                <p:nvPr/>
              </p:nvSpPr>
              <p:spPr>
                <a:xfrm>
                  <a:off x="3367994" y="2217313"/>
                  <a:ext cx="43132" cy="36378"/>
                </a:xfrm>
                <a:custGeom>
                  <a:avLst/>
                  <a:gdLst>
                    <a:gd name="connsiteX0" fmla="*/ 0 w 43132"/>
                    <a:gd name="connsiteY0" fmla="*/ 36379 h 36378"/>
                    <a:gd name="connsiteX1" fmla="*/ 7736 w 43132"/>
                    <a:gd name="connsiteY1" fmla="*/ 18205 h 36378"/>
                    <a:gd name="connsiteX2" fmla="*/ 0 w 43132"/>
                    <a:gd name="connsiteY2" fmla="*/ 0 h 36378"/>
                    <a:gd name="connsiteX3" fmla="*/ 43133 w 43132"/>
                    <a:gd name="connsiteY3" fmla="*/ 18205 h 36378"/>
                    <a:gd name="connsiteX4" fmla="*/ 0 w 43132"/>
                    <a:gd name="connsiteY4" fmla="*/ 36379 h 36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3132" h="36378">
                      <a:moveTo>
                        <a:pt x="0" y="36379"/>
                      </a:moveTo>
                      <a:lnTo>
                        <a:pt x="7736" y="18205"/>
                      </a:lnTo>
                      <a:lnTo>
                        <a:pt x="0" y="0"/>
                      </a:lnTo>
                      <a:lnTo>
                        <a:pt x="43133" y="18205"/>
                      </a:lnTo>
                      <a:lnTo>
                        <a:pt x="0" y="3637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  <p:sp>
            <p:nvSpPr>
              <p:cNvPr id="255" name="Freeform: Shape 254">
                <a:extLst>
                  <a:ext uri="{FF2B5EF4-FFF2-40B4-BE49-F238E27FC236}">
                    <a16:creationId xmlns:a16="http://schemas.microsoft.com/office/drawing/2014/main" id="{573DE2D9-0450-9F19-595D-BB6C7195A1E5}"/>
                  </a:ext>
                </a:extLst>
              </p:cNvPr>
              <p:cNvSpPr/>
              <p:nvPr/>
            </p:nvSpPr>
            <p:spPr>
              <a:xfrm flipH="1">
                <a:off x="2007738" y="1916857"/>
                <a:ext cx="45719" cy="324907"/>
              </a:xfrm>
              <a:custGeom>
                <a:avLst/>
                <a:gdLst>
                  <a:gd name="connsiteX0" fmla="*/ 0 w 3069"/>
                  <a:gd name="connsiteY0" fmla="*/ 0 h 1855481"/>
                  <a:gd name="connsiteX1" fmla="*/ 0 w 3069"/>
                  <a:gd name="connsiteY1" fmla="*/ 1855482 h 1855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69" h="1855481">
                    <a:moveTo>
                      <a:pt x="0" y="0"/>
                    </a:moveTo>
                    <a:lnTo>
                      <a:pt x="0" y="1855482"/>
                    </a:lnTo>
                  </a:path>
                </a:pathLst>
              </a:custGeom>
              <a:ln w="6139" cap="flat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</p:grp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C1323AF5-DBD8-9562-E098-9A6093E5F859}"/>
              </a:ext>
            </a:extLst>
          </p:cNvPr>
          <p:cNvGrpSpPr/>
          <p:nvPr/>
        </p:nvGrpSpPr>
        <p:grpSpPr>
          <a:xfrm>
            <a:off x="3432678" y="2380112"/>
            <a:ext cx="2332062" cy="187283"/>
            <a:chOff x="3432678" y="2380112"/>
            <a:chExt cx="2332062" cy="187283"/>
          </a:xfrm>
        </p:grpSpPr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C436BBF3-01DC-62E9-28C0-7A3FC6CB356E}"/>
                </a:ext>
              </a:extLst>
            </p:cNvPr>
            <p:cNvSpPr/>
            <p:nvPr/>
          </p:nvSpPr>
          <p:spPr>
            <a:xfrm flipH="1">
              <a:off x="4536251" y="2380112"/>
              <a:ext cx="45719" cy="61894"/>
            </a:xfrm>
            <a:custGeom>
              <a:avLst/>
              <a:gdLst>
                <a:gd name="connsiteX0" fmla="*/ 0 w 3069"/>
                <a:gd name="connsiteY0" fmla="*/ 0 h 258244"/>
                <a:gd name="connsiteX1" fmla="*/ 0 w 3069"/>
                <a:gd name="connsiteY1" fmla="*/ 258245 h 258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69" h="258244">
                  <a:moveTo>
                    <a:pt x="0" y="0"/>
                  </a:moveTo>
                  <a:lnTo>
                    <a:pt x="0" y="258245"/>
                  </a:lnTo>
                </a:path>
              </a:pathLst>
            </a:custGeom>
            <a:ln w="6139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grpSp>
          <p:nvGrpSpPr>
            <p:cNvPr id="263" name="Group 262">
              <a:extLst>
                <a:ext uri="{FF2B5EF4-FFF2-40B4-BE49-F238E27FC236}">
                  <a16:creationId xmlns:a16="http://schemas.microsoft.com/office/drawing/2014/main" id="{685F485F-1D54-A5E8-87CB-D4BD63D5E6FC}"/>
                </a:ext>
              </a:extLst>
            </p:cNvPr>
            <p:cNvGrpSpPr/>
            <p:nvPr/>
          </p:nvGrpSpPr>
          <p:grpSpPr>
            <a:xfrm>
              <a:off x="3432678" y="2447069"/>
              <a:ext cx="2332062" cy="120326"/>
              <a:chOff x="3432678" y="2447069"/>
              <a:chExt cx="2332062" cy="120326"/>
            </a:xfrm>
          </p:grpSpPr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12CB8189-8830-3CBE-0626-AC5DBABE215B}"/>
                  </a:ext>
                </a:extLst>
              </p:cNvPr>
              <p:cNvSpPr/>
              <p:nvPr/>
            </p:nvSpPr>
            <p:spPr>
              <a:xfrm>
                <a:off x="3432678" y="2517402"/>
                <a:ext cx="36378" cy="43102"/>
              </a:xfrm>
              <a:custGeom>
                <a:avLst/>
                <a:gdLst>
                  <a:gd name="connsiteX0" fmla="*/ 36379 w 36378"/>
                  <a:gd name="connsiteY0" fmla="*/ 0 h 43102"/>
                  <a:gd name="connsiteX1" fmla="*/ 18174 w 36378"/>
                  <a:gd name="connsiteY1" fmla="*/ 7706 h 43102"/>
                  <a:gd name="connsiteX2" fmla="*/ 0 w 36378"/>
                  <a:gd name="connsiteY2" fmla="*/ 0 h 43102"/>
                  <a:gd name="connsiteX3" fmla="*/ 18174 w 36378"/>
                  <a:gd name="connsiteY3" fmla="*/ 43102 h 43102"/>
                  <a:gd name="connsiteX4" fmla="*/ 36379 w 36378"/>
                  <a:gd name="connsiteY4" fmla="*/ 0 h 43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378" h="43102">
                    <a:moveTo>
                      <a:pt x="36379" y="0"/>
                    </a:moveTo>
                    <a:lnTo>
                      <a:pt x="18174" y="7706"/>
                    </a:lnTo>
                    <a:lnTo>
                      <a:pt x="0" y="0"/>
                    </a:lnTo>
                    <a:lnTo>
                      <a:pt x="18174" y="43102"/>
                    </a:lnTo>
                    <a:lnTo>
                      <a:pt x="3637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262" name="Group 261">
                <a:extLst>
                  <a:ext uri="{FF2B5EF4-FFF2-40B4-BE49-F238E27FC236}">
                    <a16:creationId xmlns:a16="http://schemas.microsoft.com/office/drawing/2014/main" id="{E3B179D9-0FAC-EA1B-9EC9-7B4743FCA712}"/>
                  </a:ext>
                </a:extLst>
              </p:cNvPr>
              <p:cNvGrpSpPr/>
              <p:nvPr/>
            </p:nvGrpSpPr>
            <p:grpSpPr>
              <a:xfrm>
                <a:off x="3450852" y="2447069"/>
                <a:ext cx="2313888" cy="120326"/>
                <a:chOff x="3450852" y="2447069"/>
                <a:chExt cx="2313888" cy="120326"/>
              </a:xfrm>
            </p:grpSpPr>
            <p:sp>
              <p:nvSpPr>
                <p:cNvPr id="187" name="Freeform: Shape 186">
                  <a:extLst>
                    <a:ext uri="{FF2B5EF4-FFF2-40B4-BE49-F238E27FC236}">
                      <a16:creationId xmlns:a16="http://schemas.microsoft.com/office/drawing/2014/main" id="{29287676-9C82-B47D-FE48-7659A23FC6B8}"/>
                    </a:ext>
                  </a:extLst>
                </p:cNvPr>
                <p:cNvSpPr/>
                <p:nvPr/>
              </p:nvSpPr>
              <p:spPr>
                <a:xfrm>
                  <a:off x="3450852" y="2447069"/>
                  <a:ext cx="2293257" cy="84116"/>
                </a:xfrm>
                <a:custGeom>
                  <a:avLst/>
                  <a:gdLst>
                    <a:gd name="connsiteX0" fmla="*/ 0 w 2293257"/>
                    <a:gd name="connsiteY0" fmla="*/ 84117 h 84116"/>
                    <a:gd name="connsiteX1" fmla="*/ 0 w 2293257"/>
                    <a:gd name="connsiteY1" fmla="*/ 0 h 84116"/>
                    <a:gd name="connsiteX2" fmla="*/ 2293257 w 2293257"/>
                    <a:gd name="connsiteY2" fmla="*/ 0 h 84116"/>
                    <a:gd name="connsiteX3" fmla="*/ 2293257 w 2293257"/>
                    <a:gd name="connsiteY3" fmla="*/ 84117 h 84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93257" h="84116">
                      <a:moveTo>
                        <a:pt x="0" y="84117"/>
                      </a:moveTo>
                      <a:lnTo>
                        <a:pt x="0" y="0"/>
                      </a:lnTo>
                      <a:lnTo>
                        <a:pt x="2293257" y="0"/>
                      </a:lnTo>
                      <a:lnTo>
                        <a:pt x="2293257" y="84117"/>
                      </a:lnTo>
                    </a:path>
                  </a:pathLst>
                </a:custGeom>
                <a:noFill/>
                <a:ln w="6139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261" name="Freeform: Shape 260">
                  <a:extLst>
                    <a:ext uri="{FF2B5EF4-FFF2-40B4-BE49-F238E27FC236}">
                      <a16:creationId xmlns:a16="http://schemas.microsoft.com/office/drawing/2014/main" id="{FB94C242-B59A-040B-B051-173DA263C419}"/>
                    </a:ext>
                  </a:extLst>
                </p:cNvPr>
                <p:cNvSpPr/>
                <p:nvPr/>
              </p:nvSpPr>
              <p:spPr>
                <a:xfrm>
                  <a:off x="5728362" y="2524293"/>
                  <a:ext cx="36378" cy="43102"/>
                </a:xfrm>
                <a:custGeom>
                  <a:avLst/>
                  <a:gdLst>
                    <a:gd name="connsiteX0" fmla="*/ 36379 w 36378"/>
                    <a:gd name="connsiteY0" fmla="*/ 0 h 43102"/>
                    <a:gd name="connsiteX1" fmla="*/ 18174 w 36378"/>
                    <a:gd name="connsiteY1" fmla="*/ 7706 h 43102"/>
                    <a:gd name="connsiteX2" fmla="*/ 0 w 36378"/>
                    <a:gd name="connsiteY2" fmla="*/ 0 h 43102"/>
                    <a:gd name="connsiteX3" fmla="*/ 18174 w 36378"/>
                    <a:gd name="connsiteY3" fmla="*/ 43102 h 43102"/>
                    <a:gd name="connsiteX4" fmla="*/ 36379 w 36378"/>
                    <a:gd name="connsiteY4" fmla="*/ 0 h 431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78" h="43102">
                      <a:moveTo>
                        <a:pt x="36379" y="0"/>
                      </a:moveTo>
                      <a:lnTo>
                        <a:pt x="18174" y="7706"/>
                      </a:lnTo>
                      <a:lnTo>
                        <a:pt x="0" y="0"/>
                      </a:lnTo>
                      <a:lnTo>
                        <a:pt x="18174" y="43102"/>
                      </a:lnTo>
                      <a:lnTo>
                        <a:pt x="36379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374838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>
            <a:extLst>
              <a:ext uri="{FF2B5EF4-FFF2-40B4-BE49-F238E27FC236}">
                <a16:creationId xmlns:a16="http://schemas.microsoft.com/office/drawing/2014/main" id="{AB1A17BB-A90C-E97D-5A08-8D17C337FC41}"/>
              </a:ext>
            </a:extLst>
          </p:cNvPr>
          <p:cNvSpPr txBox="1">
            <a:spLocks/>
          </p:cNvSpPr>
          <p:nvPr/>
        </p:nvSpPr>
        <p:spPr>
          <a:xfrm>
            <a:off x="313110" y="0"/>
            <a:ext cx="755453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r>
              <a:rPr lang="en-US" sz="2800" dirty="0">
                <a:solidFill>
                  <a:srgbClr val="D6538C"/>
                </a:solidFill>
                <a:latin typeface="+mj-lt"/>
                <a:cs typeface="Calibri" panose="020F0502020204030204" pitchFamily="34" charset="0"/>
              </a:rPr>
              <a:t>HER2-positive Breast Cancer Treatment</a:t>
            </a:r>
            <a:endParaRPr lang="en-IN" sz="2800" dirty="0">
              <a:solidFill>
                <a:srgbClr val="D6538C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8" name="Google Shape;530;p37">
            <a:extLst>
              <a:ext uri="{FF2B5EF4-FFF2-40B4-BE49-F238E27FC236}">
                <a16:creationId xmlns:a16="http://schemas.microsoft.com/office/drawing/2014/main" id="{9045B372-B1DC-A1D1-1317-14F0364B8F2D}"/>
              </a:ext>
            </a:extLst>
          </p:cNvPr>
          <p:cNvSpPr txBox="1"/>
          <p:nvPr/>
        </p:nvSpPr>
        <p:spPr>
          <a:xfrm>
            <a:off x="309152" y="4758191"/>
            <a:ext cx="8773302" cy="352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700" kern="1200" dirty="0">
                <a:latin typeface="+mj-lt"/>
                <a:ea typeface="NSimSun" panose="02010609030101010101" pitchFamily="49" charset="-122"/>
              </a:rPr>
              <a:t>Cardoso F, </a:t>
            </a:r>
            <a:r>
              <a:rPr lang="en-US" sz="700" kern="1200" dirty="0" err="1">
                <a:latin typeface="+mj-lt"/>
                <a:ea typeface="NSimSun" panose="02010609030101010101" pitchFamily="49" charset="-122"/>
              </a:rPr>
              <a:t>Kyriakides</a:t>
            </a:r>
            <a:r>
              <a:rPr lang="en-US" sz="700" kern="1200" dirty="0">
                <a:latin typeface="+mj-lt"/>
                <a:ea typeface="NSimSun" panose="02010609030101010101" pitchFamily="49" charset="-122"/>
              </a:rPr>
              <a:t> S, </a:t>
            </a:r>
            <a:r>
              <a:rPr lang="en-US" sz="700" kern="1200" dirty="0" err="1">
                <a:latin typeface="+mj-lt"/>
                <a:ea typeface="NSimSun" panose="02010609030101010101" pitchFamily="49" charset="-122"/>
              </a:rPr>
              <a:t>Ohno</a:t>
            </a:r>
            <a:r>
              <a:rPr lang="en-US" sz="700" kern="1200" dirty="0">
                <a:latin typeface="+mj-lt"/>
                <a:ea typeface="NSimSun" panose="02010609030101010101" pitchFamily="49" charset="-122"/>
              </a:rPr>
              <a:t> S, et al. Early breast cancer: ESMO Clinical Practice Guidelines for diagnosis, treatment and follow-up. Annals of Oncology. 2019 Aug 1;30(8):1194-220.</a:t>
            </a:r>
          </a:p>
        </p:txBody>
      </p:sp>
      <p:grpSp>
        <p:nvGrpSpPr>
          <p:cNvPr id="273" name="Group 272">
            <a:extLst>
              <a:ext uri="{FF2B5EF4-FFF2-40B4-BE49-F238E27FC236}">
                <a16:creationId xmlns:a16="http://schemas.microsoft.com/office/drawing/2014/main" id="{077A243B-7360-94FA-8504-F08EDBA2FF8C}"/>
              </a:ext>
            </a:extLst>
          </p:cNvPr>
          <p:cNvGrpSpPr/>
          <p:nvPr/>
        </p:nvGrpSpPr>
        <p:grpSpPr>
          <a:xfrm>
            <a:off x="1973592" y="2466490"/>
            <a:ext cx="5197298" cy="1232516"/>
            <a:chOff x="1973592" y="2466490"/>
            <a:chExt cx="5197298" cy="1232516"/>
          </a:xfrm>
        </p:grpSpPr>
        <p:grpSp>
          <p:nvGrpSpPr>
            <p:cNvPr id="262" name="Group 261">
              <a:extLst>
                <a:ext uri="{FF2B5EF4-FFF2-40B4-BE49-F238E27FC236}">
                  <a16:creationId xmlns:a16="http://schemas.microsoft.com/office/drawing/2014/main" id="{14A726BA-B68C-B216-6153-692AD57B7961}"/>
                </a:ext>
              </a:extLst>
            </p:cNvPr>
            <p:cNvGrpSpPr/>
            <p:nvPr/>
          </p:nvGrpSpPr>
          <p:grpSpPr>
            <a:xfrm>
              <a:off x="1973592" y="2466490"/>
              <a:ext cx="2376494" cy="526027"/>
              <a:chOff x="1973592" y="2466490"/>
              <a:chExt cx="2376494" cy="526027"/>
            </a:xfrm>
          </p:grpSpPr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35CDD915-FDA5-E059-19CA-9DF0D53050A0}"/>
                  </a:ext>
                </a:extLst>
              </p:cNvPr>
              <p:cNvSpPr/>
              <p:nvPr/>
            </p:nvSpPr>
            <p:spPr>
              <a:xfrm>
                <a:off x="2977329" y="2466490"/>
                <a:ext cx="4400" cy="253464"/>
              </a:xfrm>
              <a:custGeom>
                <a:avLst/>
                <a:gdLst>
                  <a:gd name="connsiteX0" fmla="*/ 0 w 4400"/>
                  <a:gd name="connsiteY0" fmla="*/ 0 h 253464"/>
                  <a:gd name="connsiteX1" fmla="*/ 0 w 4400"/>
                  <a:gd name="connsiteY1" fmla="*/ 253465 h 253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400" h="253464">
                    <a:moveTo>
                      <a:pt x="0" y="0"/>
                    </a:moveTo>
                    <a:lnTo>
                      <a:pt x="0" y="253465"/>
                    </a:lnTo>
                  </a:path>
                </a:pathLst>
              </a:custGeom>
              <a:ln w="8798" cap="flat">
                <a:solidFill>
                  <a:srgbClr val="D9D9D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168" name="Graphic 10">
                <a:extLst>
                  <a:ext uri="{FF2B5EF4-FFF2-40B4-BE49-F238E27FC236}">
                    <a16:creationId xmlns:a16="http://schemas.microsoft.com/office/drawing/2014/main" id="{B56DFA7F-B8C3-3DB8-7923-46016C216CE3}"/>
                  </a:ext>
                </a:extLst>
              </p:cNvPr>
              <p:cNvGrpSpPr/>
              <p:nvPr/>
            </p:nvGrpSpPr>
            <p:grpSpPr>
              <a:xfrm>
                <a:off x="1973592" y="2719954"/>
                <a:ext cx="2376494" cy="272563"/>
                <a:chOff x="1973592" y="2719954"/>
                <a:chExt cx="2376494" cy="272563"/>
              </a:xfrm>
            </p:grpSpPr>
            <p:sp>
              <p:nvSpPr>
                <p:cNvPr id="169" name="Freeform: Shape 168">
                  <a:extLst>
                    <a:ext uri="{FF2B5EF4-FFF2-40B4-BE49-F238E27FC236}">
                      <a16:creationId xmlns:a16="http://schemas.microsoft.com/office/drawing/2014/main" id="{44C96E4A-85BA-0625-8340-D0A8879E209F}"/>
                    </a:ext>
                  </a:extLst>
                </p:cNvPr>
                <p:cNvSpPr/>
                <p:nvPr/>
              </p:nvSpPr>
              <p:spPr>
                <a:xfrm>
                  <a:off x="1999686" y="2719954"/>
                  <a:ext cx="2324349" cy="230538"/>
                </a:xfrm>
                <a:custGeom>
                  <a:avLst/>
                  <a:gdLst>
                    <a:gd name="connsiteX0" fmla="*/ 0 w 2324349"/>
                    <a:gd name="connsiteY0" fmla="*/ 230538 h 230538"/>
                    <a:gd name="connsiteX1" fmla="*/ 0 w 2324349"/>
                    <a:gd name="connsiteY1" fmla="*/ 0 h 230538"/>
                    <a:gd name="connsiteX2" fmla="*/ 2324350 w 2324349"/>
                    <a:gd name="connsiteY2" fmla="*/ 0 h 230538"/>
                    <a:gd name="connsiteX3" fmla="*/ 2324350 w 2324349"/>
                    <a:gd name="connsiteY3" fmla="*/ 230538 h 2305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24349" h="230538">
                      <a:moveTo>
                        <a:pt x="0" y="230538"/>
                      </a:moveTo>
                      <a:lnTo>
                        <a:pt x="0" y="0"/>
                      </a:lnTo>
                      <a:lnTo>
                        <a:pt x="2324350" y="0"/>
                      </a:lnTo>
                      <a:lnTo>
                        <a:pt x="2324350" y="230538"/>
                      </a:lnTo>
                    </a:path>
                  </a:pathLst>
                </a:custGeom>
                <a:noFill/>
                <a:ln w="8798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170" name="Freeform: Shape 169">
                  <a:extLst>
                    <a:ext uri="{FF2B5EF4-FFF2-40B4-BE49-F238E27FC236}">
                      <a16:creationId xmlns:a16="http://schemas.microsoft.com/office/drawing/2014/main" id="{0F4BE212-9FCE-D684-D42E-E4541AC9586E}"/>
                    </a:ext>
                  </a:extLst>
                </p:cNvPr>
                <p:cNvSpPr/>
                <p:nvPr/>
              </p:nvSpPr>
              <p:spPr>
                <a:xfrm>
                  <a:off x="1973592" y="2930735"/>
                  <a:ext cx="52144" cy="61782"/>
                </a:xfrm>
                <a:custGeom>
                  <a:avLst/>
                  <a:gdLst>
                    <a:gd name="connsiteX0" fmla="*/ 52145 w 52144"/>
                    <a:gd name="connsiteY0" fmla="*/ 0 h 61782"/>
                    <a:gd name="connsiteX1" fmla="*/ 26094 w 52144"/>
                    <a:gd name="connsiteY1" fmla="*/ 11045 h 61782"/>
                    <a:gd name="connsiteX2" fmla="*/ 0 w 52144"/>
                    <a:gd name="connsiteY2" fmla="*/ 0 h 61782"/>
                    <a:gd name="connsiteX3" fmla="*/ 26094 w 52144"/>
                    <a:gd name="connsiteY3" fmla="*/ 61782 h 61782"/>
                    <a:gd name="connsiteX4" fmla="*/ 52145 w 52144"/>
                    <a:gd name="connsiteY4" fmla="*/ 0 h 617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2144" h="61782">
                      <a:moveTo>
                        <a:pt x="52145" y="0"/>
                      </a:moveTo>
                      <a:lnTo>
                        <a:pt x="26094" y="11045"/>
                      </a:lnTo>
                      <a:lnTo>
                        <a:pt x="0" y="0"/>
                      </a:lnTo>
                      <a:lnTo>
                        <a:pt x="26094" y="61782"/>
                      </a:lnTo>
                      <a:lnTo>
                        <a:pt x="5214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171" name="Freeform: Shape 170">
                  <a:extLst>
                    <a:ext uri="{FF2B5EF4-FFF2-40B4-BE49-F238E27FC236}">
                      <a16:creationId xmlns:a16="http://schemas.microsoft.com/office/drawing/2014/main" id="{D11350A7-3A98-56A9-EC3F-B233EBD997D6}"/>
                    </a:ext>
                  </a:extLst>
                </p:cNvPr>
                <p:cNvSpPr/>
                <p:nvPr/>
              </p:nvSpPr>
              <p:spPr>
                <a:xfrm>
                  <a:off x="4297941" y="2930735"/>
                  <a:ext cx="52145" cy="61782"/>
                </a:xfrm>
                <a:custGeom>
                  <a:avLst/>
                  <a:gdLst>
                    <a:gd name="connsiteX0" fmla="*/ 0 w 52145"/>
                    <a:gd name="connsiteY0" fmla="*/ 0 h 61782"/>
                    <a:gd name="connsiteX1" fmla="*/ 26095 w 52145"/>
                    <a:gd name="connsiteY1" fmla="*/ 11045 h 61782"/>
                    <a:gd name="connsiteX2" fmla="*/ 52145 w 52145"/>
                    <a:gd name="connsiteY2" fmla="*/ 0 h 61782"/>
                    <a:gd name="connsiteX3" fmla="*/ 26095 w 52145"/>
                    <a:gd name="connsiteY3" fmla="*/ 61782 h 61782"/>
                    <a:gd name="connsiteX4" fmla="*/ 0 w 52145"/>
                    <a:gd name="connsiteY4" fmla="*/ 0 h 617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2145" h="61782">
                      <a:moveTo>
                        <a:pt x="0" y="0"/>
                      </a:moveTo>
                      <a:lnTo>
                        <a:pt x="26095" y="11045"/>
                      </a:lnTo>
                      <a:lnTo>
                        <a:pt x="52145" y="0"/>
                      </a:lnTo>
                      <a:lnTo>
                        <a:pt x="26095" y="6178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228" name="Graphic 10">
              <a:extLst>
                <a:ext uri="{FF2B5EF4-FFF2-40B4-BE49-F238E27FC236}">
                  <a16:creationId xmlns:a16="http://schemas.microsoft.com/office/drawing/2014/main" id="{852B4AF6-E374-F1DA-37A3-626CDCDD3DE3}"/>
                </a:ext>
              </a:extLst>
            </p:cNvPr>
            <p:cNvGrpSpPr/>
            <p:nvPr/>
          </p:nvGrpSpPr>
          <p:grpSpPr>
            <a:xfrm>
              <a:off x="7118746" y="2528096"/>
              <a:ext cx="52144" cy="1170910"/>
              <a:chOff x="7118746" y="2528096"/>
              <a:chExt cx="52144" cy="1170910"/>
            </a:xfrm>
            <a:solidFill>
              <a:srgbClr val="000000"/>
            </a:solidFill>
          </p:grpSpPr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0759BEB7-6BE8-7106-CB22-54B8C7A9500E}"/>
                  </a:ext>
                </a:extLst>
              </p:cNvPr>
              <p:cNvSpPr/>
              <p:nvPr/>
            </p:nvSpPr>
            <p:spPr>
              <a:xfrm>
                <a:off x="7144797" y="2528096"/>
                <a:ext cx="4400" cy="1128886"/>
              </a:xfrm>
              <a:custGeom>
                <a:avLst/>
                <a:gdLst>
                  <a:gd name="connsiteX0" fmla="*/ 0 w 4400"/>
                  <a:gd name="connsiteY0" fmla="*/ 0 h 1128886"/>
                  <a:gd name="connsiteX1" fmla="*/ 0 w 4400"/>
                  <a:gd name="connsiteY1" fmla="*/ 1128886 h 1128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400" h="1128886">
                    <a:moveTo>
                      <a:pt x="0" y="0"/>
                    </a:moveTo>
                    <a:lnTo>
                      <a:pt x="0" y="1128886"/>
                    </a:lnTo>
                  </a:path>
                </a:pathLst>
              </a:custGeom>
              <a:ln w="879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30" name="Freeform: Shape 229">
                <a:extLst>
                  <a:ext uri="{FF2B5EF4-FFF2-40B4-BE49-F238E27FC236}">
                    <a16:creationId xmlns:a16="http://schemas.microsoft.com/office/drawing/2014/main" id="{54A5B2BA-1821-AD47-2E8E-AE4C282A990C}"/>
                  </a:ext>
                </a:extLst>
              </p:cNvPr>
              <p:cNvSpPr/>
              <p:nvPr/>
            </p:nvSpPr>
            <p:spPr>
              <a:xfrm>
                <a:off x="7118746" y="3637224"/>
                <a:ext cx="52144" cy="61782"/>
              </a:xfrm>
              <a:custGeom>
                <a:avLst/>
                <a:gdLst>
                  <a:gd name="connsiteX0" fmla="*/ 0 w 52144"/>
                  <a:gd name="connsiteY0" fmla="*/ 0 h 61782"/>
                  <a:gd name="connsiteX1" fmla="*/ 26051 w 52144"/>
                  <a:gd name="connsiteY1" fmla="*/ 11089 h 61782"/>
                  <a:gd name="connsiteX2" fmla="*/ 52145 w 52144"/>
                  <a:gd name="connsiteY2" fmla="*/ 0 h 61782"/>
                  <a:gd name="connsiteX3" fmla="*/ 26051 w 52144"/>
                  <a:gd name="connsiteY3" fmla="*/ 61782 h 61782"/>
                  <a:gd name="connsiteX4" fmla="*/ 0 w 52144"/>
                  <a:gd name="connsiteY4" fmla="*/ 0 h 61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144" h="61782">
                    <a:moveTo>
                      <a:pt x="0" y="0"/>
                    </a:moveTo>
                    <a:lnTo>
                      <a:pt x="26051" y="11089"/>
                    </a:lnTo>
                    <a:lnTo>
                      <a:pt x="52145" y="0"/>
                    </a:lnTo>
                    <a:lnTo>
                      <a:pt x="26051" y="617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</p:grpSp>
      <p:grpSp>
        <p:nvGrpSpPr>
          <p:cNvPr id="231" name="Graphic 10">
            <a:extLst>
              <a:ext uri="{FF2B5EF4-FFF2-40B4-BE49-F238E27FC236}">
                <a16:creationId xmlns:a16="http://schemas.microsoft.com/office/drawing/2014/main" id="{3682E792-281F-7397-A943-6312AB3BDF20}"/>
              </a:ext>
            </a:extLst>
          </p:cNvPr>
          <p:cNvGrpSpPr/>
          <p:nvPr/>
        </p:nvGrpSpPr>
        <p:grpSpPr>
          <a:xfrm>
            <a:off x="4572572" y="1179144"/>
            <a:ext cx="52144" cy="160219"/>
            <a:chOff x="4572572" y="1179144"/>
            <a:chExt cx="52144" cy="160219"/>
          </a:xfrm>
          <a:solidFill>
            <a:srgbClr val="000000"/>
          </a:solidFill>
        </p:grpSpPr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194F442C-44D4-7408-F617-847BA7FBF67E}"/>
                </a:ext>
              </a:extLst>
            </p:cNvPr>
            <p:cNvSpPr/>
            <p:nvPr/>
          </p:nvSpPr>
          <p:spPr>
            <a:xfrm>
              <a:off x="4598666" y="1179144"/>
              <a:ext cx="4400" cy="118195"/>
            </a:xfrm>
            <a:custGeom>
              <a:avLst/>
              <a:gdLst>
                <a:gd name="connsiteX0" fmla="*/ 0 w 4400"/>
                <a:gd name="connsiteY0" fmla="*/ 0 h 118195"/>
                <a:gd name="connsiteX1" fmla="*/ 0 w 4400"/>
                <a:gd name="connsiteY1" fmla="*/ 118196 h 118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00" h="118195">
                  <a:moveTo>
                    <a:pt x="0" y="0"/>
                  </a:moveTo>
                  <a:lnTo>
                    <a:pt x="0" y="118196"/>
                  </a:lnTo>
                </a:path>
              </a:pathLst>
            </a:custGeom>
            <a:ln w="8798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B5DC11AC-915E-ED18-D980-1318DB0E45C4}"/>
                </a:ext>
              </a:extLst>
            </p:cNvPr>
            <p:cNvSpPr/>
            <p:nvPr/>
          </p:nvSpPr>
          <p:spPr>
            <a:xfrm>
              <a:off x="4572572" y="1277538"/>
              <a:ext cx="52144" cy="61826"/>
            </a:xfrm>
            <a:custGeom>
              <a:avLst/>
              <a:gdLst>
                <a:gd name="connsiteX0" fmla="*/ 0 w 52144"/>
                <a:gd name="connsiteY0" fmla="*/ 0 h 61826"/>
                <a:gd name="connsiteX1" fmla="*/ 26094 w 52144"/>
                <a:gd name="connsiteY1" fmla="*/ 11089 h 61826"/>
                <a:gd name="connsiteX2" fmla="*/ 52145 w 52144"/>
                <a:gd name="connsiteY2" fmla="*/ 0 h 61826"/>
                <a:gd name="connsiteX3" fmla="*/ 26094 w 52144"/>
                <a:gd name="connsiteY3" fmla="*/ 61826 h 61826"/>
                <a:gd name="connsiteX4" fmla="*/ 0 w 52144"/>
                <a:gd name="connsiteY4" fmla="*/ 0 h 61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144" h="61826">
                  <a:moveTo>
                    <a:pt x="0" y="0"/>
                  </a:moveTo>
                  <a:lnTo>
                    <a:pt x="26094" y="11089"/>
                  </a:lnTo>
                  <a:lnTo>
                    <a:pt x="52145" y="0"/>
                  </a:lnTo>
                  <a:lnTo>
                    <a:pt x="26094" y="6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E0D49EBF-B299-9023-3367-B7ECD0372302}"/>
              </a:ext>
            </a:extLst>
          </p:cNvPr>
          <p:cNvGrpSpPr/>
          <p:nvPr/>
        </p:nvGrpSpPr>
        <p:grpSpPr>
          <a:xfrm>
            <a:off x="2951234" y="1651970"/>
            <a:ext cx="4219657" cy="471593"/>
            <a:chOff x="2951234" y="1651970"/>
            <a:chExt cx="4219657" cy="471593"/>
          </a:xfrm>
        </p:grpSpPr>
        <p:grpSp>
          <p:nvGrpSpPr>
            <p:cNvPr id="234" name="Graphic 10">
              <a:extLst>
                <a:ext uri="{FF2B5EF4-FFF2-40B4-BE49-F238E27FC236}">
                  <a16:creationId xmlns:a16="http://schemas.microsoft.com/office/drawing/2014/main" id="{8E38B854-9E9B-2FF1-3C60-D3E0A4100706}"/>
                </a:ext>
              </a:extLst>
            </p:cNvPr>
            <p:cNvGrpSpPr/>
            <p:nvPr/>
          </p:nvGrpSpPr>
          <p:grpSpPr>
            <a:xfrm>
              <a:off x="2951234" y="1755644"/>
              <a:ext cx="1647431" cy="367919"/>
              <a:chOff x="2951234" y="1755644"/>
              <a:chExt cx="1647431" cy="367919"/>
            </a:xfrm>
          </p:grpSpPr>
          <p:sp>
            <p:nvSpPr>
              <p:cNvPr id="235" name="Freeform: Shape 234">
                <a:extLst>
                  <a:ext uri="{FF2B5EF4-FFF2-40B4-BE49-F238E27FC236}">
                    <a16:creationId xmlns:a16="http://schemas.microsoft.com/office/drawing/2014/main" id="{A4591201-4566-CF0A-F5D3-F9216416D071}"/>
                  </a:ext>
                </a:extLst>
              </p:cNvPr>
              <p:cNvSpPr/>
              <p:nvPr/>
            </p:nvSpPr>
            <p:spPr>
              <a:xfrm>
                <a:off x="2977329" y="1755644"/>
                <a:ext cx="1621337" cy="325895"/>
              </a:xfrm>
              <a:custGeom>
                <a:avLst/>
                <a:gdLst>
                  <a:gd name="connsiteX0" fmla="*/ 1621337 w 1621337"/>
                  <a:gd name="connsiteY0" fmla="*/ 0 h 325895"/>
                  <a:gd name="connsiteX1" fmla="*/ 1621337 w 1621337"/>
                  <a:gd name="connsiteY1" fmla="*/ 149791 h 325895"/>
                  <a:gd name="connsiteX2" fmla="*/ 0 w 1621337"/>
                  <a:gd name="connsiteY2" fmla="*/ 149791 h 325895"/>
                  <a:gd name="connsiteX3" fmla="*/ 0 w 1621337"/>
                  <a:gd name="connsiteY3" fmla="*/ 325896 h 325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21337" h="325895">
                    <a:moveTo>
                      <a:pt x="1621337" y="0"/>
                    </a:moveTo>
                    <a:lnTo>
                      <a:pt x="1621337" y="149791"/>
                    </a:lnTo>
                    <a:lnTo>
                      <a:pt x="0" y="149791"/>
                    </a:lnTo>
                    <a:lnTo>
                      <a:pt x="0" y="325896"/>
                    </a:lnTo>
                  </a:path>
                </a:pathLst>
              </a:custGeom>
              <a:noFill/>
              <a:ln w="879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36" name="Freeform: Shape 235">
                <a:extLst>
                  <a:ext uri="{FF2B5EF4-FFF2-40B4-BE49-F238E27FC236}">
                    <a16:creationId xmlns:a16="http://schemas.microsoft.com/office/drawing/2014/main" id="{56176CBD-B068-8945-29C4-6C78BD7D1B33}"/>
                  </a:ext>
                </a:extLst>
              </p:cNvPr>
              <p:cNvSpPr/>
              <p:nvPr/>
            </p:nvSpPr>
            <p:spPr>
              <a:xfrm>
                <a:off x="2951234" y="2061782"/>
                <a:ext cx="52145" cy="61782"/>
              </a:xfrm>
              <a:custGeom>
                <a:avLst/>
                <a:gdLst>
                  <a:gd name="connsiteX0" fmla="*/ 0 w 52145"/>
                  <a:gd name="connsiteY0" fmla="*/ 0 h 61782"/>
                  <a:gd name="connsiteX1" fmla="*/ 26094 w 52145"/>
                  <a:gd name="connsiteY1" fmla="*/ 11045 h 61782"/>
                  <a:gd name="connsiteX2" fmla="*/ 52145 w 52145"/>
                  <a:gd name="connsiteY2" fmla="*/ 0 h 61782"/>
                  <a:gd name="connsiteX3" fmla="*/ 26094 w 52145"/>
                  <a:gd name="connsiteY3" fmla="*/ 61782 h 61782"/>
                  <a:gd name="connsiteX4" fmla="*/ 0 w 52145"/>
                  <a:gd name="connsiteY4" fmla="*/ 0 h 61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145" h="61782">
                    <a:moveTo>
                      <a:pt x="0" y="0"/>
                    </a:moveTo>
                    <a:lnTo>
                      <a:pt x="26094" y="11045"/>
                    </a:lnTo>
                    <a:lnTo>
                      <a:pt x="52145" y="0"/>
                    </a:lnTo>
                    <a:lnTo>
                      <a:pt x="26094" y="617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  <p:grpSp>
          <p:nvGrpSpPr>
            <p:cNvPr id="237" name="Graphic 10">
              <a:extLst>
                <a:ext uri="{FF2B5EF4-FFF2-40B4-BE49-F238E27FC236}">
                  <a16:creationId xmlns:a16="http://schemas.microsoft.com/office/drawing/2014/main" id="{102DA338-0420-674F-1EF9-F4937266CD29}"/>
                </a:ext>
              </a:extLst>
            </p:cNvPr>
            <p:cNvGrpSpPr/>
            <p:nvPr/>
          </p:nvGrpSpPr>
          <p:grpSpPr>
            <a:xfrm>
              <a:off x="4598666" y="1651970"/>
              <a:ext cx="2572225" cy="471593"/>
              <a:chOff x="4598666" y="1651970"/>
              <a:chExt cx="2572225" cy="471593"/>
            </a:xfrm>
          </p:grpSpPr>
          <p:sp>
            <p:nvSpPr>
              <p:cNvPr id="238" name="Freeform: Shape 237">
                <a:extLst>
                  <a:ext uri="{FF2B5EF4-FFF2-40B4-BE49-F238E27FC236}">
                    <a16:creationId xmlns:a16="http://schemas.microsoft.com/office/drawing/2014/main" id="{0217E781-10DD-4114-51CE-BF40FA47F43A}"/>
                  </a:ext>
                </a:extLst>
              </p:cNvPr>
              <p:cNvSpPr/>
              <p:nvPr/>
            </p:nvSpPr>
            <p:spPr>
              <a:xfrm>
                <a:off x="4598666" y="1651970"/>
                <a:ext cx="2546131" cy="429569"/>
              </a:xfrm>
              <a:custGeom>
                <a:avLst/>
                <a:gdLst>
                  <a:gd name="connsiteX0" fmla="*/ 0 w 2546131"/>
                  <a:gd name="connsiteY0" fmla="*/ 0 h 429569"/>
                  <a:gd name="connsiteX1" fmla="*/ 0 w 2546131"/>
                  <a:gd name="connsiteY1" fmla="*/ 253465 h 429569"/>
                  <a:gd name="connsiteX2" fmla="*/ 2546131 w 2546131"/>
                  <a:gd name="connsiteY2" fmla="*/ 253465 h 429569"/>
                  <a:gd name="connsiteX3" fmla="*/ 2546131 w 2546131"/>
                  <a:gd name="connsiteY3" fmla="*/ 429570 h 42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46131" h="429569">
                    <a:moveTo>
                      <a:pt x="0" y="0"/>
                    </a:moveTo>
                    <a:lnTo>
                      <a:pt x="0" y="253465"/>
                    </a:lnTo>
                    <a:lnTo>
                      <a:pt x="2546131" y="253465"/>
                    </a:lnTo>
                    <a:lnTo>
                      <a:pt x="2546131" y="429570"/>
                    </a:lnTo>
                  </a:path>
                </a:pathLst>
              </a:custGeom>
              <a:noFill/>
              <a:ln w="879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39" name="Freeform: Shape 238">
                <a:extLst>
                  <a:ext uri="{FF2B5EF4-FFF2-40B4-BE49-F238E27FC236}">
                    <a16:creationId xmlns:a16="http://schemas.microsoft.com/office/drawing/2014/main" id="{C2396178-3890-3902-2E94-E29389CC17C5}"/>
                  </a:ext>
                </a:extLst>
              </p:cNvPr>
              <p:cNvSpPr/>
              <p:nvPr/>
            </p:nvSpPr>
            <p:spPr>
              <a:xfrm>
                <a:off x="7118746" y="2061782"/>
                <a:ext cx="52144" cy="61782"/>
              </a:xfrm>
              <a:custGeom>
                <a:avLst/>
                <a:gdLst>
                  <a:gd name="connsiteX0" fmla="*/ 0 w 52144"/>
                  <a:gd name="connsiteY0" fmla="*/ 0 h 61782"/>
                  <a:gd name="connsiteX1" fmla="*/ 26051 w 52144"/>
                  <a:gd name="connsiteY1" fmla="*/ 11045 h 61782"/>
                  <a:gd name="connsiteX2" fmla="*/ 52145 w 52144"/>
                  <a:gd name="connsiteY2" fmla="*/ 0 h 61782"/>
                  <a:gd name="connsiteX3" fmla="*/ 26051 w 52144"/>
                  <a:gd name="connsiteY3" fmla="*/ 61782 h 61782"/>
                  <a:gd name="connsiteX4" fmla="*/ 0 w 52144"/>
                  <a:gd name="connsiteY4" fmla="*/ 0 h 61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144" h="61782">
                    <a:moveTo>
                      <a:pt x="0" y="0"/>
                    </a:moveTo>
                    <a:lnTo>
                      <a:pt x="26051" y="11045"/>
                    </a:lnTo>
                    <a:lnTo>
                      <a:pt x="52145" y="0"/>
                    </a:lnTo>
                    <a:lnTo>
                      <a:pt x="26051" y="617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</p:grpSp>
      <p:grpSp>
        <p:nvGrpSpPr>
          <p:cNvPr id="275" name="Group 274">
            <a:extLst>
              <a:ext uri="{FF2B5EF4-FFF2-40B4-BE49-F238E27FC236}">
                <a16:creationId xmlns:a16="http://schemas.microsoft.com/office/drawing/2014/main" id="{5A9BCB0C-87C4-A43B-0725-C37A8D2434A4}"/>
              </a:ext>
            </a:extLst>
          </p:cNvPr>
          <p:cNvGrpSpPr/>
          <p:nvPr/>
        </p:nvGrpSpPr>
        <p:grpSpPr>
          <a:xfrm>
            <a:off x="1973592" y="3438192"/>
            <a:ext cx="2376494" cy="253464"/>
            <a:chOff x="1973592" y="3438192"/>
            <a:chExt cx="2376494" cy="253464"/>
          </a:xfrm>
        </p:grpSpPr>
        <p:grpSp>
          <p:nvGrpSpPr>
            <p:cNvPr id="206" name="Graphic 10">
              <a:extLst>
                <a:ext uri="{FF2B5EF4-FFF2-40B4-BE49-F238E27FC236}">
                  <a16:creationId xmlns:a16="http://schemas.microsoft.com/office/drawing/2014/main" id="{2A191C4D-E548-26A4-AA2C-CEEE857C827E}"/>
                </a:ext>
              </a:extLst>
            </p:cNvPr>
            <p:cNvGrpSpPr/>
            <p:nvPr/>
          </p:nvGrpSpPr>
          <p:grpSpPr>
            <a:xfrm>
              <a:off x="1973592" y="3438192"/>
              <a:ext cx="52144" cy="253464"/>
              <a:chOff x="1973592" y="3438192"/>
              <a:chExt cx="52144" cy="253464"/>
            </a:xfrm>
            <a:solidFill>
              <a:srgbClr val="000000"/>
            </a:solidFill>
          </p:grpSpPr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F4569429-6AEF-AC82-B763-C34AA5313B34}"/>
                  </a:ext>
                </a:extLst>
              </p:cNvPr>
              <p:cNvSpPr/>
              <p:nvPr/>
            </p:nvSpPr>
            <p:spPr>
              <a:xfrm>
                <a:off x="1999686" y="3438192"/>
                <a:ext cx="4400" cy="211440"/>
              </a:xfrm>
              <a:custGeom>
                <a:avLst/>
                <a:gdLst>
                  <a:gd name="connsiteX0" fmla="*/ 0 w 4400"/>
                  <a:gd name="connsiteY0" fmla="*/ 0 h 211440"/>
                  <a:gd name="connsiteX1" fmla="*/ 0 w 4400"/>
                  <a:gd name="connsiteY1" fmla="*/ 211441 h 211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400" h="211440">
                    <a:moveTo>
                      <a:pt x="0" y="0"/>
                    </a:moveTo>
                    <a:lnTo>
                      <a:pt x="0" y="211441"/>
                    </a:lnTo>
                  </a:path>
                </a:pathLst>
              </a:custGeom>
              <a:ln w="879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51E075F9-9604-0582-0570-FC3985A64E4E}"/>
                  </a:ext>
                </a:extLst>
              </p:cNvPr>
              <p:cNvSpPr/>
              <p:nvPr/>
            </p:nvSpPr>
            <p:spPr>
              <a:xfrm>
                <a:off x="1973592" y="3629831"/>
                <a:ext cx="52144" cy="61825"/>
              </a:xfrm>
              <a:custGeom>
                <a:avLst/>
                <a:gdLst>
                  <a:gd name="connsiteX0" fmla="*/ 0 w 52144"/>
                  <a:gd name="connsiteY0" fmla="*/ 0 h 61825"/>
                  <a:gd name="connsiteX1" fmla="*/ 26094 w 52144"/>
                  <a:gd name="connsiteY1" fmla="*/ 11089 h 61825"/>
                  <a:gd name="connsiteX2" fmla="*/ 52145 w 52144"/>
                  <a:gd name="connsiteY2" fmla="*/ 0 h 61825"/>
                  <a:gd name="connsiteX3" fmla="*/ 26094 w 52144"/>
                  <a:gd name="connsiteY3" fmla="*/ 61826 h 61825"/>
                  <a:gd name="connsiteX4" fmla="*/ 0 w 52144"/>
                  <a:gd name="connsiteY4" fmla="*/ 0 h 61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144" h="61825">
                    <a:moveTo>
                      <a:pt x="0" y="0"/>
                    </a:moveTo>
                    <a:lnTo>
                      <a:pt x="26094" y="11089"/>
                    </a:lnTo>
                    <a:lnTo>
                      <a:pt x="52145" y="0"/>
                    </a:lnTo>
                    <a:lnTo>
                      <a:pt x="26094" y="618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  <p:grpSp>
          <p:nvGrpSpPr>
            <p:cNvPr id="240" name="Graphic 10">
              <a:extLst>
                <a:ext uri="{FF2B5EF4-FFF2-40B4-BE49-F238E27FC236}">
                  <a16:creationId xmlns:a16="http://schemas.microsoft.com/office/drawing/2014/main" id="{AA59E6F2-38E4-BB50-7472-EAA85E1F7388}"/>
                </a:ext>
              </a:extLst>
            </p:cNvPr>
            <p:cNvGrpSpPr/>
            <p:nvPr/>
          </p:nvGrpSpPr>
          <p:grpSpPr>
            <a:xfrm>
              <a:off x="4297941" y="3438192"/>
              <a:ext cx="52145" cy="253464"/>
              <a:chOff x="4297941" y="3438192"/>
              <a:chExt cx="52145" cy="253464"/>
            </a:xfrm>
            <a:solidFill>
              <a:srgbClr val="000000"/>
            </a:solidFill>
          </p:grpSpPr>
          <p:sp>
            <p:nvSpPr>
              <p:cNvPr id="241" name="Freeform: Shape 240">
                <a:extLst>
                  <a:ext uri="{FF2B5EF4-FFF2-40B4-BE49-F238E27FC236}">
                    <a16:creationId xmlns:a16="http://schemas.microsoft.com/office/drawing/2014/main" id="{C644BD4B-5281-88B0-8654-53336DF5078B}"/>
                  </a:ext>
                </a:extLst>
              </p:cNvPr>
              <p:cNvSpPr/>
              <p:nvPr/>
            </p:nvSpPr>
            <p:spPr>
              <a:xfrm>
                <a:off x="4324035" y="3438192"/>
                <a:ext cx="4400" cy="211440"/>
              </a:xfrm>
              <a:custGeom>
                <a:avLst/>
                <a:gdLst>
                  <a:gd name="connsiteX0" fmla="*/ 0 w 4400"/>
                  <a:gd name="connsiteY0" fmla="*/ 0 h 211440"/>
                  <a:gd name="connsiteX1" fmla="*/ 0 w 4400"/>
                  <a:gd name="connsiteY1" fmla="*/ 211441 h 211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400" h="211440">
                    <a:moveTo>
                      <a:pt x="0" y="0"/>
                    </a:moveTo>
                    <a:lnTo>
                      <a:pt x="0" y="211441"/>
                    </a:lnTo>
                  </a:path>
                </a:pathLst>
              </a:custGeom>
              <a:ln w="879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05F614E2-92F0-3A69-CFF9-C89BE750C0FA}"/>
                  </a:ext>
                </a:extLst>
              </p:cNvPr>
              <p:cNvSpPr/>
              <p:nvPr/>
            </p:nvSpPr>
            <p:spPr>
              <a:xfrm>
                <a:off x="4297941" y="3629831"/>
                <a:ext cx="52145" cy="61825"/>
              </a:xfrm>
              <a:custGeom>
                <a:avLst/>
                <a:gdLst>
                  <a:gd name="connsiteX0" fmla="*/ 0 w 52145"/>
                  <a:gd name="connsiteY0" fmla="*/ 0 h 61825"/>
                  <a:gd name="connsiteX1" fmla="*/ 26095 w 52145"/>
                  <a:gd name="connsiteY1" fmla="*/ 11089 h 61825"/>
                  <a:gd name="connsiteX2" fmla="*/ 52145 w 52145"/>
                  <a:gd name="connsiteY2" fmla="*/ 0 h 61825"/>
                  <a:gd name="connsiteX3" fmla="*/ 26095 w 52145"/>
                  <a:gd name="connsiteY3" fmla="*/ 61826 h 61825"/>
                  <a:gd name="connsiteX4" fmla="*/ 0 w 52145"/>
                  <a:gd name="connsiteY4" fmla="*/ 0 h 61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145" h="61825">
                    <a:moveTo>
                      <a:pt x="0" y="0"/>
                    </a:moveTo>
                    <a:lnTo>
                      <a:pt x="26095" y="11089"/>
                    </a:lnTo>
                    <a:lnTo>
                      <a:pt x="52145" y="0"/>
                    </a:lnTo>
                    <a:lnTo>
                      <a:pt x="26095" y="618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</p:grp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02D5908D-1AE4-5C9D-9533-23F8C3F71AA5}"/>
              </a:ext>
            </a:extLst>
          </p:cNvPr>
          <p:cNvGrpSpPr/>
          <p:nvPr/>
        </p:nvGrpSpPr>
        <p:grpSpPr>
          <a:xfrm>
            <a:off x="3574203" y="784646"/>
            <a:ext cx="2099037" cy="394498"/>
            <a:chOff x="3574203" y="784646"/>
            <a:chExt cx="2099037" cy="394498"/>
          </a:xfrm>
        </p:grpSpPr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2D322D31-D2FB-8F1B-5320-8302F0191C97}"/>
                </a:ext>
              </a:extLst>
            </p:cNvPr>
            <p:cNvSpPr/>
            <p:nvPr/>
          </p:nvSpPr>
          <p:spPr>
            <a:xfrm>
              <a:off x="3574203" y="784646"/>
              <a:ext cx="2038981" cy="394498"/>
            </a:xfrm>
            <a:custGeom>
              <a:avLst/>
              <a:gdLst>
                <a:gd name="connsiteX0" fmla="*/ 0 w 2038981"/>
                <a:gd name="connsiteY0" fmla="*/ 51089 h 394498"/>
                <a:gd name="connsiteX1" fmla="*/ 51045 w 2038981"/>
                <a:gd name="connsiteY1" fmla="*/ 0 h 394498"/>
                <a:gd name="connsiteX2" fmla="*/ 1987937 w 2038981"/>
                <a:gd name="connsiteY2" fmla="*/ 0 h 394498"/>
                <a:gd name="connsiteX3" fmla="*/ 2038982 w 2038981"/>
                <a:gd name="connsiteY3" fmla="*/ 51089 h 394498"/>
                <a:gd name="connsiteX4" fmla="*/ 2038982 w 2038981"/>
                <a:gd name="connsiteY4" fmla="*/ 343409 h 394498"/>
                <a:gd name="connsiteX5" fmla="*/ 1987937 w 2038981"/>
                <a:gd name="connsiteY5" fmla="*/ 394498 h 394498"/>
                <a:gd name="connsiteX6" fmla="*/ 51045 w 2038981"/>
                <a:gd name="connsiteY6" fmla="*/ 394498 h 394498"/>
                <a:gd name="connsiteX7" fmla="*/ 0 w 2038981"/>
                <a:gd name="connsiteY7" fmla="*/ 343409 h 394498"/>
                <a:gd name="connsiteX8" fmla="*/ 0 w 2038981"/>
                <a:gd name="connsiteY8" fmla="*/ 51089 h 394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981" h="394498">
                  <a:moveTo>
                    <a:pt x="0" y="51089"/>
                  </a:moveTo>
                  <a:cubicBezTo>
                    <a:pt x="0" y="22882"/>
                    <a:pt x="22838" y="0"/>
                    <a:pt x="51045" y="0"/>
                  </a:cubicBezTo>
                  <a:lnTo>
                    <a:pt x="1987937" y="0"/>
                  </a:lnTo>
                  <a:cubicBezTo>
                    <a:pt x="2016144" y="0"/>
                    <a:pt x="2038982" y="22882"/>
                    <a:pt x="2038982" y="51089"/>
                  </a:cubicBezTo>
                  <a:lnTo>
                    <a:pt x="2038982" y="343409"/>
                  </a:lnTo>
                  <a:cubicBezTo>
                    <a:pt x="2038982" y="371616"/>
                    <a:pt x="2016144" y="394498"/>
                    <a:pt x="1987937" y="394498"/>
                  </a:cubicBezTo>
                  <a:lnTo>
                    <a:pt x="51045" y="394498"/>
                  </a:lnTo>
                  <a:cubicBezTo>
                    <a:pt x="22838" y="394498"/>
                    <a:pt x="0" y="371616"/>
                    <a:pt x="0" y="343409"/>
                  </a:cubicBezTo>
                  <a:lnTo>
                    <a:pt x="0" y="51089"/>
                  </a:lnTo>
                  <a:close/>
                </a:path>
              </a:pathLst>
            </a:custGeom>
            <a:solidFill>
              <a:srgbClr val="D6528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BAEEDB6F-49BC-CD04-59DE-DA0A712A5EB6}"/>
                </a:ext>
              </a:extLst>
            </p:cNvPr>
            <p:cNvSpPr txBox="1"/>
            <p:nvPr/>
          </p:nvSpPr>
          <p:spPr>
            <a:xfrm>
              <a:off x="3576191" y="830485"/>
              <a:ext cx="209704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100" dirty="0">
                  <a:solidFill>
                    <a:schemeClr val="bg1"/>
                  </a:solidFill>
                  <a:latin typeface="+mj-lt"/>
                </a:rPr>
                <a:t>HER2-positive Breast Cancer</a:t>
              </a:r>
            </a:p>
          </p:txBody>
        </p:sp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BFA69144-1563-EA32-8615-7E869AF40567}"/>
              </a:ext>
            </a:extLst>
          </p:cNvPr>
          <p:cNvGrpSpPr/>
          <p:nvPr/>
        </p:nvGrpSpPr>
        <p:grpSpPr>
          <a:xfrm>
            <a:off x="2936141" y="1349881"/>
            <a:ext cx="3315105" cy="394498"/>
            <a:chOff x="2936141" y="1349881"/>
            <a:chExt cx="3315105" cy="394498"/>
          </a:xfrm>
        </p:grpSpPr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F3BC4864-37B3-4918-8B00-D4CDCFBD9D72}"/>
                </a:ext>
              </a:extLst>
            </p:cNvPr>
            <p:cNvSpPr/>
            <p:nvPr/>
          </p:nvSpPr>
          <p:spPr>
            <a:xfrm>
              <a:off x="2936141" y="1349881"/>
              <a:ext cx="3315105" cy="394498"/>
            </a:xfrm>
            <a:custGeom>
              <a:avLst/>
              <a:gdLst>
                <a:gd name="connsiteX0" fmla="*/ 0 w 3315105"/>
                <a:gd name="connsiteY0" fmla="*/ 51089 h 394498"/>
                <a:gd name="connsiteX1" fmla="*/ 51045 w 3315105"/>
                <a:gd name="connsiteY1" fmla="*/ 0 h 394498"/>
                <a:gd name="connsiteX2" fmla="*/ 3264061 w 3315105"/>
                <a:gd name="connsiteY2" fmla="*/ 0 h 394498"/>
                <a:gd name="connsiteX3" fmla="*/ 3315105 w 3315105"/>
                <a:gd name="connsiteY3" fmla="*/ 51089 h 394498"/>
                <a:gd name="connsiteX4" fmla="*/ 3315105 w 3315105"/>
                <a:gd name="connsiteY4" fmla="*/ 343409 h 394498"/>
                <a:gd name="connsiteX5" fmla="*/ 3264061 w 3315105"/>
                <a:gd name="connsiteY5" fmla="*/ 394498 h 394498"/>
                <a:gd name="connsiteX6" fmla="*/ 51045 w 3315105"/>
                <a:gd name="connsiteY6" fmla="*/ 394498 h 394498"/>
                <a:gd name="connsiteX7" fmla="*/ 0 w 3315105"/>
                <a:gd name="connsiteY7" fmla="*/ 343409 h 394498"/>
                <a:gd name="connsiteX8" fmla="*/ 0 w 3315105"/>
                <a:gd name="connsiteY8" fmla="*/ 51089 h 394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15105" h="394498">
                  <a:moveTo>
                    <a:pt x="0" y="51089"/>
                  </a:moveTo>
                  <a:cubicBezTo>
                    <a:pt x="0" y="22882"/>
                    <a:pt x="22838" y="0"/>
                    <a:pt x="51045" y="0"/>
                  </a:cubicBezTo>
                  <a:lnTo>
                    <a:pt x="3264061" y="0"/>
                  </a:lnTo>
                  <a:cubicBezTo>
                    <a:pt x="3292268" y="0"/>
                    <a:pt x="3315105" y="22882"/>
                    <a:pt x="3315105" y="51089"/>
                  </a:cubicBezTo>
                  <a:lnTo>
                    <a:pt x="3315105" y="343409"/>
                  </a:lnTo>
                  <a:cubicBezTo>
                    <a:pt x="3315105" y="371616"/>
                    <a:pt x="3292268" y="394498"/>
                    <a:pt x="3264061" y="394498"/>
                  </a:cubicBezTo>
                  <a:lnTo>
                    <a:pt x="51045" y="394498"/>
                  </a:lnTo>
                  <a:cubicBezTo>
                    <a:pt x="22838" y="394498"/>
                    <a:pt x="0" y="371616"/>
                    <a:pt x="0" y="343409"/>
                  </a:cubicBezTo>
                  <a:lnTo>
                    <a:pt x="0" y="51089"/>
                  </a:lnTo>
                  <a:close/>
                </a:path>
              </a:pathLst>
            </a:custGeom>
            <a:solidFill>
              <a:srgbClr val="4D82AE"/>
            </a:solidFill>
            <a:ln w="21995" cap="flat">
              <a:solidFill>
                <a:srgbClr val="4E83A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2B352396-9D9C-B214-4F7B-151EA70F2C7E}"/>
                </a:ext>
              </a:extLst>
            </p:cNvPr>
            <p:cNvSpPr txBox="1"/>
            <p:nvPr/>
          </p:nvSpPr>
          <p:spPr>
            <a:xfrm>
              <a:off x="2967605" y="1410647"/>
              <a:ext cx="316785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100" dirty="0">
                  <a:solidFill>
                    <a:schemeClr val="bg1"/>
                  </a:solidFill>
                  <a:latin typeface="+mj-lt"/>
                </a:rPr>
                <a:t>Pre-operative </a:t>
              </a:r>
              <a:r>
                <a:rPr lang="en-IN" sz="1100" dirty="0" err="1">
                  <a:solidFill>
                    <a:schemeClr val="bg1"/>
                  </a:solidFill>
                  <a:latin typeface="+mj-lt"/>
                </a:rPr>
                <a:t>ChT</a:t>
              </a:r>
              <a:r>
                <a:rPr lang="en-IN" sz="1100" dirty="0">
                  <a:solidFill>
                    <a:schemeClr val="bg1"/>
                  </a:solidFill>
                  <a:latin typeface="+mj-lt"/>
                </a:rPr>
                <a:t> + trastuzumab ± </a:t>
              </a:r>
              <a:r>
                <a:rPr lang="en-IN" sz="1100" dirty="0" err="1">
                  <a:solidFill>
                    <a:schemeClr val="bg1"/>
                  </a:solidFill>
                  <a:latin typeface="+mj-lt"/>
                </a:rPr>
                <a:t>pertuzumab</a:t>
              </a:r>
              <a:endParaRPr lang="en-IN" sz="1100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272" name="Group 271">
            <a:extLst>
              <a:ext uri="{FF2B5EF4-FFF2-40B4-BE49-F238E27FC236}">
                <a16:creationId xmlns:a16="http://schemas.microsoft.com/office/drawing/2014/main" id="{6EA9C0FD-0CC2-4C19-8B3D-1BD5F4C0FF97}"/>
              </a:ext>
            </a:extLst>
          </p:cNvPr>
          <p:cNvGrpSpPr/>
          <p:nvPr/>
        </p:nvGrpSpPr>
        <p:grpSpPr>
          <a:xfrm>
            <a:off x="2507891" y="2133597"/>
            <a:ext cx="5106342" cy="394498"/>
            <a:chOff x="2507891" y="2133597"/>
            <a:chExt cx="5106342" cy="394498"/>
          </a:xfrm>
        </p:grpSpPr>
        <p:grpSp>
          <p:nvGrpSpPr>
            <p:cNvPr id="256" name="Group 255">
              <a:extLst>
                <a:ext uri="{FF2B5EF4-FFF2-40B4-BE49-F238E27FC236}">
                  <a16:creationId xmlns:a16="http://schemas.microsoft.com/office/drawing/2014/main" id="{4C736ED0-F921-D59C-207A-E855A474D05C}"/>
                </a:ext>
              </a:extLst>
            </p:cNvPr>
            <p:cNvGrpSpPr/>
            <p:nvPr/>
          </p:nvGrpSpPr>
          <p:grpSpPr>
            <a:xfrm>
              <a:off x="2507891" y="2133597"/>
              <a:ext cx="938874" cy="394498"/>
              <a:chOff x="2507891" y="2133597"/>
              <a:chExt cx="938874" cy="394498"/>
            </a:xfrm>
          </p:grpSpPr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D295A2B9-48EE-363D-10B9-22750859D542}"/>
                  </a:ext>
                </a:extLst>
              </p:cNvPr>
              <p:cNvSpPr/>
              <p:nvPr/>
            </p:nvSpPr>
            <p:spPr>
              <a:xfrm>
                <a:off x="2507891" y="2133597"/>
                <a:ext cx="938874" cy="394498"/>
              </a:xfrm>
              <a:custGeom>
                <a:avLst/>
                <a:gdLst>
                  <a:gd name="connsiteX0" fmla="*/ 0 w 938874"/>
                  <a:gd name="connsiteY0" fmla="*/ 51089 h 394498"/>
                  <a:gd name="connsiteX1" fmla="*/ 51045 w 938874"/>
                  <a:gd name="connsiteY1" fmla="*/ 0 h 394498"/>
                  <a:gd name="connsiteX2" fmla="*/ 887830 w 938874"/>
                  <a:gd name="connsiteY2" fmla="*/ 0 h 394498"/>
                  <a:gd name="connsiteX3" fmla="*/ 938875 w 938874"/>
                  <a:gd name="connsiteY3" fmla="*/ 51089 h 394498"/>
                  <a:gd name="connsiteX4" fmla="*/ 938875 w 938874"/>
                  <a:gd name="connsiteY4" fmla="*/ 343410 h 394498"/>
                  <a:gd name="connsiteX5" fmla="*/ 887830 w 938874"/>
                  <a:gd name="connsiteY5" fmla="*/ 394498 h 394498"/>
                  <a:gd name="connsiteX6" fmla="*/ 51045 w 938874"/>
                  <a:gd name="connsiteY6" fmla="*/ 394498 h 394498"/>
                  <a:gd name="connsiteX7" fmla="*/ 0 w 938874"/>
                  <a:gd name="connsiteY7" fmla="*/ 343410 h 394498"/>
                  <a:gd name="connsiteX8" fmla="*/ 0 w 938874"/>
                  <a:gd name="connsiteY8" fmla="*/ 51089 h 3944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38874" h="394498">
                    <a:moveTo>
                      <a:pt x="0" y="51089"/>
                    </a:moveTo>
                    <a:cubicBezTo>
                      <a:pt x="0" y="22882"/>
                      <a:pt x="22838" y="0"/>
                      <a:pt x="51045" y="0"/>
                    </a:cubicBezTo>
                    <a:lnTo>
                      <a:pt x="887830" y="0"/>
                    </a:lnTo>
                    <a:cubicBezTo>
                      <a:pt x="916037" y="0"/>
                      <a:pt x="938875" y="22882"/>
                      <a:pt x="938875" y="51089"/>
                    </a:cubicBezTo>
                    <a:lnTo>
                      <a:pt x="938875" y="343410"/>
                    </a:lnTo>
                    <a:cubicBezTo>
                      <a:pt x="938875" y="371616"/>
                      <a:pt x="916037" y="394498"/>
                      <a:pt x="887830" y="394498"/>
                    </a:cubicBezTo>
                    <a:lnTo>
                      <a:pt x="51045" y="394498"/>
                    </a:lnTo>
                    <a:cubicBezTo>
                      <a:pt x="22838" y="394498"/>
                      <a:pt x="0" y="371616"/>
                      <a:pt x="0" y="343410"/>
                    </a:cubicBezTo>
                    <a:lnTo>
                      <a:pt x="0" y="51089"/>
                    </a:lnTo>
                    <a:close/>
                  </a:path>
                </a:pathLst>
              </a:custGeom>
              <a:solidFill>
                <a:srgbClr val="FFFFFF"/>
              </a:solidFill>
              <a:ln w="21995" cap="flat">
                <a:solidFill>
                  <a:srgbClr val="D6528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47" name="TextBox 246">
                <a:extLst>
                  <a:ext uri="{FF2B5EF4-FFF2-40B4-BE49-F238E27FC236}">
                    <a16:creationId xmlns:a16="http://schemas.microsoft.com/office/drawing/2014/main" id="{C2A94C0B-D1E6-9FF8-4BD1-7C4C8B8E7C5E}"/>
                  </a:ext>
                </a:extLst>
              </p:cNvPr>
              <p:cNvSpPr txBox="1"/>
              <p:nvPr/>
            </p:nvSpPr>
            <p:spPr>
              <a:xfrm>
                <a:off x="2732605" y="2191376"/>
                <a:ext cx="47000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1100" dirty="0" err="1">
                    <a:solidFill>
                      <a:schemeClr val="tx1"/>
                    </a:solidFill>
                    <a:latin typeface="+mj-lt"/>
                  </a:rPr>
                  <a:t>pCR</a:t>
                </a:r>
                <a:endParaRPr lang="en-IN" sz="1100" dirty="0">
                  <a:solidFill>
                    <a:schemeClr val="tx1"/>
                  </a:solidFill>
                  <a:latin typeface="+mj-lt"/>
                </a:endParaRPr>
              </a:p>
            </p:txBody>
          </p:sp>
        </p:grpSp>
        <p:grpSp>
          <p:nvGrpSpPr>
            <p:cNvPr id="257" name="Group 256">
              <a:extLst>
                <a:ext uri="{FF2B5EF4-FFF2-40B4-BE49-F238E27FC236}">
                  <a16:creationId xmlns:a16="http://schemas.microsoft.com/office/drawing/2014/main" id="{71CF7F48-3B4F-104E-83C5-768D9B16BCBA}"/>
                </a:ext>
              </a:extLst>
            </p:cNvPr>
            <p:cNvGrpSpPr/>
            <p:nvPr/>
          </p:nvGrpSpPr>
          <p:grpSpPr>
            <a:xfrm>
              <a:off x="6675359" y="2133597"/>
              <a:ext cx="938874" cy="394498"/>
              <a:chOff x="6675359" y="2133597"/>
              <a:chExt cx="938874" cy="394498"/>
            </a:xfrm>
          </p:grpSpPr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F6A324C5-1795-F79A-833F-D09EB0D3A16C}"/>
                  </a:ext>
                </a:extLst>
              </p:cNvPr>
              <p:cNvSpPr/>
              <p:nvPr/>
            </p:nvSpPr>
            <p:spPr>
              <a:xfrm>
                <a:off x="6675359" y="2133597"/>
                <a:ext cx="938874" cy="394498"/>
              </a:xfrm>
              <a:custGeom>
                <a:avLst/>
                <a:gdLst>
                  <a:gd name="connsiteX0" fmla="*/ 0 w 938874"/>
                  <a:gd name="connsiteY0" fmla="*/ 51089 h 394498"/>
                  <a:gd name="connsiteX1" fmla="*/ 51045 w 938874"/>
                  <a:gd name="connsiteY1" fmla="*/ 0 h 394498"/>
                  <a:gd name="connsiteX2" fmla="*/ 887830 w 938874"/>
                  <a:gd name="connsiteY2" fmla="*/ 0 h 394498"/>
                  <a:gd name="connsiteX3" fmla="*/ 938875 w 938874"/>
                  <a:gd name="connsiteY3" fmla="*/ 51089 h 394498"/>
                  <a:gd name="connsiteX4" fmla="*/ 938875 w 938874"/>
                  <a:gd name="connsiteY4" fmla="*/ 343410 h 394498"/>
                  <a:gd name="connsiteX5" fmla="*/ 887830 w 938874"/>
                  <a:gd name="connsiteY5" fmla="*/ 394498 h 394498"/>
                  <a:gd name="connsiteX6" fmla="*/ 51045 w 938874"/>
                  <a:gd name="connsiteY6" fmla="*/ 394498 h 394498"/>
                  <a:gd name="connsiteX7" fmla="*/ 0 w 938874"/>
                  <a:gd name="connsiteY7" fmla="*/ 343410 h 394498"/>
                  <a:gd name="connsiteX8" fmla="*/ 0 w 938874"/>
                  <a:gd name="connsiteY8" fmla="*/ 51089 h 3944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38874" h="394498">
                    <a:moveTo>
                      <a:pt x="0" y="51089"/>
                    </a:moveTo>
                    <a:cubicBezTo>
                      <a:pt x="0" y="22882"/>
                      <a:pt x="22838" y="0"/>
                      <a:pt x="51045" y="0"/>
                    </a:cubicBezTo>
                    <a:lnTo>
                      <a:pt x="887830" y="0"/>
                    </a:lnTo>
                    <a:cubicBezTo>
                      <a:pt x="916037" y="0"/>
                      <a:pt x="938875" y="22882"/>
                      <a:pt x="938875" y="51089"/>
                    </a:cubicBezTo>
                    <a:lnTo>
                      <a:pt x="938875" y="343410"/>
                    </a:lnTo>
                    <a:cubicBezTo>
                      <a:pt x="938875" y="371616"/>
                      <a:pt x="916037" y="394498"/>
                      <a:pt x="887830" y="394498"/>
                    </a:cubicBezTo>
                    <a:lnTo>
                      <a:pt x="51045" y="394498"/>
                    </a:lnTo>
                    <a:cubicBezTo>
                      <a:pt x="22838" y="394498"/>
                      <a:pt x="0" y="371616"/>
                      <a:pt x="0" y="343410"/>
                    </a:cubicBezTo>
                    <a:lnTo>
                      <a:pt x="0" y="51089"/>
                    </a:lnTo>
                    <a:close/>
                  </a:path>
                </a:pathLst>
              </a:custGeom>
              <a:solidFill>
                <a:srgbClr val="FFFFFF"/>
              </a:solidFill>
              <a:ln w="21995" cap="flat">
                <a:solidFill>
                  <a:srgbClr val="D6528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48" name="TextBox 247">
                <a:extLst>
                  <a:ext uri="{FF2B5EF4-FFF2-40B4-BE49-F238E27FC236}">
                    <a16:creationId xmlns:a16="http://schemas.microsoft.com/office/drawing/2014/main" id="{471CD5D0-342D-0E2D-8416-23B90F2B10D5}"/>
                  </a:ext>
                </a:extLst>
              </p:cNvPr>
              <p:cNvSpPr txBox="1"/>
              <p:nvPr/>
            </p:nvSpPr>
            <p:spPr>
              <a:xfrm>
                <a:off x="6810837" y="2192781"/>
                <a:ext cx="688009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1100" dirty="0">
                    <a:solidFill>
                      <a:schemeClr val="tx1"/>
                    </a:solidFill>
                    <a:latin typeface="+mj-lt"/>
                  </a:rPr>
                  <a:t>No </a:t>
                </a:r>
                <a:r>
                  <a:rPr lang="en-IN" sz="1100" dirty="0" err="1">
                    <a:solidFill>
                      <a:schemeClr val="tx1"/>
                    </a:solidFill>
                    <a:latin typeface="+mj-lt"/>
                  </a:rPr>
                  <a:t>pCR</a:t>
                </a:r>
                <a:endParaRPr lang="en-IN" sz="1100" dirty="0">
                  <a:solidFill>
                    <a:schemeClr val="tx1"/>
                  </a:solidFill>
                  <a:latin typeface="+mj-lt"/>
                </a:endParaRPr>
              </a:p>
            </p:txBody>
          </p:sp>
        </p:grpSp>
      </p:grpSp>
      <p:grpSp>
        <p:nvGrpSpPr>
          <p:cNvPr id="276" name="Group 275">
            <a:extLst>
              <a:ext uri="{FF2B5EF4-FFF2-40B4-BE49-F238E27FC236}">
                <a16:creationId xmlns:a16="http://schemas.microsoft.com/office/drawing/2014/main" id="{DD3F6DB2-E4D4-CFFA-FC28-140AF8C2598C}"/>
              </a:ext>
            </a:extLst>
          </p:cNvPr>
          <p:cNvGrpSpPr/>
          <p:nvPr/>
        </p:nvGrpSpPr>
        <p:grpSpPr>
          <a:xfrm>
            <a:off x="1031364" y="3709127"/>
            <a:ext cx="4221337" cy="794585"/>
            <a:chOff x="1031364" y="3709127"/>
            <a:chExt cx="4221337" cy="794585"/>
          </a:xfrm>
        </p:grpSpPr>
        <p:grpSp>
          <p:nvGrpSpPr>
            <p:cNvPr id="260" name="Group 259">
              <a:extLst>
                <a:ext uri="{FF2B5EF4-FFF2-40B4-BE49-F238E27FC236}">
                  <a16:creationId xmlns:a16="http://schemas.microsoft.com/office/drawing/2014/main" id="{6CBB37F0-1CC4-F947-70AD-6FFDE0EDD298}"/>
                </a:ext>
              </a:extLst>
            </p:cNvPr>
            <p:cNvGrpSpPr/>
            <p:nvPr/>
          </p:nvGrpSpPr>
          <p:grpSpPr>
            <a:xfrm>
              <a:off x="1031364" y="3709127"/>
              <a:ext cx="1972015" cy="794585"/>
              <a:chOff x="1031364" y="3709127"/>
              <a:chExt cx="1972015" cy="794585"/>
            </a:xfrm>
          </p:grpSpPr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D36891EC-C867-A9C7-C927-15EB333CC8D8}"/>
                  </a:ext>
                </a:extLst>
              </p:cNvPr>
              <p:cNvSpPr/>
              <p:nvPr/>
            </p:nvSpPr>
            <p:spPr>
              <a:xfrm>
                <a:off x="1074452" y="3709127"/>
                <a:ext cx="1850423" cy="794585"/>
              </a:xfrm>
              <a:custGeom>
                <a:avLst/>
                <a:gdLst>
                  <a:gd name="connsiteX0" fmla="*/ 0 w 1850423"/>
                  <a:gd name="connsiteY0" fmla="*/ 102882 h 794585"/>
                  <a:gd name="connsiteX1" fmla="*/ 100594 w 1850423"/>
                  <a:gd name="connsiteY1" fmla="*/ 0 h 794585"/>
                  <a:gd name="connsiteX2" fmla="*/ 1749830 w 1850423"/>
                  <a:gd name="connsiteY2" fmla="*/ 0 h 794585"/>
                  <a:gd name="connsiteX3" fmla="*/ 1850424 w 1850423"/>
                  <a:gd name="connsiteY3" fmla="*/ 102882 h 794585"/>
                  <a:gd name="connsiteX4" fmla="*/ 1850424 w 1850423"/>
                  <a:gd name="connsiteY4" fmla="*/ 691703 h 794585"/>
                  <a:gd name="connsiteX5" fmla="*/ 1749830 w 1850423"/>
                  <a:gd name="connsiteY5" fmla="*/ 794586 h 794585"/>
                  <a:gd name="connsiteX6" fmla="*/ 100594 w 1850423"/>
                  <a:gd name="connsiteY6" fmla="*/ 794586 h 794585"/>
                  <a:gd name="connsiteX7" fmla="*/ 0 w 1850423"/>
                  <a:gd name="connsiteY7" fmla="*/ 691703 h 794585"/>
                  <a:gd name="connsiteX8" fmla="*/ 0 w 1850423"/>
                  <a:gd name="connsiteY8" fmla="*/ 102882 h 794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50423" h="794585">
                    <a:moveTo>
                      <a:pt x="0" y="102882"/>
                    </a:moveTo>
                    <a:cubicBezTo>
                      <a:pt x="0" y="46072"/>
                      <a:pt x="45060" y="0"/>
                      <a:pt x="100594" y="0"/>
                    </a:cubicBezTo>
                    <a:lnTo>
                      <a:pt x="1749830" y="0"/>
                    </a:lnTo>
                    <a:cubicBezTo>
                      <a:pt x="1805407" y="0"/>
                      <a:pt x="1850424" y="46072"/>
                      <a:pt x="1850424" y="102882"/>
                    </a:cubicBezTo>
                    <a:lnTo>
                      <a:pt x="1850424" y="691703"/>
                    </a:lnTo>
                    <a:cubicBezTo>
                      <a:pt x="1850424" y="748513"/>
                      <a:pt x="1805363" y="794586"/>
                      <a:pt x="1749830" y="794586"/>
                    </a:cubicBezTo>
                    <a:lnTo>
                      <a:pt x="100594" y="794586"/>
                    </a:lnTo>
                    <a:cubicBezTo>
                      <a:pt x="45016" y="794586"/>
                      <a:pt x="0" y="748513"/>
                      <a:pt x="0" y="691703"/>
                    </a:cubicBezTo>
                    <a:lnTo>
                      <a:pt x="0" y="102882"/>
                    </a:lnTo>
                    <a:close/>
                  </a:path>
                </a:pathLst>
              </a:custGeom>
              <a:solidFill>
                <a:srgbClr val="4D82AE"/>
              </a:solidFill>
              <a:ln w="21995" cap="flat">
                <a:solidFill>
                  <a:srgbClr val="4E83A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+mj-lt"/>
                </a:endParaRPr>
              </a:p>
            </p:txBody>
          </p:sp>
          <p:sp>
            <p:nvSpPr>
              <p:cNvPr id="251" name="TextBox 250">
                <a:extLst>
                  <a:ext uri="{FF2B5EF4-FFF2-40B4-BE49-F238E27FC236}">
                    <a16:creationId xmlns:a16="http://schemas.microsoft.com/office/drawing/2014/main" id="{962C257F-CD24-529C-CB4B-5F01625C0EB9}"/>
                  </a:ext>
                </a:extLst>
              </p:cNvPr>
              <p:cNvSpPr txBox="1"/>
              <p:nvPr/>
            </p:nvSpPr>
            <p:spPr>
              <a:xfrm>
                <a:off x="1031364" y="3717693"/>
                <a:ext cx="1972015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chemeClr val="bg1"/>
                    </a:solidFill>
                    <a:latin typeface="+mj-lt"/>
                  </a:rPr>
                  <a:t>Complete 1 year of dual</a:t>
                </a:r>
              </a:p>
              <a:p>
                <a:pPr algn="ctr"/>
                <a:r>
                  <a:rPr lang="en-US" sz="1100" dirty="0">
                    <a:solidFill>
                      <a:schemeClr val="bg1"/>
                    </a:solidFill>
                    <a:latin typeface="+mj-lt"/>
                  </a:rPr>
                  <a:t>blockade [I, A; MCBS B]</a:t>
                </a:r>
                <a:r>
                  <a:rPr lang="en-US" sz="1100" baseline="30000" dirty="0">
                    <a:solidFill>
                      <a:schemeClr val="bg1"/>
                    </a:solidFill>
                    <a:latin typeface="+mj-lt"/>
                  </a:rPr>
                  <a:t>a</a:t>
                </a:r>
                <a:r>
                  <a:rPr lang="en-US" sz="1100" dirty="0">
                    <a:solidFill>
                      <a:schemeClr val="bg1"/>
                    </a:solidFill>
                    <a:latin typeface="+mj-lt"/>
                  </a:rPr>
                  <a:t> or</a:t>
                </a:r>
              </a:p>
              <a:p>
                <a:pPr algn="ctr"/>
                <a:r>
                  <a:rPr lang="en-US" sz="1100" dirty="0">
                    <a:solidFill>
                      <a:schemeClr val="bg1"/>
                    </a:solidFill>
                    <a:latin typeface="+mj-lt"/>
                  </a:rPr>
                  <a:t>Complete 1 year of</a:t>
                </a:r>
              </a:p>
              <a:p>
                <a:pPr algn="ctr"/>
                <a:r>
                  <a:rPr lang="en-US" sz="1100" dirty="0">
                    <a:solidFill>
                      <a:schemeClr val="bg1"/>
                    </a:solidFill>
                    <a:latin typeface="+mj-lt"/>
                  </a:rPr>
                  <a:t>trastuzumab [I, A]</a:t>
                </a:r>
                <a:endParaRPr lang="en-IN" sz="1100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grpSp>
          <p:nvGrpSpPr>
            <p:cNvPr id="259" name="Group 258">
              <a:extLst>
                <a:ext uri="{FF2B5EF4-FFF2-40B4-BE49-F238E27FC236}">
                  <a16:creationId xmlns:a16="http://schemas.microsoft.com/office/drawing/2014/main" id="{B9819112-CDA1-A43D-FE96-5C28962DF4AE}"/>
                </a:ext>
              </a:extLst>
            </p:cNvPr>
            <p:cNvGrpSpPr/>
            <p:nvPr/>
          </p:nvGrpSpPr>
          <p:grpSpPr>
            <a:xfrm>
              <a:off x="3402278" y="3709127"/>
              <a:ext cx="1850423" cy="794585"/>
              <a:chOff x="3402278" y="3709127"/>
              <a:chExt cx="1850423" cy="794585"/>
            </a:xfrm>
          </p:grpSpPr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C089D192-7B57-C201-09B3-2F78C648AC56}"/>
                  </a:ext>
                </a:extLst>
              </p:cNvPr>
              <p:cNvSpPr/>
              <p:nvPr/>
            </p:nvSpPr>
            <p:spPr>
              <a:xfrm>
                <a:off x="3402278" y="3709127"/>
                <a:ext cx="1850423" cy="794585"/>
              </a:xfrm>
              <a:custGeom>
                <a:avLst/>
                <a:gdLst>
                  <a:gd name="connsiteX0" fmla="*/ 0 w 1850423"/>
                  <a:gd name="connsiteY0" fmla="*/ 102882 h 794585"/>
                  <a:gd name="connsiteX1" fmla="*/ 100594 w 1850423"/>
                  <a:gd name="connsiteY1" fmla="*/ 0 h 794585"/>
                  <a:gd name="connsiteX2" fmla="*/ 1749830 w 1850423"/>
                  <a:gd name="connsiteY2" fmla="*/ 0 h 794585"/>
                  <a:gd name="connsiteX3" fmla="*/ 1850423 w 1850423"/>
                  <a:gd name="connsiteY3" fmla="*/ 102882 h 794585"/>
                  <a:gd name="connsiteX4" fmla="*/ 1850423 w 1850423"/>
                  <a:gd name="connsiteY4" fmla="*/ 691703 h 794585"/>
                  <a:gd name="connsiteX5" fmla="*/ 1749830 w 1850423"/>
                  <a:gd name="connsiteY5" fmla="*/ 794586 h 794585"/>
                  <a:gd name="connsiteX6" fmla="*/ 100594 w 1850423"/>
                  <a:gd name="connsiteY6" fmla="*/ 794586 h 794585"/>
                  <a:gd name="connsiteX7" fmla="*/ 0 w 1850423"/>
                  <a:gd name="connsiteY7" fmla="*/ 691703 h 794585"/>
                  <a:gd name="connsiteX8" fmla="*/ 0 w 1850423"/>
                  <a:gd name="connsiteY8" fmla="*/ 102882 h 794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50423" h="794585">
                    <a:moveTo>
                      <a:pt x="0" y="102882"/>
                    </a:moveTo>
                    <a:cubicBezTo>
                      <a:pt x="0" y="46072"/>
                      <a:pt x="45060" y="0"/>
                      <a:pt x="100594" y="0"/>
                    </a:cubicBezTo>
                    <a:lnTo>
                      <a:pt x="1749830" y="0"/>
                    </a:lnTo>
                    <a:cubicBezTo>
                      <a:pt x="1805407" y="0"/>
                      <a:pt x="1850423" y="46072"/>
                      <a:pt x="1850423" y="102882"/>
                    </a:cubicBezTo>
                    <a:lnTo>
                      <a:pt x="1850423" y="691703"/>
                    </a:lnTo>
                    <a:cubicBezTo>
                      <a:pt x="1850423" y="748513"/>
                      <a:pt x="1805363" y="794586"/>
                      <a:pt x="1749830" y="794586"/>
                    </a:cubicBezTo>
                    <a:lnTo>
                      <a:pt x="100594" y="794586"/>
                    </a:lnTo>
                    <a:cubicBezTo>
                      <a:pt x="45016" y="794586"/>
                      <a:pt x="0" y="748513"/>
                      <a:pt x="0" y="691703"/>
                    </a:cubicBezTo>
                    <a:lnTo>
                      <a:pt x="0" y="102882"/>
                    </a:lnTo>
                    <a:close/>
                  </a:path>
                </a:pathLst>
              </a:custGeom>
              <a:solidFill>
                <a:srgbClr val="4D82AE"/>
              </a:solidFill>
              <a:ln w="21995" cap="flat">
                <a:solidFill>
                  <a:srgbClr val="4E83A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+mj-lt"/>
                </a:endParaRPr>
              </a:p>
            </p:txBody>
          </p:sp>
          <p:sp>
            <p:nvSpPr>
              <p:cNvPr id="252" name="TextBox 251">
                <a:extLst>
                  <a:ext uri="{FF2B5EF4-FFF2-40B4-BE49-F238E27FC236}">
                    <a16:creationId xmlns:a16="http://schemas.microsoft.com/office/drawing/2014/main" id="{DF86081D-C1FC-9EF5-82CE-72C6E2998481}"/>
                  </a:ext>
                </a:extLst>
              </p:cNvPr>
              <p:cNvSpPr txBox="1"/>
              <p:nvPr/>
            </p:nvSpPr>
            <p:spPr>
              <a:xfrm>
                <a:off x="3624142" y="3885573"/>
                <a:ext cx="1399742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chemeClr val="bg1"/>
                    </a:solidFill>
                    <a:latin typeface="+mj-lt"/>
                  </a:rPr>
                  <a:t>Complete 1 year of</a:t>
                </a:r>
              </a:p>
              <a:p>
                <a:pPr algn="ctr"/>
                <a:r>
                  <a:rPr lang="en-US" sz="1100" dirty="0">
                    <a:solidFill>
                      <a:schemeClr val="bg1"/>
                    </a:solidFill>
                    <a:latin typeface="+mj-lt"/>
                  </a:rPr>
                  <a:t>trastuzumab [I, A]</a:t>
                </a:r>
                <a:endParaRPr lang="en-IN" sz="1100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</p:grpSp>
      <p:grpSp>
        <p:nvGrpSpPr>
          <p:cNvPr id="274" name="Group 273">
            <a:extLst>
              <a:ext uri="{FF2B5EF4-FFF2-40B4-BE49-F238E27FC236}">
                <a16:creationId xmlns:a16="http://schemas.microsoft.com/office/drawing/2014/main" id="{682DF5F2-F0D5-949C-53BB-1CBAF08F7B78}"/>
              </a:ext>
            </a:extLst>
          </p:cNvPr>
          <p:cNvGrpSpPr/>
          <p:nvPr/>
        </p:nvGrpSpPr>
        <p:grpSpPr>
          <a:xfrm>
            <a:off x="1332317" y="2992517"/>
            <a:ext cx="6737669" cy="1511195"/>
            <a:chOff x="1332317" y="2992517"/>
            <a:chExt cx="6737669" cy="1511195"/>
          </a:xfrm>
        </p:grpSpPr>
        <p:grpSp>
          <p:nvGrpSpPr>
            <p:cNvPr id="265" name="Group 264">
              <a:extLst>
                <a:ext uri="{FF2B5EF4-FFF2-40B4-BE49-F238E27FC236}">
                  <a16:creationId xmlns:a16="http://schemas.microsoft.com/office/drawing/2014/main" id="{850F0624-6F14-7C9E-00A1-EBA494C863DF}"/>
                </a:ext>
              </a:extLst>
            </p:cNvPr>
            <p:cNvGrpSpPr/>
            <p:nvPr/>
          </p:nvGrpSpPr>
          <p:grpSpPr>
            <a:xfrm>
              <a:off x="1332317" y="3001318"/>
              <a:ext cx="1334737" cy="436918"/>
              <a:chOff x="1332317" y="3001318"/>
              <a:chExt cx="1334737" cy="436918"/>
            </a:xfrm>
          </p:grpSpPr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4E1242A3-F031-F06F-07BF-F6FF79F1DB1C}"/>
                  </a:ext>
                </a:extLst>
              </p:cNvPr>
              <p:cNvSpPr/>
              <p:nvPr/>
            </p:nvSpPr>
            <p:spPr>
              <a:xfrm>
                <a:off x="1332317" y="3001318"/>
                <a:ext cx="1334737" cy="436918"/>
              </a:xfrm>
              <a:custGeom>
                <a:avLst/>
                <a:gdLst>
                  <a:gd name="connsiteX0" fmla="*/ 0 w 1334737"/>
                  <a:gd name="connsiteY0" fmla="*/ 56589 h 436918"/>
                  <a:gd name="connsiteX1" fmla="*/ 72563 w 1334737"/>
                  <a:gd name="connsiteY1" fmla="*/ 0 h 436918"/>
                  <a:gd name="connsiteX2" fmla="*/ 1262174 w 1334737"/>
                  <a:gd name="connsiteY2" fmla="*/ 0 h 436918"/>
                  <a:gd name="connsiteX3" fmla="*/ 1334738 w 1334737"/>
                  <a:gd name="connsiteY3" fmla="*/ 56589 h 436918"/>
                  <a:gd name="connsiteX4" fmla="*/ 1334738 w 1334737"/>
                  <a:gd name="connsiteY4" fmla="*/ 380329 h 436918"/>
                  <a:gd name="connsiteX5" fmla="*/ 1262174 w 1334737"/>
                  <a:gd name="connsiteY5" fmla="*/ 436919 h 436918"/>
                  <a:gd name="connsiteX6" fmla="*/ 72563 w 1334737"/>
                  <a:gd name="connsiteY6" fmla="*/ 436919 h 436918"/>
                  <a:gd name="connsiteX7" fmla="*/ 0 w 1334737"/>
                  <a:gd name="connsiteY7" fmla="*/ 380329 h 436918"/>
                  <a:gd name="connsiteX8" fmla="*/ 0 w 1334737"/>
                  <a:gd name="connsiteY8" fmla="*/ 56589 h 4369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34737" h="436918">
                    <a:moveTo>
                      <a:pt x="0" y="56589"/>
                    </a:moveTo>
                    <a:cubicBezTo>
                      <a:pt x="0" y="25346"/>
                      <a:pt x="32475" y="0"/>
                      <a:pt x="72563" y="0"/>
                    </a:cubicBezTo>
                    <a:lnTo>
                      <a:pt x="1262174" y="0"/>
                    </a:lnTo>
                    <a:cubicBezTo>
                      <a:pt x="1302262" y="0"/>
                      <a:pt x="1334738" y="25346"/>
                      <a:pt x="1334738" y="56589"/>
                    </a:cubicBezTo>
                    <a:lnTo>
                      <a:pt x="1334738" y="380329"/>
                    </a:lnTo>
                    <a:cubicBezTo>
                      <a:pt x="1334738" y="411572"/>
                      <a:pt x="1302262" y="436919"/>
                      <a:pt x="1262174" y="436919"/>
                    </a:cubicBezTo>
                    <a:lnTo>
                      <a:pt x="72563" y="436919"/>
                    </a:lnTo>
                    <a:cubicBezTo>
                      <a:pt x="32475" y="436919"/>
                      <a:pt x="0" y="411572"/>
                      <a:pt x="0" y="380329"/>
                    </a:cubicBezTo>
                    <a:lnTo>
                      <a:pt x="0" y="56589"/>
                    </a:lnTo>
                    <a:close/>
                  </a:path>
                </a:pathLst>
              </a:custGeom>
              <a:solidFill>
                <a:srgbClr val="FFFFFF"/>
              </a:solidFill>
              <a:ln w="21995" cap="flat">
                <a:solidFill>
                  <a:srgbClr val="D6528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+mj-lt"/>
                </a:endParaRPr>
              </a:p>
            </p:txBody>
          </p:sp>
          <p:sp>
            <p:nvSpPr>
              <p:cNvPr id="249" name="TextBox 248">
                <a:extLst>
                  <a:ext uri="{FF2B5EF4-FFF2-40B4-BE49-F238E27FC236}">
                    <a16:creationId xmlns:a16="http://schemas.microsoft.com/office/drawing/2014/main" id="{8A83B3AB-EB9D-7735-2935-C474058643EF}"/>
                  </a:ext>
                </a:extLst>
              </p:cNvPr>
              <p:cNvSpPr txBox="1"/>
              <p:nvPr/>
            </p:nvSpPr>
            <p:spPr>
              <a:xfrm>
                <a:off x="1369988" y="3002897"/>
                <a:ext cx="1284326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IN" sz="1100" dirty="0">
                    <a:solidFill>
                      <a:schemeClr val="tx1"/>
                    </a:solidFill>
                    <a:latin typeface="+mj-lt"/>
                  </a:rPr>
                  <a:t>Initially N-positive</a:t>
                </a:r>
              </a:p>
              <a:p>
                <a:pPr algn="ctr"/>
                <a:r>
                  <a:rPr lang="en-IN" sz="1100" dirty="0">
                    <a:solidFill>
                      <a:schemeClr val="tx1"/>
                    </a:solidFill>
                    <a:latin typeface="+mj-lt"/>
                  </a:rPr>
                  <a:t>or ER-negative</a:t>
                </a:r>
              </a:p>
            </p:txBody>
          </p:sp>
        </p:grpSp>
        <p:grpSp>
          <p:nvGrpSpPr>
            <p:cNvPr id="266" name="Group 265">
              <a:extLst>
                <a:ext uri="{FF2B5EF4-FFF2-40B4-BE49-F238E27FC236}">
                  <a16:creationId xmlns:a16="http://schemas.microsoft.com/office/drawing/2014/main" id="{A41BE1D0-51DB-8CBF-CFB3-5382355ADBFD}"/>
                </a:ext>
              </a:extLst>
            </p:cNvPr>
            <p:cNvGrpSpPr/>
            <p:nvPr/>
          </p:nvGrpSpPr>
          <p:grpSpPr>
            <a:xfrm>
              <a:off x="3656667" y="2992517"/>
              <a:ext cx="1334737" cy="436918"/>
              <a:chOff x="3656667" y="2992517"/>
              <a:chExt cx="1334737" cy="436918"/>
            </a:xfrm>
          </p:grpSpPr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93125447-8E2E-46E8-6E4E-990889AD8723}"/>
                  </a:ext>
                </a:extLst>
              </p:cNvPr>
              <p:cNvSpPr/>
              <p:nvPr/>
            </p:nvSpPr>
            <p:spPr>
              <a:xfrm>
                <a:off x="3656667" y="2992517"/>
                <a:ext cx="1334737" cy="436918"/>
              </a:xfrm>
              <a:custGeom>
                <a:avLst/>
                <a:gdLst>
                  <a:gd name="connsiteX0" fmla="*/ 0 w 1334737"/>
                  <a:gd name="connsiteY0" fmla="*/ 56589 h 436918"/>
                  <a:gd name="connsiteX1" fmla="*/ 72563 w 1334737"/>
                  <a:gd name="connsiteY1" fmla="*/ 0 h 436918"/>
                  <a:gd name="connsiteX2" fmla="*/ 1262175 w 1334737"/>
                  <a:gd name="connsiteY2" fmla="*/ 0 h 436918"/>
                  <a:gd name="connsiteX3" fmla="*/ 1334738 w 1334737"/>
                  <a:gd name="connsiteY3" fmla="*/ 56589 h 436918"/>
                  <a:gd name="connsiteX4" fmla="*/ 1334738 w 1334737"/>
                  <a:gd name="connsiteY4" fmla="*/ 380329 h 436918"/>
                  <a:gd name="connsiteX5" fmla="*/ 1262175 w 1334737"/>
                  <a:gd name="connsiteY5" fmla="*/ 436919 h 436918"/>
                  <a:gd name="connsiteX6" fmla="*/ 72563 w 1334737"/>
                  <a:gd name="connsiteY6" fmla="*/ 436919 h 436918"/>
                  <a:gd name="connsiteX7" fmla="*/ 0 w 1334737"/>
                  <a:gd name="connsiteY7" fmla="*/ 380329 h 436918"/>
                  <a:gd name="connsiteX8" fmla="*/ 0 w 1334737"/>
                  <a:gd name="connsiteY8" fmla="*/ 56589 h 4369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34737" h="436918">
                    <a:moveTo>
                      <a:pt x="0" y="56589"/>
                    </a:moveTo>
                    <a:cubicBezTo>
                      <a:pt x="0" y="25346"/>
                      <a:pt x="32475" y="0"/>
                      <a:pt x="72563" y="0"/>
                    </a:cubicBezTo>
                    <a:lnTo>
                      <a:pt x="1262175" y="0"/>
                    </a:lnTo>
                    <a:cubicBezTo>
                      <a:pt x="1302262" y="0"/>
                      <a:pt x="1334738" y="25346"/>
                      <a:pt x="1334738" y="56589"/>
                    </a:cubicBezTo>
                    <a:lnTo>
                      <a:pt x="1334738" y="380329"/>
                    </a:lnTo>
                    <a:cubicBezTo>
                      <a:pt x="1334738" y="411572"/>
                      <a:pt x="1302262" y="436919"/>
                      <a:pt x="1262175" y="436919"/>
                    </a:cubicBezTo>
                    <a:lnTo>
                      <a:pt x="72563" y="436919"/>
                    </a:lnTo>
                    <a:cubicBezTo>
                      <a:pt x="32475" y="436919"/>
                      <a:pt x="0" y="411572"/>
                      <a:pt x="0" y="380329"/>
                    </a:cubicBezTo>
                    <a:lnTo>
                      <a:pt x="0" y="56589"/>
                    </a:lnTo>
                    <a:close/>
                  </a:path>
                </a:pathLst>
              </a:custGeom>
              <a:solidFill>
                <a:srgbClr val="FFFFFF"/>
              </a:solidFill>
              <a:ln w="21995" cap="flat">
                <a:solidFill>
                  <a:srgbClr val="D6528B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+mj-lt"/>
                </a:endParaRPr>
              </a:p>
            </p:txBody>
          </p:sp>
          <p:sp>
            <p:nvSpPr>
              <p:cNvPr id="250" name="TextBox 249">
                <a:extLst>
                  <a:ext uri="{FF2B5EF4-FFF2-40B4-BE49-F238E27FC236}">
                    <a16:creationId xmlns:a16="http://schemas.microsoft.com/office/drawing/2014/main" id="{A86B4576-BC2D-4181-C325-7BC8061493E8}"/>
                  </a:ext>
                </a:extLst>
              </p:cNvPr>
              <p:cNvSpPr txBox="1"/>
              <p:nvPr/>
            </p:nvSpPr>
            <p:spPr>
              <a:xfrm>
                <a:off x="3853796" y="3088972"/>
                <a:ext cx="992579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IN" sz="1100" dirty="0">
                    <a:solidFill>
                      <a:schemeClr val="tx1"/>
                    </a:solidFill>
                    <a:latin typeface="+mj-lt"/>
                  </a:rPr>
                  <a:t>Other Cases</a:t>
                </a:r>
              </a:p>
            </p:txBody>
          </p:sp>
        </p:grpSp>
        <p:grpSp>
          <p:nvGrpSpPr>
            <p:cNvPr id="258" name="Group 257">
              <a:extLst>
                <a:ext uri="{FF2B5EF4-FFF2-40B4-BE49-F238E27FC236}">
                  <a16:creationId xmlns:a16="http://schemas.microsoft.com/office/drawing/2014/main" id="{ABF3D090-062A-2C96-0896-F74887476CB6}"/>
                </a:ext>
              </a:extLst>
            </p:cNvPr>
            <p:cNvGrpSpPr/>
            <p:nvPr/>
          </p:nvGrpSpPr>
          <p:grpSpPr>
            <a:xfrm>
              <a:off x="6219563" y="3709127"/>
              <a:ext cx="1850423" cy="794585"/>
              <a:chOff x="6219563" y="3709127"/>
              <a:chExt cx="1850423" cy="794585"/>
            </a:xfrm>
          </p:grpSpPr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13E82E0F-2FE8-6EE5-76B4-CE2AA4AEE636}"/>
                  </a:ext>
                </a:extLst>
              </p:cNvPr>
              <p:cNvSpPr/>
              <p:nvPr/>
            </p:nvSpPr>
            <p:spPr>
              <a:xfrm>
                <a:off x="6219563" y="3709127"/>
                <a:ext cx="1850423" cy="794585"/>
              </a:xfrm>
              <a:custGeom>
                <a:avLst/>
                <a:gdLst>
                  <a:gd name="connsiteX0" fmla="*/ 0 w 1850423"/>
                  <a:gd name="connsiteY0" fmla="*/ 102882 h 794585"/>
                  <a:gd name="connsiteX1" fmla="*/ 100594 w 1850423"/>
                  <a:gd name="connsiteY1" fmla="*/ 0 h 794585"/>
                  <a:gd name="connsiteX2" fmla="*/ 1749830 w 1850423"/>
                  <a:gd name="connsiteY2" fmla="*/ 0 h 794585"/>
                  <a:gd name="connsiteX3" fmla="*/ 1850424 w 1850423"/>
                  <a:gd name="connsiteY3" fmla="*/ 102882 h 794585"/>
                  <a:gd name="connsiteX4" fmla="*/ 1850424 w 1850423"/>
                  <a:gd name="connsiteY4" fmla="*/ 691703 h 794585"/>
                  <a:gd name="connsiteX5" fmla="*/ 1749830 w 1850423"/>
                  <a:gd name="connsiteY5" fmla="*/ 794586 h 794585"/>
                  <a:gd name="connsiteX6" fmla="*/ 100594 w 1850423"/>
                  <a:gd name="connsiteY6" fmla="*/ 794586 h 794585"/>
                  <a:gd name="connsiteX7" fmla="*/ 0 w 1850423"/>
                  <a:gd name="connsiteY7" fmla="*/ 691703 h 794585"/>
                  <a:gd name="connsiteX8" fmla="*/ 0 w 1850423"/>
                  <a:gd name="connsiteY8" fmla="*/ 102882 h 794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50423" h="794585">
                    <a:moveTo>
                      <a:pt x="0" y="102882"/>
                    </a:moveTo>
                    <a:cubicBezTo>
                      <a:pt x="0" y="46072"/>
                      <a:pt x="45060" y="0"/>
                      <a:pt x="100594" y="0"/>
                    </a:cubicBezTo>
                    <a:lnTo>
                      <a:pt x="1749830" y="0"/>
                    </a:lnTo>
                    <a:cubicBezTo>
                      <a:pt x="1805407" y="0"/>
                      <a:pt x="1850424" y="46072"/>
                      <a:pt x="1850424" y="102882"/>
                    </a:cubicBezTo>
                    <a:lnTo>
                      <a:pt x="1850424" y="691703"/>
                    </a:lnTo>
                    <a:cubicBezTo>
                      <a:pt x="1850424" y="748513"/>
                      <a:pt x="1805363" y="794586"/>
                      <a:pt x="1749830" y="794586"/>
                    </a:cubicBezTo>
                    <a:lnTo>
                      <a:pt x="100594" y="794586"/>
                    </a:lnTo>
                    <a:cubicBezTo>
                      <a:pt x="45016" y="794586"/>
                      <a:pt x="0" y="748513"/>
                      <a:pt x="0" y="691703"/>
                    </a:cubicBezTo>
                    <a:lnTo>
                      <a:pt x="0" y="102882"/>
                    </a:lnTo>
                    <a:close/>
                  </a:path>
                </a:pathLst>
              </a:custGeom>
              <a:solidFill>
                <a:srgbClr val="4D82AE"/>
              </a:solidFill>
              <a:ln w="21995" cap="flat">
                <a:solidFill>
                  <a:srgbClr val="4E83A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+mj-lt"/>
                </a:endParaRPr>
              </a:p>
            </p:txBody>
          </p:sp>
          <p:sp>
            <p:nvSpPr>
              <p:cNvPr id="253" name="TextBox 252">
                <a:extLst>
                  <a:ext uri="{FF2B5EF4-FFF2-40B4-BE49-F238E27FC236}">
                    <a16:creationId xmlns:a16="http://schemas.microsoft.com/office/drawing/2014/main" id="{85EB8EB0-B649-ADB4-2A00-0880EF0AF02E}"/>
                  </a:ext>
                </a:extLst>
              </p:cNvPr>
              <p:cNvSpPr txBox="1"/>
              <p:nvPr/>
            </p:nvSpPr>
            <p:spPr>
              <a:xfrm>
                <a:off x="6689008" y="3988133"/>
                <a:ext cx="931665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chemeClr val="bg1"/>
                    </a:solidFill>
                    <a:latin typeface="+mj-lt"/>
                  </a:rPr>
                  <a:t>T-DMI (I,A)</a:t>
                </a:r>
                <a:r>
                  <a:rPr lang="en-US" sz="1100" baseline="30000" dirty="0">
                    <a:solidFill>
                      <a:schemeClr val="bg1"/>
                    </a:solidFill>
                    <a:latin typeface="+mj-lt"/>
                  </a:rPr>
                  <a:t>b</a:t>
                </a:r>
                <a:endParaRPr lang="en-IN" sz="1100" baseline="30000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50892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">
            <a:extLst>
              <a:ext uri="{FF2B5EF4-FFF2-40B4-BE49-F238E27FC236}">
                <a16:creationId xmlns:a16="http://schemas.microsoft.com/office/drawing/2014/main" id="{AB1A17BB-A90C-E97D-5A08-8D17C337FC41}"/>
              </a:ext>
            </a:extLst>
          </p:cNvPr>
          <p:cNvSpPr txBox="1">
            <a:spLocks/>
          </p:cNvSpPr>
          <p:nvPr/>
        </p:nvSpPr>
        <p:spPr>
          <a:xfrm>
            <a:off x="313110" y="202921"/>
            <a:ext cx="8596273" cy="323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r>
              <a:rPr lang="en" sz="1600" dirty="0">
                <a:solidFill>
                  <a:srgbClr val="D6538C"/>
                </a:solidFill>
                <a:latin typeface="+mj-lt"/>
                <a:cs typeface="Calibri" panose="020F0502020204030204" pitchFamily="34" charset="0"/>
              </a:rPr>
              <a:t>Systematic </a:t>
            </a:r>
            <a:r>
              <a:rPr lang="en" sz="1800" dirty="0">
                <a:solidFill>
                  <a:srgbClr val="D6538C"/>
                </a:solidFill>
                <a:latin typeface="+mj-lt"/>
                <a:cs typeface="Calibri" panose="020F0502020204030204" pitchFamily="34" charset="0"/>
              </a:rPr>
              <a:t>Treatment</a:t>
            </a:r>
            <a:r>
              <a:rPr lang="en" sz="1600" dirty="0">
                <a:solidFill>
                  <a:srgbClr val="D6538C"/>
                </a:solidFill>
                <a:latin typeface="+mj-lt"/>
                <a:cs typeface="Calibri" panose="020F0502020204030204" pitchFamily="34" charset="0"/>
              </a:rPr>
              <a:t> recommendations </a:t>
            </a:r>
            <a:r>
              <a:rPr lang="en-US" sz="1600" dirty="0">
                <a:solidFill>
                  <a:srgbClr val="D6538C"/>
                </a:solidFill>
                <a:latin typeface="+mj-lt"/>
                <a:cs typeface="Calibri" panose="020F0502020204030204" pitchFamily="34" charset="0"/>
              </a:rPr>
              <a:t>For early breast cancer subtypes</a:t>
            </a:r>
            <a:endParaRPr lang="en-IN" sz="1600" dirty="0">
              <a:solidFill>
                <a:srgbClr val="D6538C"/>
              </a:solidFill>
              <a:latin typeface="+mj-lt"/>
              <a:cs typeface="Calibri" panose="020F0502020204030204" pitchFamily="34" charset="0"/>
            </a:endParaRPr>
          </a:p>
        </p:txBody>
      </p:sp>
      <p:graphicFrame>
        <p:nvGraphicFramePr>
          <p:cNvPr id="2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0773434"/>
              </p:ext>
            </p:extLst>
          </p:nvPr>
        </p:nvGraphicFramePr>
        <p:xfrm>
          <a:off x="309152" y="940528"/>
          <a:ext cx="8419407" cy="3403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64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64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64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3611"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kern="120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Subtype</a:t>
                      </a:r>
                      <a:endParaRPr lang="en-US" sz="1200" dirty="0">
                        <a:latin typeface="+mj-lt"/>
                      </a:endParaRPr>
                    </a:p>
                  </a:txBody>
                  <a:tcPr>
                    <a:solidFill>
                      <a:srgbClr val="D6528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kern="120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Recommended therapy</a:t>
                      </a:r>
                      <a:endParaRPr lang="en-US" sz="1200" dirty="0">
                        <a:latin typeface="+mj-lt"/>
                      </a:endParaRPr>
                    </a:p>
                  </a:txBody>
                  <a:tcPr>
                    <a:solidFill>
                      <a:srgbClr val="D6528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kern="120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Comments</a:t>
                      </a:r>
                      <a:endParaRPr lang="en-US" sz="1200" dirty="0">
                        <a:latin typeface="+mj-lt"/>
                      </a:endParaRPr>
                    </a:p>
                  </a:txBody>
                  <a:tcPr>
                    <a:solidFill>
                      <a:srgbClr val="D652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9027"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Luminal A-like</a:t>
                      </a:r>
                      <a:endParaRPr lang="en-U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ET alone in the majority of cases</a:t>
                      </a:r>
                      <a:endParaRPr lang="en-U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Consider </a:t>
                      </a:r>
                      <a:r>
                        <a:rPr lang="en-US" sz="1200" b="0" i="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ChT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if high </a:t>
                      </a:r>
                      <a:r>
                        <a:rPr lang="en-US" sz="1200" b="0" i="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tumour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burden (≥ 4 LNs, T3 or higher)</a:t>
                      </a:r>
                      <a:endParaRPr lang="en-US" sz="12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6319"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Luminal B-like (HER2-negative)</a:t>
                      </a:r>
                      <a:endParaRPr lang="en-U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ChT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followed by ET for the majority of cases</a:t>
                      </a:r>
                      <a:endParaRPr lang="en-U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34443"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Luminal B-like (HER2-positive)</a:t>
                      </a:r>
                      <a:endParaRPr lang="en-U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ChT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+ anti-HER2 followed by ET for all patients</a:t>
                      </a:r>
                      <a:endParaRPr lang="en-U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If contraindications for the use of </a:t>
                      </a:r>
                      <a:r>
                        <a:rPr lang="en-US" sz="1200" b="0" i="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ChT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 one may consider ET + anti-HER2 therapy, although no </a:t>
                      </a:r>
                      <a:r>
                        <a:rPr lang="en-US" sz="1200" b="0" i="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randomised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data exist</a:t>
                      </a:r>
                      <a:endParaRPr lang="en-US" sz="12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6319"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HER2-positive (non-luminal)</a:t>
                      </a:r>
                      <a:endParaRPr lang="en-U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ChT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+ anti-HER2</a:t>
                      </a:r>
                      <a:endParaRPr lang="en-U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3611"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Triple-negative (ductal)</a:t>
                      </a:r>
                      <a:endParaRPr lang="en-U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ChT</a:t>
                      </a:r>
                      <a:endParaRPr lang="en-U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5" name="Google Shape;530;p37">
            <a:extLst>
              <a:ext uri="{FF2B5EF4-FFF2-40B4-BE49-F238E27FC236}">
                <a16:creationId xmlns:a16="http://schemas.microsoft.com/office/drawing/2014/main" id="{9045B372-B1DC-A1D1-1317-14F0364B8F2D}"/>
              </a:ext>
            </a:extLst>
          </p:cNvPr>
          <p:cNvSpPr txBox="1"/>
          <p:nvPr/>
        </p:nvSpPr>
        <p:spPr>
          <a:xfrm>
            <a:off x="309152" y="4758191"/>
            <a:ext cx="8773302" cy="352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700" kern="1200" dirty="0">
                <a:latin typeface="+mj-lt"/>
                <a:ea typeface="NSimSun" panose="02010609030101010101" pitchFamily="49" charset="-122"/>
              </a:rPr>
              <a:t>Cardoso F, </a:t>
            </a:r>
            <a:r>
              <a:rPr lang="en-US" sz="700" kern="1200" dirty="0" err="1">
                <a:latin typeface="+mj-lt"/>
                <a:ea typeface="NSimSun" panose="02010609030101010101" pitchFamily="49" charset="-122"/>
              </a:rPr>
              <a:t>Kyriakides</a:t>
            </a:r>
            <a:r>
              <a:rPr lang="en-US" sz="700" kern="1200" dirty="0">
                <a:latin typeface="+mj-lt"/>
                <a:ea typeface="NSimSun" panose="02010609030101010101" pitchFamily="49" charset="-122"/>
              </a:rPr>
              <a:t> S, </a:t>
            </a:r>
            <a:r>
              <a:rPr lang="en-US" sz="700" kern="1200" dirty="0" err="1">
                <a:latin typeface="+mj-lt"/>
                <a:ea typeface="NSimSun" panose="02010609030101010101" pitchFamily="49" charset="-122"/>
              </a:rPr>
              <a:t>Ohno</a:t>
            </a:r>
            <a:r>
              <a:rPr lang="en-US" sz="700" kern="1200" dirty="0">
                <a:latin typeface="+mj-lt"/>
                <a:ea typeface="NSimSun" panose="02010609030101010101" pitchFamily="49" charset="-122"/>
              </a:rPr>
              <a:t> S, et al. Early breast cancer: ESMO Clinical Practice Guidelines for diagnosis, treatment and follow-up. Annals of Oncology. 2019 Aug 1;30(8):1194-220.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718;p59">
            <a:extLst>
              <a:ext uri="{FF2B5EF4-FFF2-40B4-BE49-F238E27FC236}">
                <a16:creationId xmlns:a16="http://schemas.microsoft.com/office/drawing/2014/main" id="{DAFAE7AB-CE7D-CE21-3C31-CF470944E1B9}"/>
              </a:ext>
            </a:extLst>
          </p:cNvPr>
          <p:cNvSpPr txBox="1"/>
          <p:nvPr/>
        </p:nvSpPr>
        <p:spPr>
          <a:xfrm>
            <a:off x="360453" y="953585"/>
            <a:ext cx="6594087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chemeClr val="dk1"/>
                </a:solidFill>
                <a:latin typeface="+mj-lt"/>
                <a:ea typeface="Albert Sans"/>
                <a:cs typeface="Albert Sans"/>
                <a:sym typeface="Albert Sans"/>
              </a:rPr>
              <a:t>Neoadjuvant chemotherapy might be given to try to shrink the tumor so that it can be removed with less extensive surgery</a:t>
            </a:r>
            <a:endParaRPr sz="1200" dirty="0">
              <a:solidFill>
                <a:schemeClr val="dk1"/>
              </a:solidFill>
              <a:latin typeface="+mj-lt"/>
              <a:ea typeface="Albert Sans"/>
              <a:cs typeface="Albert Sans"/>
              <a:sym typeface="Albert Sans"/>
            </a:endParaRPr>
          </a:p>
        </p:txBody>
      </p:sp>
      <p:cxnSp>
        <p:nvCxnSpPr>
          <p:cNvPr id="1708" name="Google Shape;1708;p58"/>
          <p:cNvCxnSpPr>
            <a:cxnSpLocks/>
          </p:cNvCxnSpPr>
          <p:nvPr/>
        </p:nvCxnSpPr>
        <p:spPr>
          <a:xfrm flipH="1">
            <a:off x="233363" y="2853863"/>
            <a:ext cx="8276641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92" name="Google Shape;1692;p58"/>
          <p:cNvSpPr/>
          <p:nvPr/>
        </p:nvSpPr>
        <p:spPr>
          <a:xfrm>
            <a:off x="1491016" y="2485167"/>
            <a:ext cx="787201" cy="787201"/>
          </a:xfrm>
          <a:prstGeom prst="ellipse">
            <a:avLst/>
          </a:prstGeom>
          <a:solidFill>
            <a:srgbClr val="D6538C"/>
          </a:solidFill>
          <a:ln>
            <a:noFill/>
          </a:ln>
          <a:effectLst>
            <a:outerShdw blurRad="385763" algn="bl" rotWithShape="0">
              <a:schemeClr val="lt2">
                <a:alpha val="75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chemeClr val="dk1"/>
              </a:solidFill>
              <a:latin typeface="Arial Light" pitchFamily="2" charset="0"/>
              <a:ea typeface="Albert Sans"/>
              <a:cs typeface="Albert Sans"/>
              <a:sym typeface="Albert Sans"/>
            </a:endParaRPr>
          </a:p>
        </p:txBody>
      </p:sp>
      <p:sp>
        <p:nvSpPr>
          <p:cNvPr id="1693" name="Google Shape;1693;p58"/>
          <p:cNvSpPr/>
          <p:nvPr/>
        </p:nvSpPr>
        <p:spPr>
          <a:xfrm>
            <a:off x="2813439" y="2647596"/>
            <a:ext cx="1688712" cy="456001"/>
          </a:xfrm>
          <a:prstGeom prst="round2DiagRect">
            <a:avLst/>
          </a:prstGeom>
          <a:solidFill>
            <a:schemeClr val="lt1"/>
          </a:solidFill>
          <a:ln>
            <a:solidFill>
              <a:srgbClr val="D6528B"/>
            </a:solidFill>
          </a:ln>
          <a:effectLst>
            <a:outerShdw blurRad="101600" sx="96000" sy="96000" algn="ctr" rotWithShape="0">
              <a:srgbClr val="D6538C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chemeClr val="dk1"/>
              </a:solidFill>
              <a:latin typeface="Arial Light" pitchFamily="2" charset="0"/>
              <a:ea typeface="Albert Sans"/>
              <a:cs typeface="Albert Sans"/>
              <a:sym typeface="Albert Sans"/>
            </a:endParaRPr>
          </a:p>
        </p:txBody>
      </p:sp>
      <p:sp>
        <p:nvSpPr>
          <p:cNvPr id="1696" name="Google Shape;1696;p58"/>
          <p:cNvSpPr txBox="1"/>
          <p:nvPr/>
        </p:nvSpPr>
        <p:spPr>
          <a:xfrm>
            <a:off x="1121423" y="3439563"/>
            <a:ext cx="1526385" cy="403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chemeClr val="dk1"/>
                </a:solidFill>
                <a:latin typeface="+mj-lt"/>
                <a:ea typeface="Albert Sans"/>
                <a:cs typeface="Albert Sans"/>
                <a:sym typeface="Albert Sans"/>
              </a:rPr>
              <a:t>Tumor large for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chemeClr val="dk1"/>
                </a:solidFill>
                <a:latin typeface="+mj-lt"/>
                <a:ea typeface="Albert Sans"/>
                <a:cs typeface="Albert Sans"/>
                <a:sym typeface="Albert Sans"/>
              </a:rPr>
              <a:t>Surgery</a:t>
            </a:r>
            <a:endParaRPr sz="1200" b="1" dirty="0">
              <a:solidFill>
                <a:schemeClr val="dk1"/>
              </a:solidFill>
              <a:latin typeface="+mj-lt"/>
              <a:ea typeface="Albert Sans"/>
              <a:cs typeface="Albert Sans"/>
              <a:sym typeface="Albert Sans"/>
            </a:endParaRPr>
          </a:p>
        </p:txBody>
      </p:sp>
      <p:sp>
        <p:nvSpPr>
          <p:cNvPr id="1699" name="Google Shape;1699;p58"/>
          <p:cNvSpPr txBox="1"/>
          <p:nvPr/>
        </p:nvSpPr>
        <p:spPr>
          <a:xfrm>
            <a:off x="2813141" y="2715141"/>
            <a:ext cx="1688712" cy="295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tx1"/>
                </a:solidFill>
                <a:latin typeface="+mj-lt"/>
              </a:rPr>
              <a:t>NEOADJUVANT CT</a:t>
            </a:r>
            <a:endParaRPr lang="en-US" sz="1200" dirty="0">
              <a:solidFill>
                <a:schemeClr val="tx1"/>
              </a:solidFill>
              <a:latin typeface="+mj-lt"/>
              <a:ea typeface="Albert Sans"/>
              <a:cs typeface="Albert Sans"/>
              <a:sym typeface="Albert San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8A8B1B8-7438-C8CC-4AED-2B7818024918}"/>
              </a:ext>
            </a:extLst>
          </p:cNvPr>
          <p:cNvGrpSpPr/>
          <p:nvPr/>
        </p:nvGrpSpPr>
        <p:grpSpPr>
          <a:xfrm>
            <a:off x="4553187" y="2091891"/>
            <a:ext cx="1307785" cy="963700"/>
            <a:chOff x="4456387" y="1858383"/>
            <a:chExt cx="1307785" cy="963700"/>
          </a:xfrm>
        </p:grpSpPr>
        <p:sp>
          <p:nvSpPr>
            <p:cNvPr id="1694" name="Google Shape;1694;p58"/>
            <p:cNvSpPr/>
            <p:nvPr/>
          </p:nvSpPr>
          <p:spPr>
            <a:xfrm>
              <a:off x="4921473" y="2431083"/>
              <a:ext cx="391000" cy="391000"/>
            </a:xfrm>
            <a:prstGeom prst="ellipse">
              <a:avLst/>
            </a:prstGeom>
            <a:solidFill>
              <a:srgbClr val="D6538C"/>
            </a:solidFill>
            <a:ln>
              <a:noFill/>
            </a:ln>
            <a:effectLst>
              <a:outerShdw blurRad="385763" algn="bl" rotWithShape="0">
                <a:schemeClr val="lt2">
                  <a:alpha val="7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000" b="1" dirty="0">
                <a:solidFill>
                  <a:schemeClr val="dk1"/>
                </a:solidFill>
                <a:latin typeface="+mj-lt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1700" name="Google Shape;1700;p58"/>
            <p:cNvSpPr txBox="1"/>
            <p:nvPr/>
          </p:nvSpPr>
          <p:spPr>
            <a:xfrm>
              <a:off x="4456387" y="1858383"/>
              <a:ext cx="1307785" cy="57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 dirty="0">
                  <a:solidFill>
                    <a:schemeClr val="dk1"/>
                  </a:solidFill>
                  <a:latin typeface="+mj-lt"/>
                  <a:ea typeface="Albert Sans"/>
                  <a:cs typeface="Albert Sans"/>
                  <a:sym typeface="Albert Sans"/>
                </a:rPr>
                <a:t>Tumor 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 dirty="0">
                  <a:solidFill>
                    <a:schemeClr val="dk1"/>
                  </a:solidFill>
                  <a:latin typeface="+mj-lt"/>
                  <a:ea typeface="Albert Sans"/>
                  <a:cs typeface="Albert Sans"/>
                  <a:sym typeface="Albert Sans"/>
                </a:rPr>
                <a:t>down - staged</a:t>
              </a:r>
              <a:endParaRPr sz="1200" b="1" dirty="0">
                <a:solidFill>
                  <a:schemeClr val="dk1"/>
                </a:solidFill>
                <a:latin typeface="+mj-lt"/>
                <a:ea typeface="Albert Sans"/>
                <a:cs typeface="Albert Sans"/>
                <a:sym typeface="Albert Sans"/>
              </a:endParaRPr>
            </a:p>
          </p:txBody>
        </p:sp>
      </p:grpSp>
      <p:sp>
        <p:nvSpPr>
          <p:cNvPr id="9" name="Google Shape;1693;p58">
            <a:extLst>
              <a:ext uri="{FF2B5EF4-FFF2-40B4-BE49-F238E27FC236}">
                <a16:creationId xmlns:a16="http://schemas.microsoft.com/office/drawing/2014/main" id="{313E0E3D-BB8F-6BB9-B973-8CDAB2264451}"/>
              </a:ext>
            </a:extLst>
          </p:cNvPr>
          <p:cNvSpPr/>
          <p:nvPr/>
        </p:nvSpPr>
        <p:spPr>
          <a:xfrm>
            <a:off x="5955708" y="2647596"/>
            <a:ext cx="1004804" cy="456001"/>
          </a:xfrm>
          <a:prstGeom prst="round2DiagRect">
            <a:avLst/>
          </a:prstGeom>
          <a:solidFill>
            <a:schemeClr val="lt1"/>
          </a:solidFill>
          <a:ln>
            <a:solidFill>
              <a:srgbClr val="D6538C"/>
            </a:solidFill>
          </a:ln>
          <a:effectLst>
            <a:outerShdw blurRad="101600" sx="96000" sy="96000" algn="ctr" rotWithShape="0">
              <a:srgbClr val="D6538C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chemeClr val="dk1"/>
              </a:solidFill>
              <a:latin typeface="Arial Light" pitchFamily="2" charset="0"/>
              <a:ea typeface="Albert Sans"/>
              <a:cs typeface="Albert Sans"/>
              <a:sym typeface="Albert Sans"/>
            </a:endParaRPr>
          </a:p>
        </p:txBody>
      </p:sp>
      <p:sp>
        <p:nvSpPr>
          <p:cNvPr id="40" name="Google Shape;1693;p58">
            <a:extLst>
              <a:ext uri="{FF2B5EF4-FFF2-40B4-BE49-F238E27FC236}">
                <a16:creationId xmlns:a16="http://schemas.microsoft.com/office/drawing/2014/main" id="{9B8D407C-E711-30D2-555D-BD2BD7790B09}"/>
              </a:ext>
            </a:extLst>
          </p:cNvPr>
          <p:cNvSpPr/>
          <p:nvPr/>
        </p:nvSpPr>
        <p:spPr>
          <a:xfrm>
            <a:off x="7215189" y="2647594"/>
            <a:ext cx="1439862" cy="456001"/>
          </a:xfrm>
          <a:prstGeom prst="round2DiagRect">
            <a:avLst/>
          </a:prstGeom>
          <a:solidFill>
            <a:schemeClr val="lt1"/>
          </a:solidFill>
          <a:ln>
            <a:solidFill>
              <a:srgbClr val="D6528B"/>
            </a:solidFill>
          </a:ln>
          <a:effectLst>
            <a:outerShdw blurRad="101600" sx="96000" sy="96000" algn="ctr" rotWithShape="0">
              <a:srgbClr val="D6538C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chemeClr val="dk1"/>
              </a:solidFill>
              <a:latin typeface="Arial Light" pitchFamily="2" charset="0"/>
              <a:ea typeface="Albert Sans"/>
              <a:cs typeface="Albert Sans"/>
              <a:sym typeface="Albert Sans"/>
            </a:endParaRPr>
          </a:p>
        </p:txBody>
      </p:sp>
      <p:sp>
        <p:nvSpPr>
          <p:cNvPr id="42" name="Google Shape;1699;p58">
            <a:extLst>
              <a:ext uri="{FF2B5EF4-FFF2-40B4-BE49-F238E27FC236}">
                <a16:creationId xmlns:a16="http://schemas.microsoft.com/office/drawing/2014/main" id="{68295AA1-765F-7EB9-9322-EDF93DA50CDD}"/>
              </a:ext>
            </a:extLst>
          </p:cNvPr>
          <p:cNvSpPr txBox="1"/>
          <p:nvPr/>
        </p:nvSpPr>
        <p:spPr>
          <a:xfrm>
            <a:off x="5945766" y="2694086"/>
            <a:ext cx="1014746" cy="295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tx1"/>
                </a:solidFill>
                <a:latin typeface="+mj-lt"/>
              </a:rPr>
              <a:t>SURGERY</a:t>
            </a:r>
            <a:endParaRPr lang="en-US" sz="1200" dirty="0">
              <a:solidFill>
                <a:schemeClr val="tx1"/>
              </a:solidFill>
              <a:latin typeface="+mj-lt"/>
              <a:ea typeface="Albert Sans"/>
              <a:cs typeface="Albert Sans"/>
              <a:sym typeface="Albert Sans"/>
            </a:endParaRPr>
          </a:p>
        </p:txBody>
      </p:sp>
      <p:sp>
        <p:nvSpPr>
          <p:cNvPr id="21" name="Title 2">
            <a:extLst>
              <a:ext uri="{FF2B5EF4-FFF2-40B4-BE49-F238E27FC236}">
                <a16:creationId xmlns:a16="http://schemas.microsoft.com/office/drawing/2014/main" id="{AB1A17BB-A90C-E97D-5A08-8D17C337FC41}"/>
              </a:ext>
            </a:extLst>
          </p:cNvPr>
          <p:cNvSpPr txBox="1">
            <a:spLocks/>
          </p:cNvSpPr>
          <p:nvPr/>
        </p:nvSpPr>
        <p:spPr>
          <a:xfrm>
            <a:off x="313110" y="0"/>
            <a:ext cx="814508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r>
              <a:rPr lang="en-US" sz="2500" dirty="0" err="1">
                <a:solidFill>
                  <a:srgbClr val="D6538C"/>
                </a:solidFill>
                <a:latin typeface="+mj-lt"/>
                <a:cs typeface="Calibri" panose="020F0502020204030204" pitchFamily="34" charset="0"/>
              </a:rPr>
              <a:t>Neoadjuvant</a:t>
            </a:r>
            <a:r>
              <a:rPr lang="en-US" sz="2500" dirty="0">
                <a:solidFill>
                  <a:srgbClr val="D6538C"/>
                </a:solidFill>
                <a:latin typeface="+mj-lt"/>
                <a:cs typeface="Calibri" panose="020F0502020204030204" pitchFamily="34" charset="0"/>
              </a:rPr>
              <a:t> or Preoperative Chemotherapy</a:t>
            </a:r>
            <a:endParaRPr lang="en-IN" sz="2500" dirty="0">
              <a:solidFill>
                <a:srgbClr val="D6538C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22" name="Google Shape;530;p37">
            <a:extLst>
              <a:ext uri="{FF2B5EF4-FFF2-40B4-BE49-F238E27FC236}">
                <a16:creationId xmlns:a16="http://schemas.microsoft.com/office/drawing/2014/main" id="{9045B372-B1DC-A1D1-1317-14F0364B8F2D}"/>
              </a:ext>
            </a:extLst>
          </p:cNvPr>
          <p:cNvSpPr txBox="1"/>
          <p:nvPr/>
        </p:nvSpPr>
        <p:spPr>
          <a:xfrm>
            <a:off x="311842" y="4616766"/>
            <a:ext cx="8773302" cy="352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Tx/>
              <a:buSzPct val="90000"/>
              <a:defRPr/>
            </a:pPr>
            <a:r>
              <a:rPr lang="en-US" sz="700" kern="1200" dirty="0">
                <a:latin typeface="+mj-lt"/>
                <a:ea typeface="NSimSun" panose="02010609030101010101" pitchFamily="49" charset="-122"/>
              </a:rPr>
              <a:t>Adapted from </a:t>
            </a:r>
            <a:r>
              <a:rPr lang="en-US" sz="700" kern="1200" dirty="0" err="1">
                <a:latin typeface="+mj-lt"/>
                <a:ea typeface="NSimSun" panose="02010609030101010101" pitchFamily="49" charset="-122"/>
              </a:rPr>
              <a:t>Hyder</a:t>
            </a:r>
            <a:r>
              <a:rPr lang="en-US" sz="700" kern="1200" dirty="0">
                <a:latin typeface="+mj-lt"/>
                <a:ea typeface="NSimSun" panose="02010609030101010101" pitchFamily="49" charset="-122"/>
              </a:rPr>
              <a:t> T, Bhattacharya S, </a:t>
            </a:r>
            <a:r>
              <a:rPr lang="en-US" sz="700" kern="1200" dirty="0" err="1">
                <a:latin typeface="+mj-lt"/>
                <a:ea typeface="NSimSun" panose="02010609030101010101" pitchFamily="49" charset="-122"/>
              </a:rPr>
              <a:t>Gade</a:t>
            </a:r>
            <a:r>
              <a:rPr lang="en-US" sz="700" kern="1200" dirty="0">
                <a:latin typeface="+mj-lt"/>
                <a:ea typeface="NSimSun" panose="02010609030101010101" pitchFamily="49" charset="-122"/>
              </a:rPr>
              <a:t> K, et al. Approaching </a:t>
            </a:r>
            <a:r>
              <a:rPr lang="en-US" sz="700" kern="1200" dirty="0" err="1">
                <a:latin typeface="+mj-lt"/>
                <a:ea typeface="NSimSun" panose="02010609030101010101" pitchFamily="49" charset="-122"/>
              </a:rPr>
              <a:t>Neoadjuvant</a:t>
            </a:r>
            <a:r>
              <a:rPr lang="en-US" sz="700" kern="1200" dirty="0">
                <a:latin typeface="+mj-lt"/>
                <a:ea typeface="NSimSun" panose="02010609030101010101" pitchFamily="49" charset="-122"/>
              </a:rPr>
              <a:t> Therapy in the Management of Early-Stage Breast Cancer. Breast Cancer: Targets and Therapy. 2021;13:199. Miller E, Lee HJ, </a:t>
            </a:r>
            <a:r>
              <a:rPr lang="en-US" sz="700" kern="1200" dirty="0" err="1">
                <a:latin typeface="+mj-lt"/>
                <a:ea typeface="NSimSun" panose="02010609030101010101" pitchFamily="49" charset="-122"/>
              </a:rPr>
              <a:t>Lulla</a:t>
            </a:r>
            <a:r>
              <a:rPr lang="en-US" sz="700" kern="1200" dirty="0">
                <a:latin typeface="+mj-lt"/>
                <a:ea typeface="NSimSun" panose="02010609030101010101" pitchFamily="49" charset="-122"/>
              </a:rPr>
              <a:t> A, et al. Current treatment of early breast cancer: adjuvant and </a:t>
            </a:r>
            <a:r>
              <a:rPr lang="en-US" sz="700" kern="1200" dirty="0" err="1">
                <a:latin typeface="+mj-lt"/>
                <a:ea typeface="NSimSun" panose="02010609030101010101" pitchFamily="49" charset="-122"/>
              </a:rPr>
              <a:t>neoadjuvant</a:t>
            </a:r>
            <a:r>
              <a:rPr lang="en-US" sz="700" kern="1200" dirty="0">
                <a:latin typeface="+mj-lt"/>
                <a:ea typeface="NSimSun" panose="02010609030101010101" pitchFamily="49" charset="-122"/>
              </a:rPr>
              <a:t> therapy. F1000Research. 2014;3. </a:t>
            </a:r>
            <a:r>
              <a:rPr lang="en-US" sz="700" kern="1200" dirty="0" err="1">
                <a:latin typeface="+mj-lt"/>
                <a:ea typeface="NSimSun" panose="02010609030101010101" pitchFamily="49" charset="-122"/>
              </a:rPr>
              <a:t>Heilat</a:t>
            </a:r>
            <a:r>
              <a:rPr lang="en-US" sz="700" kern="1200" dirty="0">
                <a:latin typeface="+mj-lt"/>
                <a:ea typeface="NSimSun" panose="02010609030101010101" pitchFamily="49" charset="-122"/>
              </a:rPr>
              <a:t> GB, Brennan ME, French J. Update on the management of early-stage breast cancer. Australian journal of general practice. 2019 Sep;48(9):604-8.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513BA9-9A33-269C-3902-5D6F0365EF67}"/>
              </a:ext>
            </a:extLst>
          </p:cNvPr>
          <p:cNvSpPr txBox="1"/>
          <p:nvPr/>
        </p:nvSpPr>
        <p:spPr>
          <a:xfrm>
            <a:off x="7138022" y="2743567"/>
            <a:ext cx="159419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tx1"/>
                </a:solidFill>
                <a:latin typeface="+mj-lt"/>
              </a:rPr>
              <a:t>ADJUVANT CT</a:t>
            </a:r>
            <a:endParaRPr lang="en-US" sz="1200" dirty="0">
              <a:solidFill>
                <a:schemeClr val="tx1"/>
              </a:solidFill>
              <a:latin typeface="+mj-lt"/>
              <a:ea typeface="Albert Sans"/>
              <a:cs typeface="Albert Sans"/>
              <a:sym typeface="Albert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2">
            <a:extLst>
              <a:ext uri="{FF2B5EF4-FFF2-40B4-BE49-F238E27FC236}">
                <a16:creationId xmlns:a16="http://schemas.microsoft.com/office/drawing/2014/main" id="{AB1A17BB-A90C-E97D-5A08-8D17C337FC41}"/>
              </a:ext>
            </a:extLst>
          </p:cNvPr>
          <p:cNvSpPr txBox="1">
            <a:spLocks/>
          </p:cNvSpPr>
          <p:nvPr/>
        </p:nvSpPr>
        <p:spPr>
          <a:xfrm>
            <a:off x="313111" y="0"/>
            <a:ext cx="1436558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r>
              <a:rPr lang="en-US" sz="2800" dirty="0">
                <a:solidFill>
                  <a:srgbClr val="D6538C"/>
                </a:solidFill>
                <a:latin typeface="+mj-lt"/>
                <a:cs typeface="Calibri" panose="020F0502020204030204" pitchFamily="34" charset="0"/>
              </a:rPr>
              <a:t>Goals</a:t>
            </a:r>
            <a:endParaRPr lang="en-IN" sz="2800" dirty="0">
              <a:solidFill>
                <a:srgbClr val="D6538C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4" name="Google Shape;530;p37">
            <a:extLst>
              <a:ext uri="{FF2B5EF4-FFF2-40B4-BE49-F238E27FC236}">
                <a16:creationId xmlns:a16="http://schemas.microsoft.com/office/drawing/2014/main" id="{9045B372-B1DC-A1D1-1317-14F0364B8F2D}"/>
              </a:ext>
            </a:extLst>
          </p:cNvPr>
          <p:cNvSpPr txBox="1"/>
          <p:nvPr/>
        </p:nvSpPr>
        <p:spPr>
          <a:xfrm>
            <a:off x="311842" y="4629466"/>
            <a:ext cx="8773302" cy="352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Tx/>
              <a:buSzPct val="90000"/>
              <a:defRPr/>
            </a:pPr>
            <a:r>
              <a:rPr lang="en-US" sz="700" kern="1200" dirty="0">
                <a:solidFill>
                  <a:prstClr val="black"/>
                </a:solidFill>
                <a:latin typeface="Arial Light" pitchFamily="2" charset="0"/>
              </a:rPr>
              <a:t>Hyder T, Bhattacharya S, </a:t>
            </a:r>
            <a:r>
              <a:rPr lang="en-US" sz="700" kern="1200" dirty="0" err="1">
                <a:solidFill>
                  <a:prstClr val="black"/>
                </a:solidFill>
                <a:latin typeface="Arial Light" pitchFamily="2" charset="0"/>
              </a:rPr>
              <a:t>Gade</a:t>
            </a:r>
            <a:r>
              <a:rPr lang="en-US" sz="700" kern="1200" dirty="0">
                <a:solidFill>
                  <a:prstClr val="black"/>
                </a:solidFill>
                <a:latin typeface="Arial Light" pitchFamily="2" charset="0"/>
              </a:rPr>
              <a:t> K, et al. Approaching </a:t>
            </a:r>
            <a:r>
              <a:rPr lang="en-US" sz="700" kern="1200" dirty="0" err="1">
                <a:solidFill>
                  <a:prstClr val="black"/>
                </a:solidFill>
                <a:latin typeface="Arial Light" pitchFamily="2" charset="0"/>
              </a:rPr>
              <a:t>Neoadjuvant</a:t>
            </a:r>
            <a:r>
              <a:rPr lang="en-US" sz="700" kern="1200" dirty="0">
                <a:solidFill>
                  <a:prstClr val="black"/>
                </a:solidFill>
                <a:latin typeface="Arial Light" pitchFamily="2" charset="0"/>
              </a:rPr>
              <a:t> Therapy in the Management of Early-Stage Breast Cancer. Breast Cancer: Targets and Therapy. 2021;13:199. Miller E, Lee HJ, </a:t>
            </a:r>
            <a:r>
              <a:rPr lang="en-US" sz="700" kern="1200" dirty="0" err="1">
                <a:solidFill>
                  <a:prstClr val="black"/>
                </a:solidFill>
                <a:latin typeface="Arial Light" pitchFamily="2" charset="0"/>
              </a:rPr>
              <a:t>Lulla</a:t>
            </a:r>
            <a:r>
              <a:rPr lang="en-US" sz="700" kern="1200" dirty="0">
                <a:solidFill>
                  <a:prstClr val="black"/>
                </a:solidFill>
                <a:latin typeface="Arial Light" pitchFamily="2" charset="0"/>
              </a:rPr>
              <a:t> A, et al. Current treatment of early </a:t>
            </a:r>
            <a:r>
              <a:rPr lang="en-US" sz="700" kern="1200" dirty="0">
                <a:solidFill>
                  <a:prstClr val="black"/>
                </a:solidFill>
                <a:latin typeface="+mj-lt"/>
              </a:rPr>
              <a:t>breast</a:t>
            </a:r>
            <a:r>
              <a:rPr lang="en-US" sz="700" kern="1200" dirty="0">
                <a:solidFill>
                  <a:prstClr val="black"/>
                </a:solidFill>
                <a:latin typeface="Arial Light" pitchFamily="2" charset="0"/>
              </a:rPr>
              <a:t> cancer: adjuvant and </a:t>
            </a:r>
            <a:r>
              <a:rPr lang="en-US" sz="700" kern="1200" dirty="0" err="1">
                <a:solidFill>
                  <a:prstClr val="black"/>
                </a:solidFill>
                <a:latin typeface="Arial Light" pitchFamily="2" charset="0"/>
              </a:rPr>
              <a:t>neoadjuvant</a:t>
            </a:r>
            <a:r>
              <a:rPr lang="en-US" sz="700" kern="1200" dirty="0">
                <a:solidFill>
                  <a:prstClr val="black"/>
                </a:solidFill>
                <a:latin typeface="Arial Light" pitchFamily="2" charset="0"/>
              </a:rPr>
              <a:t> therapy. F1000Research. 2014;3. </a:t>
            </a:r>
            <a:r>
              <a:rPr lang="en-US" sz="700" kern="1200" dirty="0" err="1">
                <a:solidFill>
                  <a:prstClr val="black"/>
                </a:solidFill>
                <a:latin typeface="Arial Light" pitchFamily="2" charset="0"/>
              </a:rPr>
              <a:t>Heilat</a:t>
            </a:r>
            <a:r>
              <a:rPr lang="en-US" sz="700" kern="1200" dirty="0">
                <a:solidFill>
                  <a:prstClr val="black"/>
                </a:solidFill>
                <a:latin typeface="Arial Light" pitchFamily="2" charset="0"/>
              </a:rPr>
              <a:t> GB, Brennan ME, French J. Update on the management of early-stage breast cancer. Australian journal of general practice. 2019 Sep;48(9):604-8.</a:t>
            </a:r>
          </a:p>
        </p:txBody>
      </p:sp>
      <p:grpSp>
        <p:nvGrpSpPr>
          <p:cNvPr id="1857" name="Group 1856">
            <a:extLst>
              <a:ext uri="{FF2B5EF4-FFF2-40B4-BE49-F238E27FC236}">
                <a16:creationId xmlns:a16="http://schemas.microsoft.com/office/drawing/2014/main" id="{DE530726-EB00-E772-75AC-00DC682AE29C}"/>
              </a:ext>
            </a:extLst>
          </p:cNvPr>
          <p:cNvGrpSpPr/>
          <p:nvPr/>
        </p:nvGrpSpPr>
        <p:grpSpPr>
          <a:xfrm>
            <a:off x="1292943" y="1022828"/>
            <a:ext cx="6558114" cy="3345855"/>
            <a:chOff x="1292227" y="961868"/>
            <a:chExt cx="6558114" cy="3345855"/>
          </a:xfrm>
        </p:grpSpPr>
        <p:sp>
          <p:nvSpPr>
            <p:cNvPr id="29" name="Google Shape;1826;p65">
              <a:extLst>
                <a:ext uri="{FF2B5EF4-FFF2-40B4-BE49-F238E27FC236}">
                  <a16:creationId xmlns:a16="http://schemas.microsoft.com/office/drawing/2014/main" id="{0228F3C8-C4FF-207B-AFB0-F9F1FF55AED9}"/>
                </a:ext>
              </a:extLst>
            </p:cNvPr>
            <p:cNvSpPr txBox="1">
              <a:spLocks/>
            </p:cNvSpPr>
            <p:nvPr/>
          </p:nvSpPr>
          <p:spPr>
            <a:xfrm>
              <a:off x="1389309" y="2571750"/>
              <a:ext cx="1818230" cy="12370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048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●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1pPr>
              <a:lvl2pPr marL="914400" marR="0" lvl="1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○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2pPr>
              <a:lvl3pPr marL="1371600" marR="0" lvl="2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■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3pPr>
              <a:lvl4pPr marL="1828800" marR="0" lvl="3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●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4pPr>
              <a:lvl5pPr marL="2286000" marR="0" lvl="4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○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5pPr>
              <a:lvl6pPr marL="2743200" marR="0" lvl="5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■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6pPr>
              <a:lvl7pPr marL="3200400" marR="0" lvl="6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●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7pPr>
              <a:lvl8pPr marL="3657600" marR="0" lvl="7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○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8pPr>
              <a:lvl9pPr marL="4114800" marR="0" lvl="8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1600"/>
                </a:spcAft>
                <a:buClr>
                  <a:schemeClr val="dk1"/>
                </a:buClr>
                <a:buSzPts val="1200"/>
                <a:buFont typeface="Albert Sans"/>
                <a:buChar char="■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9pPr>
            </a:lstStyle>
            <a:p>
              <a:pPr marL="152400" lvl="0" indent="0" algn="ctr">
                <a:buNone/>
              </a:pPr>
              <a:r>
                <a:rPr lang="en-US" sz="1500" dirty="0">
                  <a:latin typeface="+mj-lt"/>
                </a:rPr>
                <a:t>Surgical </a:t>
              </a:r>
              <a:r>
                <a:rPr lang="en-US" sz="1500" dirty="0" err="1">
                  <a:latin typeface="+mj-lt"/>
                </a:rPr>
                <a:t>downstaging</a:t>
              </a:r>
              <a:r>
                <a:rPr lang="en-US" sz="1500" dirty="0">
                  <a:latin typeface="+mj-lt"/>
                </a:rPr>
                <a:t> of the tumor</a:t>
              </a:r>
            </a:p>
          </p:txBody>
        </p:sp>
        <p:sp>
          <p:nvSpPr>
            <p:cNvPr id="30" name="Google Shape;1826;p65">
              <a:extLst>
                <a:ext uri="{FF2B5EF4-FFF2-40B4-BE49-F238E27FC236}">
                  <a16:creationId xmlns:a16="http://schemas.microsoft.com/office/drawing/2014/main" id="{9F3F4581-9C9C-B6CC-2154-E0AEE2BB77BD}"/>
                </a:ext>
              </a:extLst>
            </p:cNvPr>
            <p:cNvSpPr txBox="1">
              <a:spLocks/>
            </p:cNvSpPr>
            <p:nvPr/>
          </p:nvSpPr>
          <p:spPr>
            <a:xfrm>
              <a:off x="3482440" y="2571750"/>
              <a:ext cx="2057436" cy="12531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048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●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1pPr>
              <a:lvl2pPr marL="914400" marR="0" lvl="1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○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2pPr>
              <a:lvl3pPr marL="1371600" marR="0" lvl="2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■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3pPr>
              <a:lvl4pPr marL="1828800" marR="0" lvl="3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●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4pPr>
              <a:lvl5pPr marL="2286000" marR="0" lvl="4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○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5pPr>
              <a:lvl6pPr marL="2743200" marR="0" lvl="5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■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6pPr>
              <a:lvl7pPr marL="3200400" marR="0" lvl="6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●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7pPr>
              <a:lvl8pPr marL="3657600" marR="0" lvl="7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○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8pPr>
              <a:lvl9pPr marL="4114800" marR="0" lvl="8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1600"/>
                </a:spcAft>
                <a:buClr>
                  <a:schemeClr val="dk1"/>
                </a:buClr>
                <a:buSzPts val="1200"/>
                <a:buFont typeface="Albert Sans"/>
                <a:buChar char="■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9pPr>
            </a:lstStyle>
            <a:p>
              <a:pPr marL="152400" lvl="0" indent="0" algn="ctr">
                <a:buNone/>
              </a:pPr>
              <a:r>
                <a:rPr lang="en-US" sz="1500" dirty="0">
                  <a:latin typeface="+mj-lt"/>
                </a:rPr>
                <a:t>Rendering inoperable</a:t>
              </a:r>
            </a:p>
            <a:p>
              <a:pPr marL="152400" lvl="0" indent="0" algn="ctr">
                <a:buNone/>
              </a:pPr>
              <a:r>
                <a:rPr lang="en-US" sz="1500" dirty="0">
                  <a:latin typeface="+mj-lt"/>
                </a:rPr>
                <a:t>tumors </a:t>
              </a:r>
              <a:r>
                <a:rPr lang="en-US" sz="1500" dirty="0" err="1">
                  <a:latin typeface="+mj-lt"/>
                </a:rPr>
                <a:t>resectable</a:t>
              </a:r>
              <a:endParaRPr lang="en-US" sz="1500" dirty="0">
                <a:latin typeface="+mj-lt"/>
              </a:endParaRPr>
            </a:p>
          </p:txBody>
        </p:sp>
        <p:sp>
          <p:nvSpPr>
            <p:cNvPr id="37" name="Google Shape;1826;p65">
              <a:extLst>
                <a:ext uri="{FF2B5EF4-FFF2-40B4-BE49-F238E27FC236}">
                  <a16:creationId xmlns:a16="http://schemas.microsoft.com/office/drawing/2014/main" id="{891E3E75-4EDC-E529-DB5E-098E2DD0110D}"/>
                </a:ext>
              </a:extLst>
            </p:cNvPr>
            <p:cNvSpPr txBox="1">
              <a:spLocks/>
            </p:cNvSpPr>
            <p:nvPr/>
          </p:nvSpPr>
          <p:spPr>
            <a:xfrm>
              <a:off x="5814777" y="2634484"/>
              <a:ext cx="1857848" cy="11104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048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●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1pPr>
              <a:lvl2pPr marL="914400" marR="0" lvl="1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○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2pPr>
              <a:lvl3pPr marL="1371600" marR="0" lvl="2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■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3pPr>
              <a:lvl4pPr marL="1828800" marR="0" lvl="3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●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4pPr>
              <a:lvl5pPr marL="2286000" marR="0" lvl="4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○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5pPr>
              <a:lvl6pPr marL="2743200" marR="0" lvl="5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■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6pPr>
              <a:lvl7pPr marL="3200400" marR="0" lvl="6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●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7pPr>
              <a:lvl8pPr marL="3657600" marR="0" lvl="7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○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8pPr>
              <a:lvl9pPr marL="4114800" marR="0" lvl="8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1600"/>
                </a:spcAft>
                <a:buClr>
                  <a:schemeClr val="dk1"/>
                </a:buClr>
                <a:buSzPts val="1200"/>
                <a:buFont typeface="Albert Sans"/>
                <a:buChar char="■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9pPr>
            </a:lstStyle>
            <a:p>
              <a:pPr marL="152400" lvl="0" indent="0" algn="ctr">
                <a:buNone/>
              </a:pPr>
              <a:r>
                <a:rPr lang="en-US" sz="1500" dirty="0">
                  <a:latin typeface="+mj-lt"/>
                </a:rPr>
                <a:t>De-escalating axillary surgery </a:t>
              </a:r>
            </a:p>
          </p:txBody>
        </p:sp>
        <p:sp>
          <p:nvSpPr>
            <p:cNvPr id="7" name="Google Shape;1826;p65">
              <a:extLst>
                <a:ext uri="{FF2B5EF4-FFF2-40B4-BE49-F238E27FC236}">
                  <a16:creationId xmlns:a16="http://schemas.microsoft.com/office/drawing/2014/main" id="{40AC1ECC-1503-F78C-57C5-2DC544EA1A3A}"/>
                </a:ext>
              </a:extLst>
            </p:cNvPr>
            <p:cNvSpPr txBox="1">
              <a:spLocks/>
            </p:cNvSpPr>
            <p:nvPr/>
          </p:nvSpPr>
          <p:spPr>
            <a:xfrm>
              <a:off x="2680537" y="969243"/>
              <a:ext cx="3631364" cy="8039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048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●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1pPr>
              <a:lvl2pPr marL="914400" marR="0" lvl="1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○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2pPr>
              <a:lvl3pPr marL="1371600" marR="0" lvl="2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■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3pPr>
              <a:lvl4pPr marL="1828800" marR="0" lvl="3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●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4pPr>
              <a:lvl5pPr marL="2286000" marR="0" lvl="4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○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5pPr>
              <a:lvl6pPr marL="2743200" marR="0" lvl="5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■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6pPr>
              <a:lvl7pPr marL="3200400" marR="0" lvl="6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●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7pPr>
              <a:lvl8pPr marL="3657600" marR="0" lvl="7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○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8pPr>
              <a:lvl9pPr marL="4114800" marR="0" lvl="8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1600"/>
                </a:spcAft>
                <a:buClr>
                  <a:schemeClr val="dk1"/>
                </a:buClr>
                <a:buSzPts val="1200"/>
                <a:buFont typeface="Albert Sans"/>
                <a:buChar char="■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9pPr>
            </a:lstStyle>
            <a:p>
              <a:pPr marL="152400" lvl="0" indent="0" algn="ctr">
                <a:buNone/>
              </a:pPr>
              <a:r>
                <a:rPr lang="en-US" sz="2400" b="1" dirty="0">
                  <a:latin typeface="+mj-lt"/>
                </a:rPr>
                <a:t>Goals of treatment</a:t>
              </a:r>
            </a:p>
          </p:txBody>
        </p:sp>
        <p:grpSp>
          <p:nvGrpSpPr>
            <p:cNvPr id="40" name="Graphic 5">
              <a:extLst>
                <a:ext uri="{FF2B5EF4-FFF2-40B4-BE49-F238E27FC236}">
                  <a16:creationId xmlns:a16="http://schemas.microsoft.com/office/drawing/2014/main" id="{06D04E86-FA5C-6A56-2081-382C9BBFBC74}"/>
                </a:ext>
              </a:extLst>
            </p:cNvPr>
            <p:cNvGrpSpPr/>
            <p:nvPr/>
          </p:nvGrpSpPr>
          <p:grpSpPr>
            <a:xfrm>
              <a:off x="1292227" y="961868"/>
              <a:ext cx="6558114" cy="3345855"/>
              <a:chOff x="1292227" y="961868"/>
              <a:chExt cx="6558114" cy="3345855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C3F727F5-14F2-A915-7D53-8D9F110FC556}"/>
                  </a:ext>
                </a:extLst>
              </p:cNvPr>
              <p:cNvSpPr/>
              <p:nvPr/>
            </p:nvSpPr>
            <p:spPr>
              <a:xfrm>
                <a:off x="2447938" y="2040828"/>
                <a:ext cx="1020608" cy="812394"/>
              </a:xfrm>
              <a:custGeom>
                <a:avLst/>
                <a:gdLst>
                  <a:gd name="connsiteX0" fmla="*/ 972335 w 1020608"/>
                  <a:gd name="connsiteY0" fmla="*/ 812365 h 812394"/>
                  <a:gd name="connsiteX1" fmla="*/ 926907 w 1020608"/>
                  <a:gd name="connsiteY1" fmla="*/ 780372 h 812394"/>
                  <a:gd name="connsiteX2" fmla="*/ 43876 w 1020608"/>
                  <a:gd name="connsiteY2" fmla="*/ 96300 h 812394"/>
                  <a:gd name="connsiteX3" fmla="*/ 206 w 1020608"/>
                  <a:gd name="connsiteY3" fmla="*/ 43872 h 812394"/>
                  <a:gd name="connsiteX4" fmla="*/ 52634 w 1020608"/>
                  <a:gd name="connsiteY4" fmla="*/ 201 h 812394"/>
                  <a:gd name="connsiteX5" fmla="*/ 648084 w 1020608"/>
                  <a:gd name="connsiteY5" fmla="*/ 236546 h 812394"/>
                  <a:gd name="connsiteX6" fmla="*/ 1017763 w 1020608"/>
                  <a:gd name="connsiteY6" fmla="*/ 747813 h 812394"/>
                  <a:gd name="connsiteX7" fmla="*/ 988630 w 1020608"/>
                  <a:gd name="connsiteY7" fmla="*/ 809535 h 812394"/>
                  <a:gd name="connsiteX8" fmla="*/ 972335 w 1020608"/>
                  <a:gd name="connsiteY8" fmla="*/ 812395 h 812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20608" h="812394">
                    <a:moveTo>
                      <a:pt x="972335" y="812365"/>
                    </a:moveTo>
                    <a:cubicBezTo>
                      <a:pt x="952526" y="812365"/>
                      <a:pt x="933967" y="800092"/>
                      <a:pt x="926907" y="780372"/>
                    </a:cubicBezTo>
                    <a:cubicBezTo>
                      <a:pt x="790981" y="401279"/>
                      <a:pt x="444358" y="132762"/>
                      <a:pt x="43876" y="96300"/>
                    </a:cubicBezTo>
                    <a:cubicBezTo>
                      <a:pt x="17335" y="93887"/>
                      <a:pt x="-2237" y="70414"/>
                      <a:pt x="206" y="43872"/>
                    </a:cubicBezTo>
                    <a:cubicBezTo>
                      <a:pt x="2619" y="17330"/>
                      <a:pt x="26122" y="-2211"/>
                      <a:pt x="52634" y="201"/>
                    </a:cubicBezTo>
                    <a:cubicBezTo>
                      <a:pt x="270033" y="19981"/>
                      <a:pt x="475934" y="101722"/>
                      <a:pt x="648084" y="236546"/>
                    </a:cubicBezTo>
                    <a:cubicBezTo>
                      <a:pt x="817612" y="369315"/>
                      <a:pt x="945436" y="546083"/>
                      <a:pt x="1017763" y="747813"/>
                    </a:cubicBezTo>
                    <a:cubicBezTo>
                      <a:pt x="1026760" y="772895"/>
                      <a:pt x="1013712" y="800539"/>
                      <a:pt x="988630" y="809535"/>
                    </a:cubicBezTo>
                    <a:cubicBezTo>
                      <a:pt x="983238" y="811472"/>
                      <a:pt x="977757" y="812395"/>
                      <a:pt x="972335" y="812395"/>
                    </a:cubicBezTo>
                    <a:close/>
                  </a:path>
                </a:pathLst>
              </a:custGeom>
              <a:solidFill>
                <a:srgbClr val="D6538C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650D84FE-8D6C-CED5-8117-5DDAA5C611ED}"/>
                  </a:ext>
                </a:extLst>
              </p:cNvPr>
              <p:cNvSpPr/>
              <p:nvPr/>
            </p:nvSpPr>
            <p:spPr>
              <a:xfrm>
                <a:off x="3499079" y="3490809"/>
                <a:ext cx="2144410" cy="816915"/>
              </a:xfrm>
              <a:custGeom>
                <a:avLst/>
                <a:gdLst>
                  <a:gd name="connsiteX0" fmla="*/ 1072176 w 2144410"/>
                  <a:gd name="connsiteY0" fmla="*/ 816915 h 816915"/>
                  <a:gd name="connsiteX1" fmla="*/ 411667 w 2144410"/>
                  <a:gd name="connsiteY1" fmla="*/ 605206 h 816915"/>
                  <a:gd name="connsiteX2" fmla="*/ 166982 w 2144410"/>
                  <a:gd name="connsiteY2" fmla="*/ 367193 h 816915"/>
                  <a:gd name="connsiteX3" fmla="*/ 2845 w 2144410"/>
                  <a:gd name="connsiteY3" fmla="*/ 64568 h 816915"/>
                  <a:gd name="connsiteX4" fmla="*/ 31979 w 2144410"/>
                  <a:gd name="connsiteY4" fmla="*/ 2845 h 816915"/>
                  <a:gd name="connsiteX5" fmla="*/ 93701 w 2144410"/>
                  <a:gd name="connsiteY5" fmla="*/ 31979 h 816915"/>
                  <a:gd name="connsiteX6" fmla="*/ 1072206 w 2144410"/>
                  <a:gd name="connsiteY6" fmla="*/ 720370 h 816915"/>
                  <a:gd name="connsiteX7" fmla="*/ 2050710 w 2144410"/>
                  <a:gd name="connsiteY7" fmla="*/ 31979 h 816915"/>
                  <a:gd name="connsiteX8" fmla="*/ 2112432 w 2144410"/>
                  <a:gd name="connsiteY8" fmla="*/ 2845 h 816915"/>
                  <a:gd name="connsiteX9" fmla="*/ 2141566 w 2144410"/>
                  <a:gd name="connsiteY9" fmla="*/ 64568 h 816915"/>
                  <a:gd name="connsiteX10" fmla="*/ 1977429 w 2144410"/>
                  <a:gd name="connsiteY10" fmla="*/ 367193 h 816915"/>
                  <a:gd name="connsiteX11" fmla="*/ 1732744 w 2144410"/>
                  <a:gd name="connsiteY11" fmla="*/ 605206 h 816915"/>
                  <a:gd name="connsiteX12" fmla="*/ 1072235 w 2144410"/>
                  <a:gd name="connsiteY12" fmla="*/ 816915 h 816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44410" h="816915">
                    <a:moveTo>
                      <a:pt x="1072176" y="816915"/>
                    </a:moveTo>
                    <a:cubicBezTo>
                      <a:pt x="833507" y="816915"/>
                      <a:pt x="605086" y="743694"/>
                      <a:pt x="411667" y="605206"/>
                    </a:cubicBezTo>
                    <a:cubicBezTo>
                      <a:pt x="318547" y="538538"/>
                      <a:pt x="236241" y="458466"/>
                      <a:pt x="166982" y="367193"/>
                    </a:cubicBezTo>
                    <a:cubicBezTo>
                      <a:pt x="96978" y="274967"/>
                      <a:pt x="41749" y="173148"/>
                      <a:pt x="2845" y="64568"/>
                    </a:cubicBezTo>
                    <a:cubicBezTo>
                      <a:pt x="-6151" y="39485"/>
                      <a:pt x="6896" y="11841"/>
                      <a:pt x="31979" y="2845"/>
                    </a:cubicBezTo>
                    <a:cubicBezTo>
                      <a:pt x="57061" y="-6151"/>
                      <a:pt x="84705" y="6897"/>
                      <a:pt x="93701" y="31979"/>
                    </a:cubicBezTo>
                    <a:cubicBezTo>
                      <a:pt x="241335" y="443720"/>
                      <a:pt x="634548" y="720370"/>
                      <a:pt x="1072206" y="720370"/>
                    </a:cubicBezTo>
                    <a:cubicBezTo>
                      <a:pt x="1509864" y="720370"/>
                      <a:pt x="1903076" y="443720"/>
                      <a:pt x="2050710" y="31979"/>
                    </a:cubicBezTo>
                    <a:cubicBezTo>
                      <a:pt x="2059706" y="6897"/>
                      <a:pt x="2087320" y="-6151"/>
                      <a:pt x="2112432" y="2845"/>
                    </a:cubicBezTo>
                    <a:cubicBezTo>
                      <a:pt x="2137515" y="11841"/>
                      <a:pt x="2150562" y="39485"/>
                      <a:pt x="2141566" y="64568"/>
                    </a:cubicBezTo>
                    <a:cubicBezTo>
                      <a:pt x="2102632" y="173148"/>
                      <a:pt x="2047403" y="274937"/>
                      <a:pt x="1977429" y="367193"/>
                    </a:cubicBezTo>
                    <a:cubicBezTo>
                      <a:pt x="1908170" y="458436"/>
                      <a:pt x="1825864" y="538509"/>
                      <a:pt x="1732744" y="605206"/>
                    </a:cubicBezTo>
                    <a:cubicBezTo>
                      <a:pt x="1539324" y="743724"/>
                      <a:pt x="1310904" y="816915"/>
                      <a:pt x="1072235" y="816915"/>
                    </a:cubicBezTo>
                    <a:close/>
                  </a:path>
                </a:pathLst>
              </a:custGeom>
              <a:solidFill>
                <a:srgbClr val="D6538C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6499F376-7196-153A-BB6C-9B07FAC59B70}"/>
                  </a:ext>
                </a:extLst>
              </p:cNvPr>
              <p:cNvSpPr/>
              <p:nvPr/>
            </p:nvSpPr>
            <p:spPr>
              <a:xfrm>
                <a:off x="5673963" y="2040794"/>
                <a:ext cx="1020604" cy="812399"/>
              </a:xfrm>
              <a:custGeom>
                <a:avLst/>
                <a:gdLst>
                  <a:gd name="connsiteX0" fmla="*/ 48273 w 1020604"/>
                  <a:gd name="connsiteY0" fmla="*/ 812399 h 812399"/>
                  <a:gd name="connsiteX1" fmla="*/ 31979 w 1020604"/>
                  <a:gd name="connsiteY1" fmla="*/ 809540 h 812399"/>
                  <a:gd name="connsiteX2" fmla="*/ 2845 w 1020604"/>
                  <a:gd name="connsiteY2" fmla="*/ 747817 h 812399"/>
                  <a:gd name="connsiteX3" fmla="*/ 372525 w 1020604"/>
                  <a:gd name="connsiteY3" fmla="*/ 236551 h 812399"/>
                  <a:gd name="connsiteX4" fmla="*/ 967974 w 1020604"/>
                  <a:gd name="connsiteY4" fmla="*/ 206 h 812399"/>
                  <a:gd name="connsiteX5" fmla="*/ 1020403 w 1020604"/>
                  <a:gd name="connsiteY5" fmla="*/ 43876 h 812399"/>
                  <a:gd name="connsiteX6" fmla="*/ 976732 w 1020604"/>
                  <a:gd name="connsiteY6" fmla="*/ 96305 h 812399"/>
                  <a:gd name="connsiteX7" fmla="*/ 93701 w 1020604"/>
                  <a:gd name="connsiteY7" fmla="*/ 780376 h 812399"/>
                  <a:gd name="connsiteX8" fmla="*/ 48273 w 1020604"/>
                  <a:gd name="connsiteY8" fmla="*/ 812370 h 812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20604" h="812399">
                    <a:moveTo>
                      <a:pt x="48273" y="812399"/>
                    </a:moveTo>
                    <a:cubicBezTo>
                      <a:pt x="42852" y="812399"/>
                      <a:pt x="37370" y="811476"/>
                      <a:pt x="31979" y="809540"/>
                    </a:cubicBezTo>
                    <a:cubicBezTo>
                      <a:pt x="6896" y="800544"/>
                      <a:pt x="-6151" y="772929"/>
                      <a:pt x="2845" y="747817"/>
                    </a:cubicBezTo>
                    <a:cubicBezTo>
                      <a:pt x="75173" y="546087"/>
                      <a:pt x="202996" y="369320"/>
                      <a:pt x="372525" y="236551"/>
                    </a:cubicBezTo>
                    <a:cubicBezTo>
                      <a:pt x="544705" y="101726"/>
                      <a:pt x="750605" y="19986"/>
                      <a:pt x="967974" y="206"/>
                    </a:cubicBezTo>
                    <a:cubicBezTo>
                      <a:pt x="994486" y="-2237"/>
                      <a:pt x="1017990" y="17335"/>
                      <a:pt x="1020403" y="43876"/>
                    </a:cubicBezTo>
                    <a:cubicBezTo>
                      <a:pt x="1022816" y="70418"/>
                      <a:pt x="1003274" y="93892"/>
                      <a:pt x="976732" y="96305"/>
                    </a:cubicBezTo>
                    <a:cubicBezTo>
                      <a:pt x="576251" y="132766"/>
                      <a:pt x="229628" y="401283"/>
                      <a:pt x="93701" y="780376"/>
                    </a:cubicBezTo>
                    <a:cubicBezTo>
                      <a:pt x="86641" y="800097"/>
                      <a:pt x="68083" y="812370"/>
                      <a:pt x="48273" y="812370"/>
                    </a:cubicBezTo>
                    <a:close/>
                  </a:path>
                </a:pathLst>
              </a:custGeom>
              <a:solidFill>
                <a:srgbClr val="D6538C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D41B06BA-C086-0293-718E-6F010AD5E129}"/>
                  </a:ext>
                </a:extLst>
              </p:cNvPr>
              <p:cNvSpPr/>
              <p:nvPr/>
            </p:nvSpPr>
            <p:spPr>
              <a:xfrm>
                <a:off x="2775970" y="961868"/>
                <a:ext cx="3590599" cy="851127"/>
              </a:xfrm>
              <a:custGeom>
                <a:avLst/>
                <a:gdLst>
                  <a:gd name="connsiteX0" fmla="*/ 3473142 w 3590599"/>
                  <a:gd name="connsiteY0" fmla="*/ 719014 h 851127"/>
                  <a:gd name="connsiteX1" fmla="*/ 3479219 w 3590599"/>
                  <a:gd name="connsiteY1" fmla="*/ 712490 h 851127"/>
                  <a:gd name="connsiteX2" fmla="*/ 3480173 w 3590599"/>
                  <a:gd name="connsiteY2" fmla="*/ 711477 h 851127"/>
                  <a:gd name="connsiteX3" fmla="*/ 3583212 w 3590599"/>
                  <a:gd name="connsiteY3" fmla="*/ 504832 h 851127"/>
                  <a:gd name="connsiteX4" fmla="*/ 3583302 w 3590599"/>
                  <a:gd name="connsiteY4" fmla="*/ 504326 h 851127"/>
                  <a:gd name="connsiteX5" fmla="*/ 3584910 w 3590599"/>
                  <a:gd name="connsiteY5" fmla="*/ 495121 h 851127"/>
                  <a:gd name="connsiteX6" fmla="*/ 3585148 w 3590599"/>
                  <a:gd name="connsiteY6" fmla="*/ 493721 h 851127"/>
                  <a:gd name="connsiteX7" fmla="*/ 3586400 w 3590599"/>
                  <a:gd name="connsiteY7" fmla="*/ 485320 h 851127"/>
                  <a:gd name="connsiteX8" fmla="*/ 3586727 w 3590599"/>
                  <a:gd name="connsiteY8" fmla="*/ 482997 h 851127"/>
                  <a:gd name="connsiteX9" fmla="*/ 3587680 w 3590599"/>
                  <a:gd name="connsiteY9" fmla="*/ 475430 h 851127"/>
                  <a:gd name="connsiteX10" fmla="*/ 3588038 w 3590599"/>
                  <a:gd name="connsiteY10" fmla="*/ 472243 h 851127"/>
                  <a:gd name="connsiteX11" fmla="*/ 3588723 w 3590599"/>
                  <a:gd name="connsiteY11" fmla="*/ 465421 h 851127"/>
                  <a:gd name="connsiteX12" fmla="*/ 3589081 w 3590599"/>
                  <a:gd name="connsiteY12" fmla="*/ 461400 h 851127"/>
                  <a:gd name="connsiteX13" fmla="*/ 3589557 w 3590599"/>
                  <a:gd name="connsiteY13" fmla="*/ 455293 h 851127"/>
                  <a:gd name="connsiteX14" fmla="*/ 3589855 w 3590599"/>
                  <a:gd name="connsiteY14" fmla="*/ 450557 h 851127"/>
                  <a:gd name="connsiteX15" fmla="*/ 3590153 w 3590599"/>
                  <a:gd name="connsiteY15" fmla="*/ 445046 h 851127"/>
                  <a:gd name="connsiteX16" fmla="*/ 3590332 w 3590599"/>
                  <a:gd name="connsiteY16" fmla="*/ 439803 h 851127"/>
                  <a:gd name="connsiteX17" fmla="*/ 3590481 w 3590599"/>
                  <a:gd name="connsiteY17" fmla="*/ 434679 h 851127"/>
                  <a:gd name="connsiteX18" fmla="*/ 3590540 w 3590599"/>
                  <a:gd name="connsiteY18" fmla="*/ 429198 h 851127"/>
                  <a:gd name="connsiteX19" fmla="*/ 3590600 w 3590599"/>
                  <a:gd name="connsiteY19" fmla="*/ 425504 h 851127"/>
                  <a:gd name="connsiteX20" fmla="*/ 3590600 w 3590599"/>
                  <a:gd name="connsiteY20" fmla="*/ 424164 h 851127"/>
                  <a:gd name="connsiteX21" fmla="*/ 3590600 w 3590599"/>
                  <a:gd name="connsiteY21" fmla="*/ 422823 h 851127"/>
                  <a:gd name="connsiteX22" fmla="*/ 3590540 w 3590599"/>
                  <a:gd name="connsiteY22" fmla="*/ 419278 h 851127"/>
                  <a:gd name="connsiteX23" fmla="*/ 3590451 w 3590599"/>
                  <a:gd name="connsiteY23" fmla="*/ 413648 h 851127"/>
                  <a:gd name="connsiteX24" fmla="*/ 3590272 w 3590599"/>
                  <a:gd name="connsiteY24" fmla="*/ 408912 h 851127"/>
                  <a:gd name="connsiteX25" fmla="*/ 3590034 w 3590599"/>
                  <a:gd name="connsiteY25" fmla="*/ 403163 h 851127"/>
                  <a:gd name="connsiteX26" fmla="*/ 3589766 w 3590599"/>
                  <a:gd name="connsiteY26" fmla="*/ 398664 h 851127"/>
                  <a:gd name="connsiteX27" fmla="*/ 3589349 w 3590599"/>
                  <a:gd name="connsiteY27" fmla="*/ 392677 h 851127"/>
                  <a:gd name="connsiteX28" fmla="*/ 3588991 w 3590599"/>
                  <a:gd name="connsiteY28" fmla="*/ 388566 h 851127"/>
                  <a:gd name="connsiteX29" fmla="*/ 3588395 w 3590599"/>
                  <a:gd name="connsiteY29" fmla="*/ 382132 h 851127"/>
                  <a:gd name="connsiteX30" fmla="*/ 3588008 w 3590599"/>
                  <a:gd name="connsiteY30" fmla="*/ 378587 h 851127"/>
                  <a:gd name="connsiteX31" fmla="*/ 3587174 w 3590599"/>
                  <a:gd name="connsiteY31" fmla="*/ 371497 h 851127"/>
                  <a:gd name="connsiteX32" fmla="*/ 3586817 w 3590599"/>
                  <a:gd name="connsiteY32" fmla="*/ 368756 h 851127"/>
                  <a:gd name="connsiteX33" fmla="*/ 3585685 w 3590599"/>
                  <a:gd name="connsiteY33" fmla="*/ 360743 h 851127"/>
                  <a:gd name="connsiteX34" fmla="*/ 3585416 w 3590599"/>
                  <a:gd name="connsiteY34" fmla="*/ 359045 h 851127"/>
                  <a:gd name="connsiteX35" fmla="*/ 3583868 w 3590599"/>
                  <a:gd name="connsiteY35" fmla="*/ 349811 h 851127"/>
                  <a:gd name="connsiteX36" fmla="*/ 3583808 w 3590599"/>
                  <a:gd name="connsiteY36" fmla="*/ 349513 h 851127"/>
                  <a:gd name="connsiteX37" fmla="*/ 3473113 w 3590599"/>
                  <a:gd name="connsiteY37" fmla="*/ 131935 h 851127"/>
                  <a:gd name="connsiteX38" fmla="*/ 3465814 w 3590599"/>
                  <a:gd name="connsiteY38" fmla="*/ 125679 h 851127"/>
                  <a:gd name="connsiteX39" fmla="*/ 3463431 w 3590599"/>
                  <a:gd name="connsiteY39" fmla="*/ 123296 h 851127"/>
                  <a:gd name="connsiteX40" fmla="*/ 3273140 w 3590599"/>
                  <a:gd name="connsiteY40" fmla="*/ 14477 h 851127"/>
                  <a:gd name="connsiteX41" fmla="*/ 3271025 w 3590599"/>
                  <a:gd name="connsiteY41" fmla="*/ 13852 h 851127"/>
                  <a:gd name="connsiteX42" fmla="*/ 3165632 w 3590599"/>
                  <a:gd name="connsiteY42" fmla="*/ 0 h 851127"/>
                  <a:gd name="connsiteX43" fmla="*/ 425564 w 3590599"/>
                  <a:gd name="connsiteY43" fmla="*/ 0 h 851127"/>
                  <a:gd name="connsiteX44" fmla="*/ 416776 w 3590599"/>
                  <a:gd name="connsiteY44" fmla="*/ 119 h 851127"/>
                  <a:gd name="connsiteX45" fmla="*/ 412993 w 3590599"/>
                  <a:gd name="connsiteY45" fmla="*/ 209 h 851127"/>
                  <a:gd name="connsiteX46" fmla="*/ 410073 w 3590599"/>
                  <a:gd name="connsiteY46" fmla="*/ 328 h 851127"/>
                  <a:gd name="connsiteX47" fmla="*/ 124696 w 3590599"/>
                  <a:gd name="connsiteY47" fmla="*/ 124666 h 851127"/>
                  <a:gd name="connsiteX48" fmla="*/ 117696 w 3590599"/>
                  <a:gd name="connsiteY48" fmla="*/ 131846 h 851127"/>
                  <a:gd name="connsiteX49" fmla="*/ 117547 w 3590599"/>
                  <a:gd name="connsiteY49" fmla="*/ 131994 h 851127"/>
                  <a:gd name="connsiteX50" fmla="*/ 117458 w 3590599"/>
                  <a:gd name="connsiteY50" fmla="*/ 132084 h 851127"/>
                  <a:gd name="connsiteX51" fmla="*/ 111380 w 3590599"/>
                  <a:gd name="connsiteY51" fmla="*/ 138608 h 851127"/>
                  <a:gd name="connsiteX52" fmla="*/ 110427 w 3590599"/>
                  <a:gd name="connsiteY52" fmla="*/ 139620 h 851127"/>
                  <a:gd name="connsiteX53" fmla="*/ 7388 w 3590599"/>
                  <a:gd name="connsiteY53" fmla="*/ 346266 h 851127"/>
                  <a:gd name="connsiteX54" fmla="*/ 7298 w 3590599"/>
                  <a:gd name="connsiteY54" fmla="*/ 346772 h 851127"/>
                  <a:gd name="connsiteX55" fmla="*/ 5690 w 3590599"/>
                  <a:gd name="connsiteY55" fmla="*/ 355977 h 851127"/>
                  <a:gd name="connsiteX56" fmla="*/ 5451 w 3590599"/>
                  <a:gd name="connsiteY56" fmla="*/ 357377 h 851127"/>
                  <a:gd name="connsiteX57" fmla="*/ 4200 w 3590599"/>
                  <a:gd name="connsiteY57" fmla="*/ 365778 h 851127"/>
                  <a:gd name="connsiteX58" fmla="*/ 3873 w 3590599"/>
                  <a:gd name="connsiteY58" fmla="*/ 368101 h 851127"/>
                  <a:gd name="connsiteX59" fmla="*/ 2919 w 3590599"/>
                  <a:gd name="connsiteY59" fmla="*/ 375667 h 851127"/>
                  <a:gd name="connsiteX60" fmla="*/ 2562 w 3590599"/>
                  <a:gd name="connsiteY60" fmla="*/ 378855 h 851127"/>
                  <a:gd name="connsiteX61" fmla="*/ 1877 w 3590599"/>
                  <a:gd name="connsiteY61" fmla="*/ 385676 h 851127"/>
                  <a:gd name="connsiteX62" fmla="*/ 1519 w 3590599"/>
                  <a:gd name="connsiteY62" fmla="*/ 389698 h 851127"/>
                  <a:gd name="connsiteX63" fmla="*/ 1043 w 3590599"/>
                  <a:gd name="connsiteY63" fmla="*/ 395805 h 851127"/>
                  <a:gd name="connsiteX64" fmla="*/ 745 w 3590599"/>
                  <a:gd name="connsiteY64" fmla="*/ 400541 h 851127"/>
                  <a:gd name="connsiteX65" fmla="*/ 447 w 3590599"/>
                  <a:gd name="connsiteY65" fmla="*/ 406052 h 851127"/>
                  <a:gd name="connsiteX66" fmla="*/ 268 w 3590599"/>
                  <a:gd name="connsiteY66" fmla="*/ 411295 h 851127"/>
                  <a:gd name="connsiteX67" fmla="*/ 119 w 3590599"/>
                  <a:gd name="connsiteY67" fmla="*/ 416419 h 851127"/>
                  <a:gd name="connsiteX68" fmla="*/ 60 w 3590599"/>
                  <a:gd name="connsiteY68" fmla="*/ 421900 h 851127"/>
                  <a:gd name="connsiteX69" fmla="*/ 0 w 3590599"/>
                  <a:gd name="connsiteY69" fmla="*/ 425594 h 851127"/>
                  <a:gd name="connsiteX70" fmla="*/ 0 w 3590599"/>
                  <a:gd name="connsiteY70" fmla="*/ 426934 h 851127"/>
                  <a:gd name="connsiteX71" fmla="*/ 0 w 3590599"/>
                  <a:gd name="connsiteY71" fmla="*/ 428275 h 851127"/>
                  <a:gd name="connsiteX72" fmla="*/ 60 w 3590599"/>
                  <a:gd name="connsiteY72" fmla="*/ 431819 h 851127"/>
                  <a:gd name="connsiteX73" fmla="*/ 149 w 3590599"/>
                  <a:gd name="connsiteY73" fmla="*/ 437450 h 851127"/>
                  <a:gd name="connsiteX74" fmla="*/ 328 w 3590599"/>
                  <a:gd name="connsiteY74" fmla="*/ 442186 h 851127"/>
                  <a:gd name="connsiteX75" fmla="*/ 566 w 3590599"/>
                  <a:gd name="connsiteY75" fmla="*/ 447935 h 851127"/>
                  <a:gd name="connsiteX76" fmla="*/ 834 w 3590599"/>
                  <a:gd name="connsiteY76" fmla="*/ 452433 h 851127"/>
                  <a:gd name="connsiteX77" fmla="*/ 1251 w 3590599"/>
                  <a:gd name="connsiteY77" fmla="*/ 458421 h 851127"/>
                  <a:gd name="connsiteX78" fmla="*/ 1609 w 3590599"/>
                  <a:gd name="connsiteY78" fmla="*/ 462532 h 851127"/>
                  <a:gd name="connsiteX79" fmla="*/ 2204 w 3590599"/>
                  <a:gd name="connsiteY79" fmla="*/ 468966 h 851127"/>
                  <a:gd name="connsiteX80" fmla="*/ 2592 w 3590599"/>
                  <a:gd name="connsiteY80" fmla="*/ 472511 h 851127"/>
                  <a:gd name="connsiteX81" fmla="*/ 3426 w 3590599"/>
                  <a:gd name="connsiteY81" fmla="*/ 479601 h 851127"/>
                  <a:gd name="connsiteX82" fmla="*/ 3783 w 3590599"/>
                  <a:gd name="connsiteY82" fmla="*/ 482341 h 851127"/>
                  <a:gd name="connsiteX83" fmla="*/ 4915 w 3590599"/>
                  <a:gd name="connsiteY83" fmla="*/ 490355 h 851127"/>
                  <a:gd name="connsiteX84" fmla="*/ 5183 w 3590599"/>
                  <a:gd name="connsiteY84" fmla="*/ 492053 h 851127"/>
                  <a:gd name="connsiteX85" fmla="*/ 6732 w 3590599"/>
                  <a:gd name="connsiteY85" fmla="*/ 501287 h 851127"/>
                  <a:gd name="connsiteX86" fmla="*/ 6792 w 3590599"/>
                  <a:gd name="connsiteY86" fmla="*/ 501615 h 851127"/>
                  <a:gd name="connsiteX87" fmla="*/ 117487 w 3590599"/>
                  <a:gd name="connsiteY87" fmla="*/ 719193 h 851127"/>
                  <a:gd name="connsiteX88" fmla="*/ 124785 w 3590599"/>
                  <a:gd name="connsiteY88" fmla="*/ 725448 h 851127"/>
                  <a:gd name="connsiteX89" fmla="*/ 127169 w 3590599"/>
                  <a:gd name="connsiteY89" fmla="*/ 727831 h 851127"/>
                  <a:gd name="connsiteX90" fmla="*/ 317460 w 3590599"/>
                  <a:gd name="connsiteY90" fmla="*/ 836650 h 851127"/>
                  <a:gd name="connsiteX91" fmla="*/ 319575 w 3590599"/>
                  <a:gd name="connsiteY91" fmla="*/ 837276 h 851127"/>
                  <a:gd name="connsiteX92" fmla="*/ 424968 w 3590599"/>
                  <a:gd name="connsiteY92" fmla="*/ 851128 h 851127"/>
                  <a:gd name="connsiteX93" fmla="*/ 3165036 w 3590599"/>
                  <a:gd name="connsiteY93" fmla="*/ 851128 h 851127"/>
                  <a:gd name="connsiteX94" fmla="*/ 3173824 w 3590599"/>
                  <a:gd name="connsiteY94" fmla="*/ 851008 h 851127"/>
                  <a:gd name="connsiteX95" fmla="*/ 3177607 w 3590599"/>
                  <a:gd name="connsiteY95" fmla="*/ 850919 h 851127"/>
                  <a:gd name="connsiteX96" fmla="*/ 3180527 w 3590599"/>
                  <a:gd name="connsiteY96" fmla="*/ 850800 h 851127"/>
                  <a:gd name="connsiteX97" fmla="*/ 3465904 w 3590599"/>
                  <a:gd name="connsiteY97" fmla="*/ 726461 h 851127"/>
                  <a:gd name="connsiteX98" fmla="*/ 3472904 w 3590599"/>
                  <a:gd name="connsiteY98" fmla="*/ 719282 h 851127"/>
                  <a:gd name="connsiteX99" fmla="*/ 3473053 w 3590599"/>
                  <a:gd name="connsiteY99" fmla="*/ 719133 h 851127"/>
                  <a:gd name="connsiteX100" fmla="*/ 3473142 w 3590599"/>
                  <a:gd name="connsiteY100" fmla="*/ 719044 h 851127"/>
                  <a:gd name="connsiteX101" fmla="*/ 1885128 w 3590599"/>
                  <a:gd name="connsiteY101" fmla="*/ 754552 h 851127"/>
                  <a:gd name="connsiteX102" fmla="*/ 428691 w 3590599"/>
                  <a:gd name="connsiteY102" fmla="*/ 754552 h 851127"/>
                  <a:gd name="connsiteX103" fmla="*/ 97648 w 3590599"/>
                  <a:gd name="connsiteY103" fmla="*/ 453089 h 851127"/>
                  <a:gd name="connsiteX104" fmla="*/ 97588 w 3590599"/>
                  <a:gd name="connsiteY104" fmla="*/ 452344 h 851127"/>
                  <a:gd name="connsiteX105" fmla="*/ 97112 w 3590599"/>
                  <a:gd name="connsiteY105" fmla="*/ 445671 h 851127"/>
                  <a:gd name="connsiteX106" fmla="*/ 96993 w 3590599"/>
                  <a:gd name="connsiteY106" fmla="*/ 443467 h 851127"/>
                  <a:gd name="connsiteX107" fmla="*/ 96754 w 3590599"/>
                  <a:gd name="connsiteY107" fmla="*/ 438045 h 851127"/>
                  <a:gd name="connsiteX108" fmla="*/ 96635 w 3590599"/>
                  <a:gd name="connsiteY108" fmla="*/ 434947 h 851127"/>
                  <a:gd name="connsiteX109" fmla="*/ 96546 w 3590599"/>
                  <a:gd name="connsiteY109" fmla="*/ 430121 h 851127"/>
                  <a:gd name="connsiteX110" fmla="*/ 96516 w 3590599"/>
                  <a:gd name="connsiteY110" fmla="*/ 426606 h 851127"/>
                  <a:gd name="connsiteX111" fmla="*/ 96516 w 3590599"/>
                  <a:gd name="connsiteY111" fmla="*/ 422644 h 851127"/>
                  <a:gd name="connsiteX112" fmla="*/ 96576 w 3590599"/>
                  <a:gd name="connsiteY112" fmla="*/ 418474 h 851127"/>
                  <a:gd name="connsiteX113" fmla="*/ 96695 w 3590599"/>
                  <a:gd name="connsiteY113" fmla="*/ 414423 h 851127"/>
                  <a:gd name="connsiteX114" fmla="*/ 96844 w 3590599"/>
                  <a:gd name="connsiteY114" fmla="*/ 410461 h 851127"/>
                  <a:gd name="connsiteX115" fmla="*/ 97082 w 3590599"/>
                  <a:gd name="connsiteY115" fmla="*/ 406082 h 851127"/>
                  <a:gd name="connsiteX116" fmla="*/ 97290 w 3590599"/>
                  <a:gd name="connsiteY116" fmla="*/ 402537 h 851127"/>
                  <a:gd name="connsiteX117" fmla="*/ 97678 w 3590599"/>
                  <a:gd name="connsiteY117" fmla="*/ 397711 h 851127"/>
                  <a:gd name="connsiteX118" fmla="*/ 97946 w 3590599"/>
                  <a:gd name="connsiteY118" fmla="*/ 394703 h 851127"/>
                  <a:gd name="connsiteX119" fmla="*/ 98482 w 3590599"/>
                  <a:gd name="connsiteY119" fmla="*/ 389341 h 851127"/>
                  <a:gd name="connsiteX120" fmla="*/ 98750 w 3590599"/>
                  <a:gd name="connsiteY120" fmla="*/ 386957 h 851127"/>
                  <a:gd name="connsiteX121" fmla="*/ 99495 w 3590599"/>
                  <a:gd name="connsiteY121" fmla="*/ 381029 h 851127"/>
                  <a:gd name="connsiteX122" fmla="*/ 99733 w 3590599"/>
                  <a:gd name="connsiteY122" fmla="*/ 379302 h 851127"/>
                  <a:gd name="connsiteX123" fmla="*/ 100716 w 3590599"/>
                  <a:gd name="connsiteY123" fmla="*/ 372778 h 851127"/>
                  <a:gd name="connsiteX124" fmla="*/ 100895 w 3590599"/>
                  <a:gd name="connsiteY124" fmla="*/ 371706 h 851127"/>
                  <a:gd name="connsiteX125" fmla="*/ 102146 w 3590599"/>
                  <a:gd name="connsiteY125" fmla="*/ 364586 h 851127"/>
                  <a:gd name="connsiteX126" fmla="*/ 102206 w 3590599"/>
                  <a:gd name="connsiteY126" fmla="*/ 364199 h 851127"/>
                  <a:gd name="connsiteX127" fmla="*/ 176559 w 3590599"/>
                  <a:gd name="connsiteY127" fmla="*/ 210429 h 851127"/>
                  <a:gd name="connsiteX128" fmla="*/ 176976 w 3590599"/>
                  <a:gd name="connsiteY128" fmla="*/ 209952 h 851127"/>
                  <a:gd name="connsiteX129" fmla="*/ 181801 w 3590599"/>
                  <a:gd name="connsiteY129" fmla="*/ 204501 h 851127"/>
                  <a:gd name="connsiteX130" fmla="*/ 183589 w 3590599"/>
                  <a:gd name="connsiteY130" fmla="*/ 202564 h 851127"/>
                  <a:gd name="connsiteX131" fmla="*/ 187253 w 3590599"/>
                  <a:gd name="connsiteY131" fmla="*/ 198632 h 851127"/>
                  <a:gd name="connsiteX132" fmla="*/ 192883 w 3590599"/>
                  <a:gd name="connsiteY132" fmla="*/ 192883 h 851127"/>
                  <a:gd name="connsiteX133" fmla="*/ 336406 w 3590599"/>
                  <a:gd name="connsiteY133" fmla="*/ 108670 h 851127"/>
                  <a:gd name="connsiteX134" fmla="*/ 344598 w 3590599"/>
                  <a:gd name="connsiteY134" fmla="*/ 107210 h 851127"/>
                  <a:gd name="connsiteX135" fmla="*/ 414840 w 3590599"/>
                  <a:gd name="connsiteY135" fmla="*/ 96695 h 851127"/>
                  <a:gd name="connsiteX136" fmla="*/ 415555 w 3590599"/>
                  <a:gd name="connsiteY136" fmla="*/ 96695 h 851127"/>
                  <a:gd name="connsiteX137" fmla="*/ 425534 w 3590599"/>
                  <a:gd name="connsiteY137" fmla="*/ 96546 h 851127"/>
                  <a:gd name="connsiteX138" fmla="*/ 3161879 w 3590599"/>
                  <a:gd name="connsiteY138" fmla="*/ 96546 h 851127"/>
                  <a:gd name="connsiteX139" fmla="*/ 3492922 w 3590599"/>
                  <a:gd name="connsiteY139" fmla="*/ 398009 h 851127"/>
                  <a:gd name="connsiteX140" fmla="*/ 3492982 w 3590599"/>
                  <a:gd name="connsiteY140" fmla="*/ 398754 h 851127"/>
                  <a:gd name="connsiteX141" fmla="*/ 3493458 w 3590599"/>
                  <a:gd name="connsiteY141" fmla="*/ 405427 h 851127"/>
                  <a:gd name="connsiteX142" fmla="*/ 3493578 w 3590599"/>
                  <a:gd name="connsiteY142" fmla="*/ 407631 h 851127"/>
                  <a:gd name="connsiteX143" fmla="*/ 3493816 w 3590599"/>
                  <a:gd name="connsiteY143" fmla="*/ 413052 h 851127"/>
                  <a:gd name="connsiteX144" fmla="*/ 3493935 w 3590599"/>
                  <a:gd name="connsiteY144" fmla="*/ 416151 h 851127"/>
                  <a:gd name="connsiteX145" fmla="*/ 3494024 w 3590599"/>
                  <a:gd name="connsiteY145" fmla="*/ 420976 h 851127"/>
                  <a:gd name="connsiteX146" fmla="*/ 3494054 w 3590599"/>
                  <a:gd name="connsiteY146" fmla="*/ 424491 h 851127"/>
                  <a:gd name="connsiteX147" fmla="*/ 3494054 w 3590599"/>
                  <a:gd name="connsiteY147" fmla="*/ 428453 h 851127"/>
                  <a:gd name="connsiteX148" fmla="*/ 3493995 w 3590599"/>
                  <a:gd name="connsiteY148" fmla="*/ 432624 h 851127"/>
                  <a:gd name="connsiteX149" fmla="*/ 3493875 w 3590599"/>
                  <a:gd name="connsiteY149" fmla="*/ 436675 h 851127"/>
                  <a:gd name="connsiteX150" fmla="*/ 3493727 w 3590599"/>
                  <a:gd name="connsiteY150" fmla="*/ 440637 h 851127"/>
                  <a:gd name="connsiteX151" fmla="*/ 3493488 w 3590599"/>
                  <a:gd name="connsiteY151" fmla="*/ 445016 h 851127"/>
                  <a:gd name="connsiteX152" fmla="*/ 3493280 w 3590599"/>
                  <a:gd name="connsiteY152" fmla="*/ 448561 h 851127"/>
                  <a:gd name="connsiteX153" fmla="*/ 3492892 w 3590599"/>
                  <a:gd name="connsiteY153" fmla="*/ 453357 h 851127"/>
                  <a:gd name="connsiteX154" fmla="*/ 3492624 w 3590599"/>
                  <a:gd name="connsiteY154" fmla="*/ 456366 h 851127"/>
                  <a:gd name="connsiteX155" fmla="*/ 3492088 w 3590599"/>
                  <a:gd name="connsiteY155" fmla="*/ 461698 h 851127"/>
                  <a:gd name="connsiteX156" fmla="*/ 3491820 w 3590599"/>
                  <a:gd name="connsiteY156" fmla="*/ 464111 h 851127"/>
                  <a:gd name="connsiteX157" fmla="*/ 3491075 w 3590599"/>
                  <a:gd name="connsiteY157" fmla="*/ 470039 h 851127"/>
                  <a:gd name="connsiteX158" fmla="*/ 3490837 w 3590599"/>
                  <a:gd name="connsiteY158" fmla="*/ 471766 h 851127"/>
                  <a:gd name="connsiteX159" fmla="*/ 3489854 w 3590599"/>
                  <a:gd name="connsiteY159" fmla="*/ 478290 h 851127"/>
                  <a:gd name="connsiteX160" fmla="*/ 3489675 w 3590599"/>
                  <a:gd name="connsiteY160" fmla="*/ 479362 h 851127"/>
                  <a:gd name="connsiteX161" fmla="*/ 3488424 w 3590599"/>
                  <a:gd name="connsiteY161" fmla="*/ 486482 h 851127"/>
                  <a:gd name="connsiteX162" fmla="*/ 3488364 w 3590599"/>
                  <a:gd name="connsiteY162" fmla="*/ 486869 h 851127"/>
                  <a:gd name="connsiteX163" fmla="*/ 3414012 w 3590599"/>
                  <a:gd name="connsiteY163" fmla="*/ 640639 h 851127"/>
                  <a:gd name="connsiteX164" fmla="*/ 3413595 w 3590599"/>
                  <a:gd name="connsiteY164" fmla="*/ 641116 h 851127"/>
                  <a:gd name="connsiteX165" fmla="*/ 3408769 w 3590599"/>
                  <a:gd name="connsiteY165" fmla="*/ 646567 h 851127"/>
                  <a:gd name="connsiteX166" fmla="*/ 3406981 w 3590599"/>
                  <a:gd name="connsiteY166" fmla="*/ 648504 h 851127"/>
                  <a:gd name="connsiteX167" fmla="*/ 3403318 w 3590599"/>
                  <a:gd name="connsiteY167" fmla="*/ 652436 h 851127"/>
                  <a:gd name="connsiteX168" fmla="*/ 3397687 w 3590599"/>
                  <a:gd name="connsiteY168" fmla="*/ 658185 h 851127"/>
                  <a:gd name="connsiteX169" fmla="*/ 3254165 w 3590599"/>
                  <a:gd name="connsiteY169" fmla="*/ 742398 h 851127"/>
                  <a:gd name="connsiteX170" fmla="*/ 3245973 w 3590599"/>
                  <a:gd name="connsiteY170" fmla="*/ 743858 h 851127"/>
                  <a:gd name="connsiteX171" fmla="*/ 3175731 w 3590599"/>
                  <a:gd name="connsiteY171" fmla="*/ 754373 h 851127"/>
                  <a:gd name="connsiteX172" fmla="*/ 3175016 w 3590599"/>
                  <a:gd name="connsiteY172" fmla="*/ 754373 h 851127"/>
                  <a:gd name="connsiteX173" fmla="*/ 3165036 w 3590599"/>
                  <a:gd name="connsiteY173" fmla="*/ 754522 h 851127"/>
                  <a:gd name="connsiteX174" fmla="*/ 1885128 w 3590599"/>
                  <a:gd name="connsiteY174" fmla="*/ 754522 h 851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</a:cxnLst>
                <a:rect l="l" t="t" r="r" b="b"/>
                <a:pathLst>
                  <a:path w="3590599" h="851127">
                    <a:moveTo>
                      <a:pt x="3473142" y="719014"/>
                    </a:moveTo>
                    <a:cubicBezTo>
                      <a:pt x="3475198" y="716869"/>
                      <a:pt x="3477223" y="714665"/>
                      <a:pt x="3479219" y="712490"/>
                    </a:cubicBezTo>
                    <a:cubicBezTo>
                      <a:pt x="3479517" y="712163"/>
                      <a:pt x="3479845" y="711805"/>
                      <a:pt x="3480173" y="711477"/>
                    </a:cubicBezTo>
                    <a:cubicBezTo>
                      <a:pt x="3533524" y="652793"/>
                      <a:pt x="3568794" y="581658"/>
                      <a:pt x="3583212" y="504832"/>
                    </a:cubicBezTo>
                    <a:cubicBezTo>
                      <a:pt x="3583242" y="504653"/>
                      <a:pt x="3583272" y="504504"/>
                      <a:pt x="3583302" y="504326"/>
                    </a:cubicBezTo>
                    <a:cubicBezTo>
                      <a:pt x="3583868" y="501257"/>
                      <a:pt x="3584404" y="498189"/>
                      <a:pt x="3584910" y="495121"/>
                    </a:cubicBezTo>
                    <a:cubicBezTo>
                      <a:pt x="3585000" y="494644"/>
                      <a:pt x="3585059" y="494197"/>
                      <a:pt x="3585148" y="493721"/>
                    </a:cubicBezTo>
                    <a:cubicBezTo>
                      <a:pt x="3585595" y="490921"/>
                      <a:pt x="3586012" y="488150"/>
                      <a:pt x="3586400" y="485320"/>
                    </a:cubicBezTo>
                    <a:cubicBezTo>
                      <a:pt x="3586519" y="484546"/>
                      <a:pt x="3586608" y="483771"/>
                      <a:pt x="3586727" y="482997"/>
                    </a:cubicBezTo>
                    <a:cubicBezTo>
                      <a:pt x="3587055" y="480465"/>
                      <a:pt x="3587383" y="477962"/>
                      <a:pt x="3587680" y="475430"/>
                    </a:cubicBezTo>
                    <a:cubicBezTo>
                      <a:pt x="3587800" y="474358"/>
                      <a:pt x="3587919" y="473286"/>
                      <a:pt x="3588038" y="472243"/>
                    </a:cubicBezTo>
                    <a:cubicBezTo>
                      <a:pt x="3588276" y="469979"/>
                      <a:pt x="3588515" y="467715"/>
                      <a:pt x="3588723" y="465421"/>
                    </a:cubicBezTo>
                    <a:cubicBezTo>
                      <a:pt x="3588842" y="464081"/>
                      <a:pt x="3588962" y="462740"/>
                      <a:pt x="3589081" y="461400"/>
                    </a:cubicBezTo>
                    <a:cubicBezTo>
                      <a:pt x="3589259" y="459374"/>
                      <a:pt x="3589408" y="457349"/>
                      <a:pt x="3589557" y="455293"/>
                    </a:cubicBezTo>
                    <a:cubicBezTo>
                      <a:pt x="3589676" y="453714"/>
                      <a:pt x="3589766" y="452135"/>
                      <a:pt x="3589855" y="450557"/>
                    </a:cubicBezTo>
                    <a:cubicBezTo>
                      <a:pt x="3589974" y="448710"/>
                      <a:pt x="3590064" y="446893"/>
                      <a:pt x="3590153" y="445046"/>
                    </a:cubicBezTo>
                    <a:cubicBezTo>
                      <a:pt x="3590243" y="443288"/>
                      <a:pt x="3590302" y="441560"/>
                      <a:pt x="3590332" y="439803"/>
                    </a:cubicBezTo>
                    <a:cubicBezTo>
                      <a:pt x="3590391" y="438105"/>
                      <a:pt x="3590451" y="436377"/>
                      <a:pt x="3590481" y="434679"/>
                    </a:cubicBezTo>
                    <a:cubicBezTo>
                      <a:pt x="3590511" y="432862"/>
                      <a:pt x="3590540" y="431015"/>
                      <a:pt x="3590540" y="429198"/>
                    </a:cubicBezTo>
                    <a:cubicBezTo>
                      <a:pt x="3590540" y="427977"/>
                      <a:pt x="3590600" y="426755"/>
                      <a:pt x="3590600" y="425504"/>
                    </a:cubicBezTo>
                    <a:cubicBezTo>
                      <a:pt x="3590600" y="425057"/>
                      <a:pt x="3590600" y="424611"/>
                      <a:pt x="3590600" y="424164"/>
                    </a:cubicBezTo>
                    <a:cubicBezTo>
                      <a:pt x="3590600" y="423717"/>
                      <a:pt x="3590600" y="423270"/>
                      <a:pt x="3590600" y="422823"/>
                    </a:cubicBezTo>
                    <a:cubicBezTo>
                      <a:pt x="3590600" y="421632"/>
                      <a:pt x="3590540" y="420470"/>
                      <a:pt x="3590540" y="419278"/>
                    </a:cubicBezTo>
                    <a:cubicBezTo>
                      <a:pt x="3590540" y="417402"/>
                      <a:pt x="3590481" y="415525"/>
                      <a:pt x="3590451" y="413648"/>
                    </a:cubicBezTo>
                    <a:cubicBezTo>
                      <a:pt x="3590421" y="412069"/>
                      <a:pt x="3590332" y="410491"/>
                      <a:pt x="3590272" y="408912"/>
                    </a:cubicBezTo>
                    <a:cubicBezTo>
                      <a:pt x="3590213" y="407005"/>
                      <a:pt x="3590123" y="405069"/>
                      <a:pt x="3590034" y="403163"/>
                    </a:cubicBezTo>
                    <a:cubicBezTo>
                      <a:pt x="3589944" y="401673"/>
                      <a:pt x="3589855" y="400154"/>
                      <a:pt x="3589766" y="398664"/>
                    </a:cubicBezTo>
                    <a:cubicBezTo>
                      <a:pt x="3589647" y="396669"/>
                      <a:pt x="3589498" y="394673"/>
                      <a:pt x="3589349" y="392677"/>
                    </a:cubicBezTo>
                    <a:cubicBezTo>
                      <a:pt x="3589229" y="391307"/>
                      <a:pt x="3589111" y="389936"/>
                      <a:pt x="3588991" y="388566"/>
                    </a:cubicBezTo>
                    <a:cubicBezTo>
                      <a:pt x="3588812" y="386421"/>
                      <a:pt x="3588604" y="384276"/>
                      <a:pt x="3588395" y="382132"/>
                    </a:cubicBezTo>
                    <a:cubicBezTo>
                      <a:pt x="3588276" y="380940"/>
                      <a:pt x="3588157" y="379778"/>
                      <a:pt x="3588008" y="378587"/>
                    </a:cubicBezTo>
                    <a:cubicBezTo>
                      <a:pt x="3587740" y="376233"/>
                      <a:pt x="3587472" y="373850"/>
                      <a:pt x="3587174" y="371497"/>
                    </a:cubicBezTo>
                    <a:cubicBezTo>
                      <a:pt x="3587055" y="370574"/>
                      <a:pt x="3586936" y="369680"/>
                      <a:pt x="3586817" y="368756"/>
                    </a:cubicBezTo>
                    <a:cubicBezTo>
                      <a:pt x="3586459" y="366075"/>
                      <a:pt x="3586072" y="363424"/>
                      <a:pt x="3585685" y="360743"/>
                    </a:cubicBezTo>
                    <a:cubicBezTo>
                      <a:pt x="3585595" y="360177"/>
                      <a:pt x="3585506" y="359611"/>
                      <a:pt x="3585416" y="359045"/>
                    </a:cubicBezTo>
                    <a:cubicBezTo>
                      <a:pt x="3584940" y="355947"/>
                      <a:pt x="3584404" y="352879"/>
                      <a:pt x="3583868" y="349811"/>
                    </a:cubicBezTo>
                    <a:cubicBezTo>
                      <a:pt x="3583868" y="349721"/>
                      <a:pt x="3583838" y="349602"/>
                      <a:pt x="3583808" y="349513"/>
                    </a:cubicBezTo>
                    <a:cubicBezTo>
                      <a:pt x="3569152" y="268189"/>
                      <a:pt x="3531141" y="192794"/>
                      <a:pt x="3473113" y="131935"/>
                    </a:cubicBezTo>
                    <a:cubicBezTo>
                      <a:pt x="3470849" y="129552"/>
                      <a:pt x="3468406" y="127496"/>
                      <a:pt x="3465814" y="125679"/>
                    </a:cubicBezTo>
                    <a:cubicBezTo>
                      <a:pt x="3465010" y="124875"/>
                      <a:pt x="3464236" y="124071"/>
                      <a:pt x="3463431" y="123296"/>
                    </a:cubicBezTo>
                    <a:cubicBezTo>
                      <a:pt x="3409633" y="70451"/>
                      <a:pt x="3344246" y="33393"/>
                      <a:pt x="3273140" y="14477"/>
                    </a:cubicBezTo>
                    <a:cubicBezTo>
                      <a:pt x="3272425" y="14269"/>
                      <a:pt x="3271740" y="14031"/>
                      <a:pt x="3271025" y="13852"/>
                    </a:cubicBezTo>
                    <a:cubicBezTo>
                      <a:pt x="3236678" y="4647"/>
                      <a:pt x="3201230" y="0"/>
                      <a:pt x="3165632" y="0"/>
                    </a:cubicBezTo>
                    <a:lnTo>
                      <a:pt x="425564" y="0"/>
                    </a:lnTo>
                    <a:cubicBezTo>
                      <a:pt x="422644" y="0"/>
                      <a:pt x="419695" y="30"/>
                      <a:pt x="416776" y="119"/>
                    </a:cubicBezTo>
                    <a:cubicBezTo>
                      <a:pt x="415525" y="119"/>
                      <a:pt x="414244" y="179"/>
                      <a:pt x="412993" y="209"/>
                    </a:cubicBezTo>
                    <a:cubicBezTo>
                      <a:pt x="412010" y="238"/>
                      <a:pt x="411056" y="268"/>
                      <a:pt x="410073" y="328"/>
                    </a:cubicBezTo>
                    <a:cubicBezTo>
                      <a:pt x="302208" y="4170"/>
                      <a:pt x="201373" y="47960"/>
                      <a:pt x="124696" y="124666"/>
                    </a:cubicBezTo>
                    <a:cubicBezTo>
                      <a:pt x="122343" y="127020"/>
                      <a:pt x="119990" y="129433"/>
                      <a:pt x="117696" y="131846"/>
                    </a:cubicBezTo>
                    <a:cubicBezTo>
                      <a:pt x="117636" y="131905"/>
                      <a:pt x="117606" y="131935"/>
                      <a:pt x="117547" y="131994"/>
                    </a:cubicBezTo>
                    <a:cubicBezTo>
                      <a:pt x="117547" y="131994"/>
                      <a:pt x="117487" y="132054"/>
                      <a:pt x="117458" y="132084"/>
                    </a:cubicBezTo>
                    <a:cubicBezTo>
                      <a:pt x="115402" y="134229"/>
                      <a:pt x="113376" y="136433"/>
                      <a:pt x="111380" y="138608"/>
                    </a:cubicBezTo>
                    <a:cubicBezTo>
                      <a:pt x="111083" y="138935"/>
                      <a:pt x="110755" y="139293"/>
                      <a:pt x="110427" y="139620"/>
                    </a:cubicBezTo>
                    <a:cubicBezTo>
                      <a:pt x="57075" y="198305"/>
                      <a:pt x="21805" y="269440"/>
                      <a:pt x="7388" y="346266"/>
                    </a:cubicBezTo>
                    <a:cubicBezTo>
                      <a:pt x="7358" y="346445"/>
                      <a:pt x="7328" y="346594"/>
                      <a:pt x="7298" y="346772"/>
                    </a:cubicBezTo>
                    <a:cubicBezTo>
                      <a:pt x="6732" y="349840"/>
                      <a:pt x="6196" y="352909"/>
                      <a:pt x="5690" y="355977"/>
                    </a:cubicBezTo>
                    <a:cubicBezTo>
                      <a:pt x="5600" y="356454"/>
                      <a:pt x="5541" y="356900"/>
                      <a:pt x="5451" y="357377"/>
                    </a:cubicBezTo>
                    <a:cubicBezTo>
                      <a:pt x="5005" y="360177"/>
                      <a:pt x="4588" y="362948"/>
                      <a:pt x="4200" y="365778"/>
                    </a:cubicBezTo>
                    <a:cubicBezTo>
                      <a:pt x="4081" y="366552"/>
                      <a:pt x="3992" y="367327"/>
                      <a:pt x="3873" y="368101"/>
                    </a:cubicBezTo>
                    <a:cubicBezTo>
                      <a:pt x="3545" y="370633"/>
                      <a:pt x="3217" y="373135"/>
                      <a:pt x="2919" y="375667"/>
                    </a:cubicBezTo>
                    <a:cubicBezTo>
                      <a:pt x="2800" y="376740"/>
                      <a:pt x="2681" y="377812"/>
                      <a:pt x="2562" y="378855"/>
                    </a:cubicBezTo>
                    <a:cubicBezTo>
                      <a:pt x="2324" y="381119"/>
                      <a:pt x="2085" y="383383"/>
                      <a:pt x="1877" y="385676"/>
                    </a:cubicBezTo>
                    <a:cubicBezTo>
                      <a:pt x="1758" y="387017"/>
                      <a:pt x="1638" y="388358"/>
                      <a:pt x="1519" y="389698"/>
                    </a:cubicBezTo>
                    <a:cubicBezTo>
                      <a:pt x="1341" y="391724"/>
                      <a:pt x="1192" y="393749"/>
                      <a:pt x="1043" y="395805"/>
                    </a:cubicBezTo>
                    <a:cubicBezTo>
                      <a:pt x="924" y="397384"/>
                      <a:pt x="834" y="398962"/>
                      <a:pt x="745" y="400541"/>
                    </a:cubicBezTo>
                    <a:cubicBezTo>
                      <a:pt x="626" y="402388"/>
                      <a:pt x="536" y="404205"/>
                      <a:pt x="447" y="406052"/>
                    </a:cubicBezTo>
                    <a:cubicBezTo>
                      <a:pt x="358" y="407810"/>
                      <a:pt x="328" y="409537"/>
                      <a:pt x="268" y="411295"/>
                    </a:cubicBezTo>
                    <a:cubicBezTo>
                      <a:pt x="209" y="412993"/>
                      <a:pt x="149" y="414721"/>
                      <a:pt x="119" y="416419"/>
                    </a:cubicBezTo>
                    <a:cubicBezTo>
                      <a:pt x="89" y="418236"/>
                      <a:pt x="60" y="420083"/>
                      <a:pt x="60" y="421900"/>
                    </a:cubicBezTo>
                    <a:cubicBezTo>
                      <a:pt x="60" y="423121"/>
                      <a:pt x="0" y="424342"/>
                      <a:pt x="0" y="425594"/>
                    </a:cubicBezTo>
                    <a:cubicBezTo>
                      <a:pt x="0" y="426040"/>
                      <a:pt x="0" y="426487"/>
                      <a:pt x="0" y="426934"/>
                    </a:cubicBezTo>
                    <a:cubicBezTo>
                      <a:pt x="0" y="427381"/>
                      <a:pt x="0" y="427828"/>
                      <a:pt x="0" y="428275"/>
                    </a:cubicBezTo>
                    <a:cubicBezTo>
                      <a:pt x="0" y="429466"/>
                      <a:pt x="60" y="430628"/>
                      <a:pt x="60" y="431819"/>
                    </a:cubicBezTo>
                    <a:cubicBezTo>
                      <a:pt x="60" y="433696"/>
                      <a:pt x="119" y="435573"/>
                      <a:pt x="149" y="437450"/>
                    </a:cubicBezTo>
                    <a:cubicBezTo>
                      <a:pt x="179" y="439028"/>
                      <a:pt x="268" y="440607"/>
                      <a:pt x="328" y="442186"/>
                    </a:cubicBezTo>
                    <a:cubicBezTo>
                      <a:pt x="387" y="444092"/>
                      <a:pt x="477" y="446029"/>
                      <a:pt x="566" y="447935"/>
                    </a:cubicBezTo>
                    <a:cubicBezTo>
                      <a:pt x="655" y="449425"/>
                      <a:pt x="745" y="450944"/>
                      <a:pt x="834" y="452433"/>
                    </a:cubicBezTo>
                    <a:cubicBezTo>
                      <a:pt x="953" y="454429"/>
                      <a:pt x="1102" y="456425"/>
                      <a:pt x="1251" y="458421"/>
                    </a:cubicBezTo>
                    <a:cubicBezTo>
                      <a:pt x="1370" y="459791"/>
                      <a:pt x="1489" y="461162"/>
                      <a:pt x="1609" y="462532"/>
                    </a:cubicBezTo>
                    <a:cubicBezTo>
                      <a:pt x="1787" y="464677"/>
                      <a:pt x="1996" y="466821"/>
                      <a:pt x="2204" y="468966"/>
                    </a:cubicBezTo>
                    <a:cubicBezTo>
                      <a:pt x="2324" y="470158"/>
                      <a:pt x="2443" y="471319"/>
                      <a:pt x="2592" y="472511"/>
                    </a:cubicBezTo>
                    <a:cubicBezTo>
                      <a:pt x="2860" y="474864"/>
                      <a:pt x="3128" y="477247"/>
                      <a:pt x="3426" y="479601"/>
                    </a:cubicBezTo>
                    <a:cubicBezTo>
                      <a:pt x="3545" y="480524"/>
                      <a:pt x="3664" y="481418"/>
                      <a:pt x="3783" y="482341"/>
                    </a:cubicBezTo>
                    <a:cubicBezTo>
                      <a:pt x="4141" y="485022"/>
                      <a:pt x="4528" y="487674"/>
                      <a:pt x="4915" y="490355"/>
                    </a:cubicBezTo>
                    <a:cubicBezTo>
                      <a:pt x="5005" y="490921"/>
                      <a:pt x="5094" y="491487"/>
                      <a:pt x="5183" y="492053"/>
                    </a:cubicBezTo>
                    <a:cubicBezTo>
                      <a:pt x="5660" y="495151"/>
                      <a:pt x="6196" y="498219"/>
                      <a:pt x="6732" y="501287"/>
                    </a:cubicBezTo>
                    <a:cubicBezTo>
                      <a:pt x="6732" y="501406"/>
                      <a:pt x="6762" y="501496"/>
                      <a:pt x="6792" y="501615"/>
                    </a:cubicBezTo>
                    <a:cubicBezTo>
                      <a:pt x="21448" y="582938"/>
                      <a:pt x="59459" y="658334"/>
                      <a:pt x="117487" y="719193"/>
                    </a:cubicBezTo>
                    <a:cubicBezTo>
                      <a:pt x="119751" y="721576"/>
                      <a:pt x="122194" y="723631"/>
                      <a:pt x="124785" y="725448"/>
                    </a:cubicBezTo>
                    <a:cubicBezTo>
                      <a:pt x="125590" y="726253"/>
                      <a:pt x="126364" y="727057"/>
                      <a:pt x="127169" y="727831"/>
                    </a:cubicBezTo>
                    <a:cubicBezTo>
                      <a:pt x="180967" y="780677"/>
                      <a:pt x="246354" y="817734"/>
                      <a:pt x="317460" y="836650"/>
                    </a:cubicBezTo>
                    <a:cubicBezTo>
                      <a:pt x="318175" y="836859"/>
                      <a:pt x="318860" y="837097"/>
                      <a:pt x="319575" y="837276"/>
                    </a:cubicBezTo>
                    <a:cubicBezTo>
                      <a:pt x="353921" y="846481"/>
                      <a:pt x="389370" y="851128"/>
                      <a:pt x="424968" y="851128"/>
                    </a:cubicBezTo>
                    <a:lnTo>
                      <a:pt x="3165036" y="851128"/>
                    </a:lnTo>
                    <a:cubicBezTo>
                      <a:pt x="3167956" y="851128"/>
                      <a:pt x="3170905" y="851098"/>
                      <a:pt x="3173824" y="851008"/>
                    </a:cubicBezTo>
                    <a:cubicBezTo>
                      <a:pt x="3175075" y="851008"/>
                      <a:pt x="3176356" y="850949"/>
                      <a:pt x="3177607" y="850919"/>
                    </a:cubicBezTo>
                    <a:cubicBezTo>
                      <a:pt x="3178590" y="850889"/>
                      <a:pt x="3179543" y="850860"/>
                      <a:pt x="3180527" y="850800"/>
                    </a:cubicBezTo>
                    <a:cubicBezTo>
                      <a:pt x="3288392" y="846957"/>
                      <a:pt x="3389227" y="803168"/>
                      <a:pt x="3465904" y="726461"/>
                    </a:cubicBezTo>
                    <a:cubicBezTo>
                      <a:pt x="3468257" y="724108"/>
                      <a:pt x="3470610" y="721695"/>
                      <a:pt x="3472904" y="719282"/>
                    </a:cubicBezTo>
                    <a:cubicBezTo>
                      <a:pt x="3472964" y="719222"/>
                      <a:pt x="3472993" y="719193"/>
                      <a:pt x="3473053" y="719133"/>
                    </a:cubicBezTo>
                    <a:cubicBezTo>
                      <a:pt x="3473053" y="719133"/>
                      <a:pt x="3473113" y="719074"/>
                      <a:pt x="3473142" y="719044"/>
                    </a:cubicBezTo>
                    <a:close/>
                    <a:moveTo>
                      <a:pt x="1885128" y="754552"/>
                    </a:moveTo>
                    <a:lnTo>
                      <a:pt x="428691" y="754552"/>
                    </a:lnTo>
                    <a:cubicBezTo>
                      <a:pt x="255291" y="754552"/>
                      <a:pt x="111857" y="621515"/>
                      <a:pt x="97648" y="453089"/>
                    </a:cubicBezTo>
                    <a:cubicBezTo>
                      <a:pt x="97648" y="452850"/>
                      <a:pt x="97618" y="452582"/>
                      <a:pt x="97588" y="452344"/>
                    </a:cubicBezTo>
                    <a:cubicBezTo>
                      <a:pt x="97410" y="450140"/>
                      <a:pt x="97261" y="447905"/>
                      <a:pt x="97112" y="445671"/>
                    </a:cubicBezTo>
                    <a:cubicBezTo>
                      <a:pt x="97082" y="444927"/>
                      <a:pt x="97022" y="444182"/>
                      <a:pt x="96993" y="443467"/>
                    </a:cubicBezTo>
                    <a:cubicBezTo>
                      <a:pt x="96903" y="441680"/>
                      <a:pt x="96814" y="439862"/>
                      <a:pt x="96754" y="438045"/>
                    </a:cubicBezTo>
                    <a:cubicBezTo>
                      <a:pt x="96724" y="437003"/>
                      <a:pt x="96665" y="435960"/>
                      <a:pt x="96635" y="434947"/>
                    </a:cubicBezTo>
                    <a:cubicBezTo>
                      <a:pt x="96576" y="433339"/>
                      <a:pt x="96576" y="431730"/>
                      <a:pt x="96546" y="430121"/>
                    </a:cubicBezTo>
                    <a:cubicBezTo>
                      <a:pt x="96546" y="428960"/>
                      <a:pt x="96516" y="427768"/>
                      <a:pt x="96516" y="426606"/>
                    </a:cubicBezTo>
                    <a:cubicBezTo>
                      <a:pt x="96516" y="425296"/>
                      <a:pt x="96516" y="423955"/>
                      <a:pt x="96516" y="422644"/>
                    </a:cubicBezTo>
                    <a:cubicBezTo>
                      <a:pt x="96516" y="421244"/>
                      <a:pt x="96516" y="419874"/>
                      <a:pt x="96576" y="418474"/>
                    </a:cubicBezTo>
                    <a:cubicBezTo>
                      <a:pt x="96576" y="417104"/>
                      <a:pt x="96665" y="415763"/>
                      <a:pt x="96695" y="414423"/>
                    </a:cubicBezTo>
                    <a:cubicBezTo>
                      <a:pt x="96724" y="413112"/>
                      <a:pt x="96784" y="411772"/>
                      <a:pt x="96844" y="410461"/>
                    </a:cubicBezTo>
                    <a:cubicBezTo>
                      <a:pt x="96903" y="409001"/>
                      <a:pt x="96993" y="407542"/>
                      <a:pt x="97082" y="406082"/>
                    </a:cubicBezTo>
                    <a:cubicBezTo>
                      <a:pt x="97142" y="404890"/>
                      <a:pt x="97231" y="403699"/>
                      <a:pt x="97290" y="402537"/>
                    </a:cubicBezTo>
                    <a:cubicBezTo>
                      <a:pt x="97410" y="400928"/>
                      <a:pt x="97529" y="399320"/>
                      <a:pt x="97678" y="397711"/>
                    </a:cubicBezTo>
                    <a:cubicBezTo>
                      <a:pt x="97767" y="396698"/>
                      <a:pt x="97856" y="395715"/>
                      <a:pt x="97946" y="394703"/>
                    </a:cubicBezTo>
                    <a:cubicBezTo>
                      <a:pt x="98125" y="392915"/>
                      <a:pt x="98303" y="391128"/>
                      <a:pt x="98482" y="389341"/>
                    </a:cubicBezTo>
                    <a:cubicBezTo>
                      <a:pt x="98571" y="388536"/>
                      <a:pt x="98661" y="387732"/>
                      <a:pt x="98750" y="386957"/>
                    </a:cubicBezTo>
                    <a:cubicBezTo>
                      <a:pt x="98988" y="384991"/>
                      <a:pt x="99227" y="382996"/>
                      <a:pt x="99495" y="381029"/>
                    </a:cubicBezTo>
                    <a:cubicBezTo>
                      <a:pt x="99584" y="380463"/>
                      <a:pt x="99644" y="379868"/>
                      <a:pt x="99733" y="379302"/>
                    </a:cubicBezTo>
                    <a:cubicBezTo>
                      <a:pt x="100031" y="377127"/>
                      <a:pt x="100359" y="374953"/>
                      <a:pt x="100716" y="372778"/>
                    </a:cubicBezTo>
                    <a:cubicBezTo>
                      <a:pt x="100776" y="372420"/>
                      <a:pt x="100835" y="372063"/>
                      <a:pt x="100895" y="371706"/>
                    </a:cubicBezTo>
                    <a:cubicBezTo>
                      <a:pt x="101282" y="369322"/>
                      <a:pt x="101699" y="366969"/>
                      <a:pt x="102146" y="364586"/>
                    </a:cubicBezTo>
                    <a:cubicBezTo>
                      <a:pt x="102146" y="364467"/>
                      <a:pt x="102206" y="364318"/>
                      <a:pt x="102206" y="364199"/>
                    </a:cubicBezTo>
                    <a:cubicBezTo>
                      <a:pt x="112870" y="307481"/>
                      <a:pt x="138310" y="254605"/>
                      <a:pt x="176559" y="210429"/>
                    </a:cubicBezTo>
                    <a:cubicBezTo>
                      <a:pt x="176708" y="210280"/>
                      <a:pt x="176857" y="210101"/>
                      <a:pt x="176976" y="209952"/>
                    </a:cubicBezTo>
                    <a:cubicBezTo>
                      <a:pt x="178555" y="208135"/>
                      <a:pt x="180163" y="206288"/>
                      <a:pt x="181801" y="204501"/>
                    </a:cubicBezTo>
                    <a:cubicBezTo>
                      <a:pt x="182397" y="203845"/>
                      <a:pt x="182993" y="203220"/>
                      <a:pt x="183589" y="202564"/>
                    </a:cubicBezTo>
                    <a:cubicBezTo>
                      <a:pt x="184810" y="201254"/>
                      <a:pt x="186002" y="199943"/>
                      <a:pt x="187253" y="198632"/>
                    </a:cubicBezTo>
                    <a:cubicBezTo>
                      <a:pt x="189100" y="196696"/>
                      <a:pt x="190976" y="194789"/>
                      <a:pt x="192883" y="192883"/>
                    </a:cubicBezTo>
                    <a:cubicBezTo>
                      <a:pt x="233426" y="152340"/>
                      <a:pt x="282666" y="123713"/>
                      <a:pt x="336406" y="108670"/>
                    </a:cubicBezTo>
                    <a:cubicBezTo>
                      <a:pt x="339116" y="108431"/>
                      <a:pt x="341887" y="107955"/>
                      <a:pt x="344598" y="107210"/>
                    </a:cubicBezTo>
                    <a:cubicBezTo>
                      <a:pt x="367535" y="101044"/>
                      <a:pt x="391128" y="97499"/>
                      <a:pt x="414840" y="96695"/>
                    </a:cubicBezTo>
                    <a:cubicBezTo>
                      <a:pt x="415078" y="96695"/>
                      <a:pt x="415316" y="96695"/>
                      <a:pt x="415555" y="96695"/>
                    </a:cubicBezTo>
                    <a:cubicBezTo>
                      <a:pt x="418861" y="96576"/>
                      <a:pt x="422197" y="96546"/>
                      <a:pt x="425534" y="96546"/>
                    </a:cubicBezTo>
                    <a:lnTo>
                      <a:pt x="3161879" y="96546"/>
                    </a:lnTo>
                    <a:cubicBezTo>
                      <a:pt x="3335280" y="96546"/>
                      <a:pt x="3478713" y="229583"/>
                      <a:pt x="3492922" y="398009"/>
                    </a:cubicBezTo>
                    <a:cubicBezTo>
                      <a:pt x="3492922" y="398247"/>
                      <a:pt x="3492952" y="398515"/>
                      <a:pt x="3492982" y="398754"/>
                    </a:cubicBezTo>
                    <a:cubicBezTo>
                      <a:pt x="3493160" y="400958"/>
                      <a:pt x="3493310" y="403192"/>
                      <a:pt x="3493458" y="405427"/>
                    </a:cubicBezTo>
                    <a:cubicBezTo>
                      <a:pt x="3493488" y="406171"/>
                      <a:pt x="3493548" y="406916"/>
                      <a:pt x="3493578" y="407631"/>
                    </a:cubicBezTo>
                    <a:cubicBezTo>
                      <a:pt x="3493667" y="409418"/>
                      <a:pt x="3493756" y="411235"/>
                      <a:pt x="3493816" y="413052"/>
                    </a:cubicBezTo>
                    <a:cubicBezTo>
                      <a:pt x="3493846" y="414095"/>
                      <a:pt x="3493905" y="415138"/>
                      <a:pt x="3493935" y="416151"/>
                    </a:cubicBezTo>
                    <a:cubicBezTo>
                      <a:pt x="3493995" y="417759"/>
                      <a:pt x="3493995" y="419368"/>
                      <a:pt x="3494024" y="420976"/>
                    </a:cubicBezTo>
                    <a:cubicBezTo>
                      <a:pt x="3494024" y="422138"/>
                      <a:pt x="3494054" y="423330"/>
                      <a:pt x="3494054" y="424491"/>
                    </a:cubicBezTo>
                    <a:cubicBezTo>
                      <a:pt x="3494054" y="425802"/>
                      <a:pt x="3494054" y="427143"/>
                      <a:pt x="3494054" y="428453"/>
                    </a:cubicBezTo>
                    <a:cubicBezTo>
                      <a:pt x="3494054" y="429853"/>
                      <a:pt x="3494054" y="431224"/>
                      <a:pt x="3493995" y="432624"/>
                    </a:cubicBezTo>
                    <a:cubicBezTo>
                      <a:pt x="3493995" y="433994"/>
                      <a:pt x="3493905" y="435335"/>
                      <a:pt x="3493875" y="436675"/>
                    </a:cubicBezTo>
                    <a:cubicBezTo>
                      <a:pt x="3493846" y="437986"/>
                      <a:pt x="3493786" y="439326"/>
                      <a:pt x="3493727" y="440637"/>
                    </a:cubicBezTo>
                    <a:cubicBezTo>
                      <a:pt x="3493667" y="442097"/>
                      <a:pt x="3493578" y="443556"/>
                      <a:pt x="3493488" y="445016"/>
                    </a:cubicBezTo>
                    <a:cubicBezTo>
                      <a:pt x="3493429" y="446207"/>
                      <a:pt x="3493339" y="447399"/>
                      <a:pt x="3493280" y="448561"/>
                    </a:cubicBezTo>
                    <a:cubicBezTo>
                      <a:pt x="3493160" y="450169"/>
                      <a:pt x="3493042" y="451778"/>
                      <a:pt x="3492892" y="453357"/>
                    </a:cubicBezTo>
                    <a:cubicBezTo>
                      <a:pt x="3492803" y="454370"/>
                      <a:pt x="3492714" y="455382"/>
                      <a:pt x="3492624" y="456366"/>
                    </a:cubicBezTo>
                    <a:cubicBezTo>
                      <a:pt x="3492446" y="458153"/>
                      <a:pt x="3492267" y="459940"/>
                      <a:pt x="3492088" y="461698"/>
                    </a:cubicBezTo>
                    <a:cubicBezTo>
                      <a:pt x="3491999" y="462502"/>
                      <a:pt x="3491910" y="463306"/>
                      <a:pt x="3491820" y="464111"/>
                    </a:cubicBezTo>
                    <a:cubicBezTo>
                      <a:pt x="3491582" y="466077"/>
                      <a:pt x="3491343" y="468073"/>
                      <a:pt x="3491075" y="470039"/>
                    </a:cubicBezTo>
                    <a:cubicBezTo>
                      <a:pt x="3490986" y="470605"/>
                      <a:pt x="3490926" y="471200"/>
                      <a:pt x="3490837" y="471766"/>
                    </a:cubicBezTo>
                    <a:cubicBezTo>
                      <a:pt x="3490539" y="473941"/>
                      <a:pt x="3490211" y="476115"/>
                      <a:pt x="3489854" y="478290"/>
                    </a:cubicBezTo>
                    <a:cubicBezTo>
                      <a:pt x="3489794" y="478648"/>
                      <a:pt x="3489735" y="479005"/>
                      <a:pt x="3489675" y="479362"/>
                    </a:cubicBezTo>
                    <a:cubicBezTo>
                      <a:pt x="3489288" y="481746"/>
                      <a:pt x="3488871" y="484099"/>
                      <a:pt x="3488424" y="486482"/>
                    </a:cubicBezTo>
                    <a:cubicBezTo>
                      <a:pt x="3488424" y="486601"/>
                      <a:pt x="3488364" y="486750"/>
                      <a:pt x="3488364" y="486869"/>
                    </a:cubicBezTo>
                    <a:cubicBezTo>
                      <a:pt x="3477700" y="543587"/>
                      <a:pt x="3452260" y="596463"/>
                      <a:pt x="3414012" y="640639"/>
                    </a:cubicBezTo>
                    <a:cubicBezTo>
                      <a:pt x="3413863" y="640788"/>
                      <a:pt x="3413714" y="640967"/>
                      <a:pt x="3413595" y="641116"/>
                    </a:cubicBezTo>
                    <a:cubicBezTo>
                      <a:pt x="3412016" y="642933"/>
                      <a:pt x="3410407" y="644780"/>
                      <a:pt x="3408769" y="646567"/>
                    </a:cubicBezTo>
                    <a:cubicBezTo>
                      <a:pt x="3408173" y="647223"/>
                      <a:pt x="3407577" y="647848"/>
                      <a:pt x="3406981" y="648504"/>
                    </a:cubicBezTo>
                    <a:cubicBezTo>
                      <a:pt x="3405760" y="649814"/>
                      <a:pt x="3404568" y="651125"/>
                      <a:pt x="3403318" y="652436"/>
                    </a:cubicBezTo>
                    <a:cubicBezTo>
                      <a:pt x="3401470" y="654372"/>
                      <a:pt x="3399594" y="656279"/>
                      <a:pt x="3397687" y="658185"/>
                    </a:cubicBezTo>
                    <a:cubicBezTo>
                      <a:pt x="3357174" y="698728"/>
                      <a:pt x="3307904" y="727355"/>
                      <a:pt x="3254165" y="742398"/>
                    </a:cubicBezTo>
                    <a:cubicBezTo>
                      <a:pt x="3251424" y="742637"/>
                      <a:pt x="3248683" y="743113"/>
                      <a:pt x="3245973" y="743858"/>
                    </a:cubicBezTo>
                    <a:cubicBezTo>
                      <a:pt x="3223035" y="750024"/>
                      <a:pt x="3199442" y="753569"/>
                      <a:pt x="3175731" y="754373"/>
                    </a:cubicBezTo>
                    <a:cubicBezTo>
                      <a:pt x="3175492" y="754373"/>
                      <a:pt x="3175254" y="754373"/>
                      <a:pt x="3175016" y="754373"/>
                    </a:cubicBezTo>
                    <a:cubicBezTo>
                      <a:pt x="3171709" y="754492"/>
                      <a:pt x="3168372" y="754522"/>
                      <a:pt x="3165036" y="754522"/>
                    </a:cubicBezTo>
                    <a:lnTo>
                      <a:pt x="1885128" y="754522"/>
                    </a:lnTo>
                    <a:close/>
                  </a:path>
                </a:pathLst>
              </a:custGeom>
              <a:solidFill>
                <a:srgbClr val="D6538C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grpSp>
            <p:nvGrpSpPr>
              <p:cNvPr id="45" name="Graphic 5">
                <a:extLst>
                  <a:ext uri="{FF2B5EF4-FFF2-40B4-BE49-F238E27FC236}">
                    <a16:creationId xmlns:a16="http://schemas.microsoft.com/office/drawing/2014/main" id="{7416CDB0-8AE6-9077-55DC-13ED8651072F}"/>
                  </a:ext>
                </a:extLst>
              </p:cNvPr>
              <p:cNvGrpSpPr/>
              <p:nvPr/>
            </p:nvGrpSpPr>
            <p:grpSpPr>
              <a:xfrm>
                <a:off x="1292227" y="1748026"/>
                <a:ext cx="6558114" cy="2528151"/>
                <a:chOff x="1292227" y="1748026"/>
                <a:chExt cx="6558114" cy="2528151"/>
              </a:xfrm>
            </p:grpSpPr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720CCD96-A359-6012-7D33-92B9D7D8A4AB}"/>
                    </a:ext>
                  </a:extLst>
                </p:cNvPr>
                <p:cNvSpPr/>
                <p:nvPr/>
              </p:nvSpPr>
              <p:spPr>
                <a:xfrm>
                  <a:off x="1292227" y="1748026"/>
                  <a:ext cx="3229103" cy="2528061"/>
                </a:xfrm>
                <a:custGeom>
                  <a:avLst/>
                  <a:gdLst>
                    <a:gd name="connsiteX0" fmla="*/ 3211466 w 3229103"/>
                    <a:gd name="connsiteY0" fmla="*/ 321928 h 2528061"/>
                    <a:gd name="connsiteX1" fmla="*/ 2611489 w 3229103"/>
                    <a:gd name="connsiteY1" fmla="*/ 544481 h 2528061"/>
                    <a:gd name="connsiteX2" fmla="*/ 2239456 w 3229103"/>
                    <a:gd name="connsiteY2" fmla="*/ 1051279 h 2528061"/>
                    <a:gd name="connsiteX3" fmla="*/ 2174933 w 3229103"/>
                    <a:gd name="connsiteY3" fmla="*/ 1423968 h 2528061"/>
                    <a:gd name="connsiteX4" fmla="*/ 2112407 w 3229103"/>
                    <a:gd name="connsiteY4" fmla="*/ 1785455 h 2528061"/>
                    <a:gd name="connsiteX5" fmla="*/ 1104084 w 3229103"/>
                    <a:gd name="connsiteY5" fmla="*/ 2494788 h 2528061"/>
                    <a:gd name="connsiteX6" fmla="*/ 1101254 w 3229103"/>
                    <a:gd name="connsiteY6" fmla="*/ 2494788 h 2528061"/>
                    <a:gd name="connsiteX7" fmla="*/ 343485 w 3229103"/>
                    <a:gd name="connsiteY7" fmla="*/ 2178371 h 2528061"/>
                    <a:gd name="connsiteX8" fmla="*/ 33353 w 3229103"/>
                    <a:gd name="connsiteY8" fmla="*/ 1417682 h 2528061"/>
                    <a:gd name="connsiteX9" fmla="*/ 1005959 w 3229103"/>
                    <a:gd name="connsiteY9" fmla="*/ 357615 h 2528061"/>
                    <a:gd name="connsiteX10" fmla="*/ 1006793 w 3229103"/>
                    <a:gd name="connsiteY10" fmla="*/ 357556 h 2528061"/>
                    <a:gd name="connsiteX11" fmla="*/ 1087938 w 3229103"/>
                    <a:gd name="connsiteY11" fmla="*/ 317549 h 2528061"/>
                    <a:gd name="connsiteX12" fmla="*/ 1120795 w 3229103"/>
                    <a:gd name="connsiteY12" fmla="*/ 233277 h 2528061"/>
                    <a:gd name="connsiteX13" fmla="*/ 1120795 w 3229103"/>
                    <a:gd name="connsiteY13" fmla="*/ 124786 h 2528061"/>
                    <a:gd name="connsiteX14" fmla="*/ 1212277 w 3229103"/>
                    <a:gd name="connsiteY14" fmla="*/ 33304 h 2528061"/>
                    <a:gd name="connsiteX15" fmla="*/ 1583178 w 3229103"/>
                    <a:gd name="connsiteY15" fmla="*/ 33304 h 2528061"/>
                    <a:gd name="connsiteX16" fmla="*/ 1599830 w 3229103"/>
                    <a:gd name="connsiteY16" fmla="*/ 16652 h 2528061"/>
                    <a:gd name="connsiteX17" fmla="*/ 1583178 w 3229103"/>
                    <a:gd name="connsiteY17" fmla="*/ 0 h 2528061"/>
                    <a:gd name="connsiteX18" fmla="*/ 1212277 w 3229103"/>
                    <a:gd name="connsiteY18" fmla="*/ 0 h 2528061"/>
                    <a:gd name="connsiteX19" fmla="*/ 1087521 w 3229103"/>
                    <a:gd name="connsiteY19" fmla="*/ 124756 h 2528061"/>
                    <a:gd name="connsiteX20" fmla="*/ 1087521 w 3229103"/>
                    <a:gd name="connsiteY20" fmla="*/ 233247 h 2528061"/>
                    <a:gd name="connsiteX21" fmla="*/ 1004023 w 3229103"/>
                    <a:gd name="connsiteY21" fmla="*/ 324371 h 2528061"/>
                    <a:gd name="connsiteX22" fmla="*/ 1002801 w 3229103"/>
                    <a:gd name="connsiteY22" fmla="*/ 324460 h 2528061"/>
                    <a:gd name="connsiteX23" fmla="*/ 292605 w 3229103"/>
                    <a:gd name="connsiteY23" fmla="*/ 675343 h 2528061"/>
                    <a:gd name="connsiteX24" fmla="*/ 19 w 3229103"/>
                    <a:gd name="connsiteY24" fmla="*/ 1417503 h 2528061"/>
                    <a:gd name="connsiteX25" fmla="*/ 84530 w 3229103"/>
                    <a:gd name="connsiteY25" fmla="*/ 1849085 h 2528061"/>
                    <a:gd name="connsiteX26" fmla="*/ 319802 w 3229103"/>
                    <a:gd name="connsiteY26" fmla="*/ 2201815 h 2528061"/>
                    <a:gd name="connsiteX27" fmla="*/ 670417 w 3229103"/>
                    <a:gd name="connsiteY27" fmla="*/ 2439947 h 2528061"/>
                    <a:gd name="connsiteX28" fmla="*/ 1101134 w 3229103"/>
                    <a:gd name="connsiteY28" fmla="*/ 2528062 h 2528061"/>
                    <a:gd name="connsiteX29" fmla="*/ 1104143 w 3229103"/>
                    <a:gd name="connsiteY29" fmla="*/ 2528062 h 2528061"/>
                    <a:gd name="connsiteX30" fmla="*/ 1745110 w 3229103"/>
                    <a:gd name="connsiteY30" fmla="*/ 2323055 h 2528061"/>
                    <a:gd name="connsiteX31" fmla="*/ 1983719 w 3229103"/>
                    <a:gd name="connsiteY31" fmla="*/ 2091387 h 2528061"/>
                    <a:gd name="connsiteX32" fmla="*/ 2143715 w 3229103"/>
                    <a:gd name="connsiteY32" fmla="*/ 1796656 h 2528061"/>
                    <a:gd name="connsiteX33" fmla="*/ 2208208 w 3229103"/>
                    <a:gd name="connsiteY33" fmla="*/ 1423938 h 2528061"/>
                    <a:gd name="connsiteX34" fmla="*/ 2270764 w 3229103"/>
                    <a:gd name="connsiteY34" fmla="*/ 1062480 h 2528061"/>
                    <a:gd name="connsiteX35" fmla="*/ 3213462 w 3229103"/>
                    <a:gd name="connsiteY35" fmla="*/ 355113 h 2528061"/>
                    <a:gd name="connsiteX36" fmla="*/ 3229072 w 3229103"/>
                    <a:gd name="connsiteY36" fmla="*/ 337508 h 2528061"/>
                    <a:gd name="connsiteX37" fmla="*/ 3211466 w 3229103"/>
                    <a:gd name="connsiteY37" fmla="*/ 321899 h 25280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3229103" h="2528061">
                      <a:moveTo>
                        <a:pt x="3211466" y="321928"/>
                      </a:moveTo>
                      <a:cubicBezTo>
                        <a:pt x="2993144" y="335095"/>
                        <a:pt x="2785664" y="412069"/>
                        <a:pt x="2611489" y="544481"/>
                      </a:cubicBezTo>
                      <a:cubicBezTo>
                        <a:pt x="2440322" y="674599"/>
                        <a:pt x="2311664" y="849847"/>
                        <a:pt x="2239456" y="1051279"/>
                      </a:cubicBezTo>
                      <a:cubicBezTo>
                        <a:pt x="2196650" y="1170613"/>
                        <a:pt x="2174933" y="1295995"/>
                        <a:pt x="2174933" y="1423968"/>
                      </a:cubicBezTo>
                      <a:cubicBezTo>
                        <a:pt x="2174933" y="1551941"/>
                        <a:pt x="2153902" y="1669726"/>
                        <a:pt x="2112407" y="1785455"/>
                      </a:cubicBezTo>
                      <a:cubicBezTo>
                        <a:pt x="1960156" y="2210036"/>
                        <a:pt x="1555176" y="2494788"/>
                        <a:pt x="1104084" y="2494788"/>
                      </a:cubicBezTo>
                      <a:cubicBezTo>
                        <a:pt x="1103130" y="2494788"/>
                        <a:pt x="1102207" y="2494788"/>
                        <a:pt x="1101254" y="2494788"/>
                      </a:cubicBezTo>
                      <a:cubicBezTo>
                        <a:pt x="814178" y="2494014"/>
                        <a:pt x="545066" y="2381650"/>
                        <a:pt x="343485" y="2178371"/>
                      </a:cubicBezTo>
                      <a:cubicBezTo>
                        <a:pt x="141844" y="1975032"/>
                        <a:pt x="31714" y="1704877"/>
                        <a:pt x="33353" y="1417682"/>
                      </a:cubicBezTo>
                      <a:cubicBezTo>
                        <a:pt x="36540" y="863520"/>
                        <a:pt x="454597" y="407780"/>
                        <a:pt x="1005959" y="357615"/>
                      </a:cubicBezTo>
                      <a:lnTo>
                        <a:pt x="1006793" y="357556"/>
                      </a:lnTo>
                      <a:cubicBezTo>
                        <a:pt x="1037982" y="354756"/>
                        <a:pt x="1066818" y="340517"/>
                        <a:pt x="1087938" y="317549"/>
                      </a:cubicBezTo>
                      <a:cubicBezTo>
                        <a:pt x="1109118" y="294493"/>
                        <a:pt x="1120795" y="264555"/>
                        <a:pt x="1120795" y="233277"/>
                      </a:cubicBezTo>
                      <a:lnTo>
                        <a:pt x="1120795" y="124786"/>
                      </a:lnTo>
                      <a:cubicBezTo>
                        <a:pt x="1120795" y="74353"/>
                        <a:pt x="1161844" y="33304"/>
                        <a:pt x="1212277" y="33304"/>
                      </a:cubicBezTo>
                      <a:lnTo>
                        <a:pt x="1583178" y="33304"/>
                      </a:lnTo>
                      <a:cubicBezTo>
                        <a:pt x="1592382" y="33304"/>
                        <a:pt x="1599830" y="25857"/>
                        <a:pt x="1599830" y="16652"/>
                      </a:cubicBezTo>
                      <a:cubicBezTo>
                        <a:pt x="1599830" y="7447"/>
                        <a:pt x="1592382" y="0"/>
                        <a:pt x="1583178" y="0"/>
                      </a:cubicBezTo>
                      <a:lnTo>
                        <a:pt x="1212277" y="0"/>
                      </a:lnTo>
                      <a:cubicBezTo>
                        <a:pt x="1143494" y="0"/>
                        <a:pt x="1087521" y="55973"/>
                        <a:pt x="1087521" y="124756"/>
                      </a:cubicBezTo>
                      <a:lnTo>
                        <a:pt x="1087521" y="233247"/>
                      </a:lnTo>
                      <a:cubicBezTo>
                        <a:pt x="1087521" y="280849"/>
                        <a:pt x="1051655" y="319992"/>
                        <a:pt x="1004023" y="324371"/>
                      </a:cubicBezTo>
                      <a:cubicBezTo>
                        <a:pt x="1003576" y="324401"/>
                        <a:pt x="1003159" y="324431"/>
                        <a:pt x="1002801" y="324460"/>
                      </a:cubicBezTo>
                      <a:cubicBezTo>
                        <a:pt x="730799" y="349215"/>
                        <a:pt x="478577" y="473822"/>
                        <a:pt x="292605" y="675343"/>
                      </a:cubicBezTo>
                      <a:cubicBezTo>
                        <a:pt x="105501" y="878057"/>
                        <a:pt x="1628" y="1141599"/>
                        <a:pt x="19" y="1417503"/>
                      </a:cubicBezTo>
                      <a:cubicBezTo>
                        <a:pt x="-845" y="1567163"/>
                        <a:pt x="27604" y="1712354"/>
                        <a:pt x="84530" y="1849085"/>
                      </a:cubicBezTo>
                      <a:cubicBezTo>
                        <a:pt x="139520" y="1981168"/>
                        <a:pt x="218699" y="2099847"/>
                        <a:pt x="319802" y="2201815"/>
                      </a:cubicBezTo>
                      <a:cubicBezTo>
                        <a:pt x="420876" y="2303752"/>
                        <a:pt x="538840" y="2383854"/>
                        <a:pt x="670417" y="2439947"/>
                      </a:cubicBezTo>
                      <a:cubicBezTo>
                        <a:pt x="806612" y="2498005"/>
                        <a:pt x="951535" y="2527645"/>
                        <a:pt x="1101134" y="2528062"/>
                      </a:cubicBezTo>
                      <a:cubicBezTo>
                        <a:pt x="1102147" y="2528062"/>
                        <a:pt x="1103130" y="2528062"/>
                        <a:pt x="1104143" y="2528062"/>
                      </a:cubicBezTo>
                      <a:cubicBezTo>
                        <a:pt x="1335692" y="2528062"/>
                        <a:pt x="1557261" y="2457195"/>
                        <a:pt x="1745110" y="2323055"/>
                      </a:cubicBezTo>
                      <a:cubicBezTo>
                        <a:pt x="1835906" y="2258205"/>
                        <a:pt x="1916187" y="2180247"/>
                        <a:pt x="1983719" y="2091387"/>
                      </a:cubicBezTo>
                      <a:cubicBezTo>
                        <a:pt x="2051965" y="2001574"/>
                        <a:pt x="2105793" y="1902407"/>
                        <a:pt x="2143715" y="1796656"/>
                      </a:cubicBezTo>
                      <a:cubicBezTo>
                        <a:pt x="2186521" y="1677322"/>
                        <a:pt x="2208208" y="1551911"/>
                        <a:pt x="2208208" y="1423938"/>
                      </a:cubicBezTo>
                      <a:cubicBezTo>
                        <a:pt x="2208208" y="1295965"/>
                        <a:pt x="2229268" y="1178209"/>
                        <a:pt x="2270764" y="1062480"/>
                      </a:cubicBezTo>
                      <a:cubicBezTo>
                        <a:pt x="2415568" y="658602"/>
                        <a:pt x="2785605" y="380940"/>
                        <a:pt x="3213462" y="355113"/>
                      </a:cubicBezTo>
                      <a:cubicBezTo>
                        <a:pt x="3222637" y="354547"/>
                        <a:pt x="3229638" y="346683"/>
                        <a:pt x="3229072" y="337508"/>
                      </a:cubicBezTo>
                      <a:cubicBezTo>
                        <a:pt x="3228506" y="328333"/>
                        <a:pt x="3220641" y="321362"/>
                        <a:pt x="3211466" y="321899"/>
                      </a:cubicBezTo>
                      <a:close/>
                    </a:path>
                  </a:pathLst>
                </a:custGeom>
                <a:solidFill>
                  <a:srgbClr val="D6538C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A667C260-FEAB-8675-F2B2-EDC1CA194060}"/>
                    </a:ext>
                  </a:extLst>
                </p:cNvPr>
                <p:cNvSpPr/>
                <p:nvPr/>
              </p:nvSpPr>
              <p:spPr>
                <a:xfrm>
                  <a:off x="4621238" y="1748056"/>
                  <a:ext cx="3229103" cy="2528121"/>
                </a:xfrm>
                <a:custGeom>
                  <a:avLst/>
                  <a:gdLst>
                    <a:gd name="connsiteX0" fmla="*/ 2936469 w 3229103"/>
                    <a:gd name="connsiteY0" fmla="*/ 675344 h 2528121"/>
                    <a:gd name="connsiteX1" fmla="*/ 2226422 w 3229103"/>
                    <a:gd name="connsiteY1" fmla="*/ 324490 h 2528121"/>
                    <a:gd name="connsiteX2" fmla="*/ 2225081 w 3229103"/>
                    <a:gd name="connsiteY2" fmla="*/ 324371 h 2528121"/>
                    <a:gd name="connsiteX3" fmla="*/ 2141583 w 3229103"/>
                    <a:gd name="connsiteY3" fmla="*/ 233247 h 2528121"/>
                    <a:gd name="connsiteX4" fmla="*/ 2141583 w 3229103"/>
                    <a:gd name="connsiteY4" fmla="*/ 124756 h 2528121"/>
                    <a:gd name="connsiteX5" fmla="*/ 2016827 w 3229103"/>
                    <a:gd name="connsiteY5" fmla="*/ 0 h 2528121"/>
                    <a:gd name="connsiteX6" fmla="*/ 1644258 w 3229103"/>
                    <a:gd name="connsiteY6" fmla="*/ 0 h 2528121"/>
                    <a:gd name="connsiteX7" fmla="*/ 1627606 w 3229103"/>
                    <a:gd name="connsiteY7" fmla="*/ 16652 h 2528121"/>
                    <a:gd name="connsiteX8" fmla="*/ 1644258 w 3229103"/>
                    <a:gd name="connsiteY8" fmla="*/ 33304 h 2528121"/>
                    <a:gd name="connsiteX9" fmla="*/ 2016827 w 3229103"/>
                    <a:gd name="connsiteY9" fmla="*/ 33304 h 2528121"/>
                    <a:gd name="connsiteX10" fmla="*/ 2108309 w 3229103"/>
                    <a:gd name="connsiteY10" fmla="*/ 124786 h 2528121"/>
                    <a:gd name="connsiteX11" fmla="*/ 2108309 w 3229103"/>
                    <a:gd name="connsiteY11" fmla="*/ 233277 h 2528121"/>
                    <a:gd name="connsiteX12" fmla="*/ 2141166 w 3229103"/>
                    <a:gd name="connsiteY12" fmla="*/ 317549 h 2528121"/>
                    <a:gd name="connsiteX13" fmla="*/ 2222311 w 3229103"/>
                    <a:gd name="connsiteY13" fmla="*/ 357556 h 2528121"/>
                    <a:gd name="connsiteX14" fmla="*/ 2223294 w 3229103"/>
                    <a:gd name="connsiteY14" fmla="*/ 357645 h 2528121"/>
                    <a:gd name="connsiteX15" fmla="*/ 3195751 w 3229103"/>
                    <a:gd name="connsiteY15" fmla="*/ 1417712 h 2528121"/>
                    <a:gd name="connsiteX16" fmla="*/ 2885619 w 3229103"/>
                    <a:gd name="connsiteY16" fmla="*/ 2178401 h 2528121"/>
                    <a:gd name="connsiteX17" fmla="*/ 2127850 w 3229103"/>
                    <a:gd name="connsiteY17" fmla="*/ 2494818 h 2528121"/>
                    <a:gd name="connsiteX18" fmla="*/ 2125020 w 3229103"/>
                    <a:gd name="connsiteY18" fmla="*/ 2494818 h 2528121"/>
                    <a:gd name="connsiteX19" fmla="*/ 1116697 w 3229103"/>
                    <a:gd name="connsiteY19" fmla="*/ 1785485 h 2528121"/>
                    <a:gd name="connsiteX20" fmla="*/ 1054170 w 3229103"/>
                    <a:gd name="connsiteY20" fmla="*/ 1423997 h 2528121"/>
                    <a:gd name="connsiteX21" fmla="*/ 989648 w 3229103"/>
                    <a:gd name="connsiteY21" fmla="*/ 1051309 h 2528121"/>
                    <a:gd name="connsiteX22" fmla="*/ 617614 w 3229103"/>
                    <a:gd name="connsiteY22" fmla="*/ 544511 h 2528121"/>
                    <a:gd name="connsiteX23" fmla="*/ 17637 w 3229103"/>
                    <a:gd name="connsiteY23" fmla="*/ 321958 h 2528121"/>
                    <a:gd name="connsiteX24" fmla="*/ 32 w 3229103"/>
                    <a:gd name="connsiteY24" fmla="*/ 337568 h 2528121"/>
                    <a:gd name="connsiteX25" fmla="*/ 15641 w 3229103"/>
                    <a:gd name="connsiteY25" fmla="*/ 355173 h 2528121"/>
                    <a:gd name="connsiteX26" fmla="*/ 958339 w 3229103"/>
                    <a:gd name="connsiteY26" fmla="*/ 1062539 h 2528121"/>
                    <a:gd name="connsiteX27" fmla="*/ 1020896 w 3229103"/>
                    <a:gd name="connsiteY27" fmla="*/ 1423997 h 2528121"/>
                    <a:gd name="connsiteX28" fmla="*/ 1085389 w 3229103"/>
                    <a:gd name="connsiteY28" fmla="*/ 1796716 h 2528121"/>
                    <a:gd name="connsiteX29" fmla="*/ 1245385 w 3229103"/>
                    <a:gd name="connsiteY29" fmla="*/ 2091447 h 2528121"/>
                    <a:gd name="connsiteX30" fmla="*/ 1483993 w 3229103"/>
                    <a:gd name="connsiteY30" fmla="*/ 2323115 h 2528121"/>
                    <a:gd name="connsiteX31" fmla="*/ 2124960 w 3229103"/>
                    <a:gd name="connsiteY31" fmla="*/ 2528122 h 2528121"/>
                    <a:gd name="connsiteX32" fmla="*/ 2127969 w 3229103"/>
                    <a:gd name="connsiteY32" fmla="*/ 2528122 h 2528121"/>
                    <a:gd name="connsiteX33" fmla="*/ 2558686 w 3229103"/>
                    <a:gd name="connsiteY33" fmla="*/ 2440007 h 2528121"/>
                    <a:gd name="connsiteX34" fmla="*/ 2909301 w 3229103"/>
                    <a:gd name="connsiteY34" fmla="*/ 2201874 h 2528121"/>
                    <a:gd name="connsiteX35" fmla="*/ 3144573 w 3229103"/>
                    <a:gd name="connsiteY35" fmla="*/ 1849144 h 2528121"/>
                    <a:gd name="connsiteX36" fmla="*/ 3229084 w 3229103"/>
                    <a:gd name="connsiteY36" fmla="*/ 1417563 h 2528121"/>
                    <a:gd name="connsiteX37" fmla="*/ 2936558 w 3229103"/>
                    <a:gd name="connsiteY37" fmla="*/ 675433 h 25281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3229103" h="2528121">
                      <a:moveTo>
                        <a:pt x="2936469" y="675344"/>
                      </a:moveTo>
                      <a:cubicBezTo>
                        <a:pt x="2750497" y="473822"/>
                        <a:pt x="2498274" y="349215"/>
                        <a:pt x="2226422" y="324490"/>
                      </a:cubicBezTo>
                      <a:cubicBezTo>
                        <a:pt x="2225975" y="324431"/>
                        <a:pt x="2225498" y="324401"/>
                        <a:pt x="2225081" y="324371"/>
                      </a:cubicBezTo>
                      <a:cubicBezTo>
                        <a:pt x="2177448" y="319962"/>
                        <a:pt x="2141583" y="280820"/>
                        <a:pt x="2141583" y="233247"/>
                      </a:cubicBezTo>
                      <a:lnTo>
                        <a:pt x="2141583" y="124756"/>
                      </a:lnTo>
                      <a:cubicBezTo>
                        <a:pt x="2141583" y="55973"/>
                        <a:pt x="2085609" y="0"/>
                        <a:pt x="2016827" y="0"/>
                      </a:cubicBezTo>
                      <a:lnTo>
                        <a:pt x="1644258" y="0"/>
                      </a:lnTo>
                      <a:cubicBezTo>
                        <a:pt x="1635083" y="0"/>
                        <a:pt x="1627606" y="7447"/>
                        <a:pt x="1627606" y="16652"/>
                      </a:cubicBezTo>
                      <a:cubicBezTo>
                        <a:pt x="1627606" y="25857"/>
                        <a:pt x="1635053" y="33304"/>
                        <a:pt x="1644258" y="33304"/>
                      </a:cubicBezTo>
                      <a:lnTo>
                        <a:pt x="2016827" y="33304"/>
                      </a:lnTo>
                      <a:cubicBezTo>
                        <a:pt x="2067259" y="33304"/>
                        <a:pt x="2108309" y="74353"/>
                        <a:pt x="2108309" y="124786"/>
                      </a:cubicBezTo>
                      <a:lnTo>
                        <a:pt x="2108309" y="233277"/>
                      </a:lnTo>
                      <a:cubicBezTo>
                        <a:pt x="2108309" y="264585"/>
                        <a:pt x="2119986" y="294523"/>
                        <a:pt x="2141166" y="317549"/>
                      </a:cubicBezTo>
                      <a:cubicBezTo>
                        <a:pt x="2162316" y="340546"/>
                        <a:pt x="2191121" y="354756"/>
                        <a:pt x="2222311" y="357556"/>
                      </a:cubicBezTo>
                      <a:lnTo>
                        <a:pt x="2223294" y="357645"/>
                      </a:lnTo>
                      <a:cubicBezTo>
                        <a:pt x="2774506" y="407810"/>
                        <a:pt x="3192563" y="863550"/>
                        <a:pt x="3195751" y="1417712"/>
                      </a:cubicBezTo>
                      <a:cubicBezTo>
                        <a:pt x="3197389" y="1704906"/>
                        <a:pt x="3087259" y="1975062"/>
                        <a:pt x="2885619" y="2178401"/>
                      </a:cubicBezTo>
                      <a:cubicBezTo>
                        <a:pt x="2684038" y="2381680"/>
                        <a:pt x="2414925" y="2494044"/>
                        <a:pt x="2127850" y="2494818"/>
                      </a:cubicBezTo>
                      <a:cubicBezTo>
                        <a:pt x="2126897" y="2494818"/>
                        <a:pt x="2125973" y="2494818"/>
                        <a:pt x="2125020" y="2494818"/>
                      </a:cubicBezTo>
                      <a:cubicBezTo>
                        <a:pt x="1673927" y="2494818"/>
                        <a:pt x="1268918" y="2210036"/>
                        <a:pt x="1116697" y="1785485"/>
                      </a:cubicBezTo>
                      <a:cubicBezTo>
                        <a:pt x="1075201" y="1669756"/>
                        <a:pt x="1054170" y="1548128"/>
                        <a:pt x="1054170" y="1423997"/>
                      </a:cubicBezTo>
                      <a:cubicBezTo>
                        <a:pt x="1054170" y="1299867"/>
                        <a:pt x="1032454" y="1170643"/>
                        <a:pt x="989648" y="1051309"/>
                      </a:cubicBezTo>
                      <a:cubicBezTo>
                        <a:pt x="917439" y="849876"/>
                        <a:pt x="788781" y="674629"/>
                        <a:pt x="617614" y="544511"/>
                      </a:cubicBezTo>
                      <a:cubicBezTo>
                        <a:pt x="443439" y="412099"/>
                        <a:pt x="235960" y="335155"/>
                        <a:pt x="17637" y="321958"/>
                      </a:cubicBezTo>
                      <a:cubicBezTo>
                        <a:pt x="8492" y="321422"/>
                        <a:pt x="568" y="328393"/>
                        <a:pt x="32" y="337568"/>
                      </a:cubicBezTo>
                      <a:cubicBezTo>
                        <a:pt x="-534" y="346742"/>
                        <a:pt x="6466" y="354637"/>
                        <a:pt x="15641" y="355173"/>
                      </a:cubicBezTo>
                      <a:cubicBezTo>
                        <a:pt x="443529" y="381000"/>
                        <a:pt x="813536" y="658662"/>
                        <a:pt x="958339" y="1062539"/>
                      </a:cubicBezTo>
                      <a:cubicBezTo>
                        <a:pt x="999835" y="1178239"/>
                        <a:pt x="1020896" y="1299867"/>
                        <a:pt x="1020896" y="1423997"/>
                      </a:cubicBezTo>
                      <a:cubicBezTo>
                        <a:pt x="1020896" y="1548128"/>
                        <a:pt x="1042582" y="1677352"/>
                        <a:pt x="1085389" y="1796716"/>
                      </a:cubicBezTo>
                      <a:cubicBezTo>
                        <a:pt x="1123310" y="1902466"/>
                        <a:pt x="1177138" y="2001633"/>
                        <a:pt x="1245385" y="2091447"/>
                      </a:cubicBezTo>
                      <a:cubicBezTo>
                        <a:pt x="1312916" y="2180307"/>
                        <a:pt x="1393197" y="2258265"/>
                        <a:pt x="1483993" y="2323115"/>
                      </a:cubicBezTo>
                      <a:cubicBezTo>
                        <a:pt x="1671842" y="2457284"/>
                        <a:pt x="1893412" y="2528122"/>
                        <a:pt x="2124960" y="2528122"/>
                      </a:cubicBezTo>
                      <a:cubicBezTo>
                        <a:pt x="2125943" y="2528122"/>
                        <a:pt x="2126956" y="2528122"/>
                        <a:pt x="2127969" y="2528122"/>
                      </a:cubicBezTo>
                      <a:cubicBezTo>
                        <a:pt x="2277569" y="2527735"/>
                        <a:pt x="2422492" y="2498095"/>
                        <a:pt x="2558686" y="2440007"/>
                      </a:cubicBezTo>
                      <a:cubicBezTo>
                        <a:pt x="2690264" y="2383914"/>
                        <a:pt x="2808198" y="2303782"/>
                        <a:pt x="2909301" y="2201874"/>
                      </a:cubicBezTo>
                      <a:cubicBezTo>
                        <a:pt x="3010405" y="2099907"/>
                        <a:pt x="3089553" y="1981228"/>
                        <a:pt x="3144573" y="1849144"/>
                      </a:cubicBezTo>
                      <a:cubicBezTo>
                        <a:pt x="3201500" y="1712413"/>
                        <a:pt x="3229948" y="1567193"/>
                        <a:pt x="3229084" y="1417563"/>
                      </a:cubicBezTo>
                      <a:cubicBezTo>
                        <a:pt x="3227506" y="1141658"/>
                        <a:pt x="3123602" y="878087"/>
                        <a:pt x="2936558" y="675433"/>
                      </a:cubicBezTo>
                      <a:close/>
                    </a:path>
                  </a:pathLst>
                </a:custGeom>
                <a:solidFill>
                  <a:srgbClr val="D6538C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C56ED39F-DCBE-B221-385D-FED89BA8FECE}"/>
                    </a:ext>
                  </a:extLst>
                </p:cNvPr>
                <p:cNvSpPr/>
                <p:nvPr/>
              </p:nvSpPr>
              <p:spPr>
                <a:xfrm>
                  <a:off x="4554603" y="1873259"/>
                  <a:ext cx="33303" cy="229612"/>
                </a:xfrm>
                <a:custGeom>
                  <a:avLst/>
                  <a:gdLst>
                    <a:gd name="connsiteX0" fmla="*/ 16652 w 33303"/>
                    <a:gd name="connsiteY0" fmla="*/ 0 h 229612"/>
                    <a:gd name="connsiteX1" fmla="*/ 0 w 33303"/>
                    <a:gd name="connsiteY1" fmla="*/ 16652 h 229612"/>
                    <a:gd name="connsiteX2" fmla="*/ 0 w 33303"/>
                    <a:gd name="connsiteY2" fmla="*/ 212961 h 229612"/>
                    <a:gd name="connsiteX3" fmla="*/ 16652 w 33303"/>
                    <a:gd name="connsiteY3" fmla="*/ 229613 h 229612"/>
                    <a:gd name="connsiteX4" fmla="*/ 33304 w 33303"/>
                    <a:gd name="connsiteY4" fmla="*/ 212961 h 229612"/>
                    <a:gd name="connsiteX5" fmla="*/ 33304 w 33303"/>
                    <a:gd name="connsiteY5" fmla="*/ 16652 h 229612"/>
                    <a:gd name="connsiteX6" fmla="*/ 16652 w 33303"/>
                    <a:gd name="connsiteY6" fmla="*/ 0 h 2296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3303" h="229612">
                      <a:moveTo>
                        <a:pt x="16652" y="0"/>
                      </a:moveTo>
                      <a:cubicBezTo>
                        <a:pt x="7447" y="0"/>
                        <a:pt x="0" y="7447"/>
                        <a:pt x="0" y="16652"/>
                      </a:cubicBezTo>
                      <a:lnTo>
                        <a:pt x="0" y="212961"/>
                      </a:lnTo>
                      <a:cubicBezTo>
                        <a:pt x="0" y="222165"/>
                        <a:pt x="7447" y="229613"/>
                        <a:pt x="16652" y="229613"/>
                      </a:cubicBezTo>
                      <a:cubicBezTo>
                        <a:pt x="25857" y="229613"/>
                        <a:pt x="33304" y="222165"/>
                        <a:pt x="33304" y="212961"/>
                      </a:cubicBezTo>
                      <a:lnTo>
                        <a:pt x="33304" y="16652"/>
                      </a:lnTo>
                      <a:cubicBezTo>
                        <a:pt x="33304" y="7447"/>
                        <a:pt x="25857" y="0"/>
                        <a:pt x="16652" y="0"/>
                      </a:cubicBezTo>
                      <a:close/>
                    </a:path>
                  </a:pathLst>
                </a:custGeom>
                <a:solidFill>
                  <a:srgbClr val="D2D2D4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6" name="Google Shape;1826;p65"/>
          <p:cNvSpPr txBox="1">
            <a:spLocks noGrp="1"/>
          </p:cNvSpPr>
          <p:nvPr>
            <p:ph type="subTitle" idx="4294967295"/>
          </p:nvPr>
        </p:nvSpPr>
        <p:spPr>
          <a:xfrm>
            <a:off x="0" y="4200525"/>
            <a:ext cx="4022725" cy="327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ctr">
              <a:spcAft>
                <a:spcPts val="1600"/>
              </a:spcAft>
              <a:buNone/>
            </a:pPr>
            <a:r>
              <a:rPr lang="en" sz="1500" b="1" dirty="0">
                <a:latin typeface="+mj-lt"/>
              </a:rPr>
              <a:t>Note : </a:t>
            </a:r>
            <a:r>
              <a:rPr lang="en-IN" sz="1500" dirty="0">
                <a:latin typeface="+mj-lt"/>
              </a:rPr>
              <a:t>*In certain circumstances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A823E93-D2FB-36BC-D9DE-DB1E975E2179}"/>
              </a:ext>
            </a:extLst>
          </p:cNvPr>
          <p:cNvGrpSpPr/>
          <p:nvPr/>
        </p:nvGrpSpPr>
        <p:grpSpPr>
          <a:xfrm>
            <a:off x="651850" y="883587"/>
            <a:ext cx="7840300" cy="3234691"/>
            <a:chOff x="715100" y="781050"/>
            <a:chExt cx="7840300" cy="3234691"/>
          </a:xfrm>
        </p:grpSpPr>
        <p:sp>
          <p:nvSpPr>
            <p:cNvPr id="1823" name="Google Shape;1823;p65"/>
            <p:cNvSpPr/>
            <p:nvPr/>
          </p:nvSpPr>
          <p:spPr>
            <a:xfrm>
              <a:off x="715100" y="781050"/>
              <a:ext cx="7840300" cy="3234691"/>
            </a:xfrm>
            <a:prstGeom prst="roundRect">
              <a:avLst>
                <a:gd name="adj" fmla="val 8861"/>
              </a:avLst>
            </a:prstGeom>
            <a:solidFill>
              <a:srgbClr val="F1C5D8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Arial Light" pitchFamily="2" charset="0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3" name="Google Shape;1827;p65">
              <a:extLst>
                <a:ext uri="{FF2B5EF4-FFF2-40B4-BE49-F238E27FC236}">
                  <a16:creationId xmlns:a16="http://schemas.microsoft.com/office/drawing/2014/main" id="{BA9AA4B6-82C6-5237-18F9-B2A2B6C41CF2}"/>
                </a:ext>
              </a:extLst>
            </p:cNvPr>
            <p:cNvSpPr txBox="1">
              <a:spLocks/>
            </p:cNvSpPr>
            <p:nvPr/>
          </p:nvSpPr>
          <p:spPr>
            <a:xfrm>
              <a:off x="760422" y="832376"/>
              <a:ext cx="7794978" cy="31320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048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●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1pPr>
              <a:lvl2pPr marL="914400" marR="0" lvl="1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○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2pPr>
              <a:lvl3pPr marL="1371600" marR="0" lvl="2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■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3pPr>
              <a:lvl4pPr marL="1828800" marR="0" lvl="3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●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4pPr>
              <a:lvl5pPr marL="2286000" marR="0" lvl="4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○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5pPr>
              <a:lvl6pPr marL="2743200" marR="0" lvl="5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■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6pPr>
              <a:lvl7pPr marL="3200400" marR="0" lvl="6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●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7pPr>
              <a:lvl8pPr marL="3657600" marR="0" lvl="7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○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8pPr>
              <a:lvl9pPr marL="4114800" marR="0" lvl="8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1600"/>
                </a:spcAft>
                <a:buClr>
                  <a:schemeClr val="dk1"/>
                </a:buClr>
                <a:buSzPts val="1200"/>
                <a:buFont typeface="Albert Sans"/>
                <a:buChar char="■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9pPr>
            </a:lstStyle>
            <a:p>
              <a:pPr marL="342900">
                <a:buClr>
                  <a:srgbClr val="D6538C"/>
                </a:buClr>
                <a:buSzPct val="80000"/>
                <a:buFont typeface="Arial" panose="020B0604020202020204" pitchFamily="34" charset="0"/>
                <a:buChar char="•"/>
              </a:pPr>
              <a:r>
                <a:rPr lang="en-US" sz="1500" dirty="0">
                  <a:latin typeface="+mj-lt"/>
                </a:rPr>
                <a:t>*Hormone-receptor positive breast cancer</a:t>
              </a:r>
            </a:p>
            <a:p>
              <a:pPr marL="342900">
                <a:spcBef>
                  <a:spcPts val="1000"/>
                </a:spcBef>
                <a:buClr>
                  <a:srgbClr val="D6538C"/>
                </a:buClr>
                <a:buSzPct val="80000"/>
                <a:buFont typeface="Arial" panose="020B0604020202020204" pitchFamily="34" charset="0"/>
                <a:buChar char="•"/>
              </a:pPr>
              <a:r>
                <a:rPr lang="en-US" sz="1500" dirty="0">
                  <a:latin typeface="+mj-lt"/>
                </a:rPr>
                <a:t>High-risk HER2-positive breast cancer</a:t>
              </a:r>
            </a:p>
            <a:p>
              <a:pPr marL="342900">
                <a:spcBef>
                  <a:spcPts val="1000"/>
                </a:spcBef>
                <a:buClr>
                  <a:srgbClr val="D6538C"/>
                </a:buClr>
                <a:buSzPct val="80000"/>
                <a:buFont typeface="Arial" panose="020B0604020202020204" pitchFamily="34" charset="0"/>
                <a:buChar char="•"/>
              </a:pPr>
              <a:r>
                <a:rPr lang="en-US" sz="1500" dirty="0">
                  <a:latin typeface="+mj-lt"/>
                </a:rPr>
                <a:t>High-risk triple negative breast cancer</a:t>
              </a:r>
            </a:p>
            <a:p>
              <a:pPr marL="342900">
                <a:spcBef>
                  <a:spcPts val="1000"/>
                </a:spcBef>
                <a:buClr>
                  <a:srgbClr val="D6538C"/>
                </a:buClr>
                <a:buSzPct val="80000"/>
                <a:buFont typeface="Arial" panose="020B0604020202020204" pitchFamily="34" charset="0"/>
                <a:buChar char="•"/>
              </a:pPr>
              <a:r>
                <a:rPr lang="en-US" sz="1500" dirty="0">
                  <a:latin typeface="+mj-lt"/>
                </a:rPr>
                <a:t>Inflammatory Breast cancer </a:t>
              </a:r>
            </a:p>
            <a:p>
              <a:pPr marL="342900">
                <a:spcBef>
                  <a:spcPts val="1000"/>
                </a:spcBef>
                <a:buClr>
                  <a:srgbClr val="D6538C"/>
                </a:buClr>
                <a:buSzPct val="80000"/>
                <a:buFont typeface="Arial" panose="020B0604020202020204" pitchFamily="34" charset="0"/>
                <a:buChar char="•"/>
              </a:pPr>
              <a:r>
                <a:rPr lang="en-US" sz="1500" dirty="0">
                  <a:latin typeface="+mj-lt"/>
                </a:rPr>
                <a:t>Locally advanced tumors breast cancers</a:t>
              </a:r>
            </a:p>
            <a:p>
              <a:pPr marL="342900">
                <a:spcBef>
                  <a:spcPts val="1000"/>
                </a:spcBef>
                <a:buClr>
                  <a:srgbClr val="D6538C"/>
                </a:buClr>
                <a:buSzPct val="80000"/>
                <a:buFont typeface="Arial" panose="020B0604020202020204" pitchFamily="34" charset="0"/>
                <a:buChar char="•"/>
              </a:pPr>
              <a:r>
                <a:rPr lang="en-US" sz="1500" dirty="0">
                  <a:latin typeface="+mj-lt"/>
                </a:rPr>
                <a:t>Clinically node-positive breast cancers</a:t>
              </a:r>
            </a:p>
            <a:p>
              <a:pPr marL="342900">
                <a:spcBef>
                  <a:spcPts val="1000"/>
                </a:spcBef>
                <a:buClr>
                  <a:srgbClr val="D6538C"/>
                </a:buClr>
                <a:buSzPct val="80000"/>
                <a:buFont typeface="Arial" panose="020B0604020202020204" pitchFamily="34" charset="0"/>
                <a:buChar char="•"/>
              </a:pPr>
              <a:r>
                <a:rPr lang="en-US" sz="1500" dirty="0">
                  <a:latin typeface="+mj-lt"/>
                </a:rPr>
                <a:t>Patients with contraindications to surgery including pregnancy or venous thromboembolism (VTE)</a:t>
              </a:r>
            </a:p>
            <a:p>
              <a:pPr marL="342900">
                <a:spcBef>
                  <a:spcPts val="1000"/>
                </a:spcBef>
                <a:buClr>
                  <a:srgbClr val="D6538C"/>
                </a:buClr>
                <a:buSzPct val="80000"/>
                <a:buFont typeface="Arial" panose="020B0604020202020204" pitchFamily="34" charset="0"/>
                <a:buChar char="•"/>
              </a:pPr>
              <a:r>
                <a:rPr lang="en-US" sz="1500" dirty="0">
                  <a:latin typeface="+mj-lt"/>
                </a:rPr>
                <a:t>Delayed elective surgical plans due to pandemic or other elective procedures</a:t>
              </a:r>
            </a:p>
          </p:txBody>
        </p:sp>
      </p:grpSp>
      <p:sp>
        <p:nvSpPr>
          <p:cNvPr id="8" name="Title 2">
            <a:extLst>
              <a:ext uri="{FF2B5EF4-FFF2-40B4-BE49-F238E27FC236}">
                <a16:creationId xmlns:a16="http://schemas.microsoft.com/office/drawing/2014/main" id="{AB1A17BB-A90C-E97D-5A08-8D17C337FC41}"/>
              </a:ext>
            </a:extLst>
          </p:cNvPr>
          <p:cNvSpPr txBox="1">
            <a:spLocks/>
          </p:cNvSpPr>
          <p:nvPr/>
        </p:nvSpPr>
        <p:spPr>
          <a:xfrm>
            <a:off x="313110" y="53340"/>
            <a:ext cx="824229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r>
              <a:rPr lang="en" sz="2200" dirty="0">
                <a:solidFill>
                  <a:srgbClr val="D6538C"/>
                </a:solidFill>
                <a:latin typeface="+mj-lt"/>
                <a:cs typeface="Calibri" panose="020F0502020204030204" pitchFamily="34" charset="0"/>
              </a:rPr>
              <a:t>Indications for consideration of Neoadjuvant Chemotherapy </a:t>
            </a:r>
            <a:endParaRPr lang="en-IN" sz="2200" dirty="0">
              <a:solidFill>
                <a:srgbClr val="D6538C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0" name="Google Shape;530;p37">
            <a:extLst>
              <a:ext uri="{FF2B5EF4-FFF2-40B4-BE49-F238E27FC236}">
                <a16:creationId xmlns:a16="http://schemas.microsoft.com/office/drawing/2014/main" id="{9045B372-B1DC-A1D1-1317-14F0364B8F2D}"/>
              </a:ext>
            </a:extLst>
          </p:cNvPr>
          <p:cNvSpPr txBox="1"/>
          <p:nvPr/>
        </p:nvSpPr>
        <p:spPr>
          <a:xfrm>
            <a:off x="311842" y="4654866"/>
            <a:ext cx="8773302" cy="352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chemeClr val="bg1">
                  <a:lumMod val="50000"/>
                </a:schemeClr>
              </a:buClr>
              <a:buSzPct val="90000"/>
            </a:pPr>
            <a:r>
              <a:rPr lang="en-US" sz="700" kern="1200" dirty="0" err="1">
                <a:solidFill>
                  <a:prstClr val="black"/>
                </a:solidFill>
                <a:latin typeface="+mj-lt"/>
              </a:rPr>
              <a:t>Hyder</a:t>
            </a:r>
            <a:r>
              <a:rPr lang="en-US" sz="700" kern="1200" dirty="0">
                <a:solidFill>
                  <a:prstClr val="black"/>
                </a:solidFill>
                <a:latin typeface="+mj-lt"/>
              </a:rPr>
              <a:t> T, Bhattacharya S, </a:t>
            </a:r>
            <a:r>
              <a:rPr lang="en-US" sz="700" kern="1200" dirty="0" err="1">
                <a:solidFill>
                  <a:prstClr val="black"/>
                </a:solidFill>
                <a:latin typeface="+mj-lt"/>
              </a:rPr>
              <a:t>Gade</a:t>
            </a:r>
            <a:r>
              <a:rPr lang="en-US" sz="700" kern="1200" dirty="0">
                <a:solidFill>
                  <a:prstClr val="black"/>
                </a:solidFill>
                <a:latin typeface="+mj-lt"/>
              </a:rPr>
              <a:t> K, et al. Approaching </a:t>
            </a:r>
            <a:r>
              <a:rPr lang="en-US" sz="700" kern="1200" dirty="0" err="1">
                <a:solidFill>
                  <a:prstClr val="black"/>
                </a:solidFill>
                <a:latin typeface="+mj-lt"/>
              </a:rPr>
              <a:t>Neoadjuvant</a:t>
            </a:r>
            <a:r>
              <a:rPr lang="en-US" sz="700" kern="1200" dirty="0">
                <a:solidFill>
                  <a:prstClr val="black"/>
                </a:solidFill>
                <a:latin typeface="+mj-lt"/>
              </a:rPr>
              <a:t> Therapy in the Management of Early-Stage Breast Cancer. Breast Cancer: Targets and Therapy. 2021;13:199</a:t>
            </a:r>
            <a:r>
              <a:rPr lang="en-US" sz="700" dirty="0">
                <a:latin typeface="+mj-lt"/>
              </a:rPr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42"/>
          <p:cNvSpPr txBox="1">
            <a:spLocks noGrp="1"/>
          </p:cNvSpPr>
          <p:nvPr>
            <p:ph type="body" idx="1"/>
          </p:nvPr>
        </p:nvSpPr>
        <p:spPr>
          <a:xfrm>
            <a:off x="193850" y="741536"/>
            <a:ext cx="4830326" cy="38879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defTabSz="914400" eaLnBrk="1" fontAlgn="auto" latinLnBrk="0" hangingPunct="1">
              <a:tabLst/>
              <a:defRPr/>
            </a:pPr>
            <a:r>
              <a:rPr lang="en-US" sz="1500" dirty="0">
                <a:latin typeface="+mj-lt"/>
                <a:sym typeface="Arial"/>
              </a:rPr>
              <a:t>Considered for women with clinical stage IIA and IIB tumors with a larger tumor who wish to have breast-conserving operations and avoid mastectomy.</a:t>
            </a:r>
          </a:p>
          <a:p>
            <a:pPr lvl="0" defTabSz="914400" eaLnBrk="1" fontAlgn="auto" latinLnBrk="0" hangingPunct="1">
              <a:tabLst/>
              <a:defRPr/>
            </a:pPr>
            <a:endParaRPr lang="en-US" sz="1500" dirty="0">
              <a:latin typeface="+mj-lt"/>
              <a:sym typeface="Arial"/>
            </a:endParaRPr>
          </a:p>
          <a:p>
            <a:pPr lvl="0" defTabSz="914400" eaLnBrk="1" fontAlgn="auto" latinLnBrk="0" hangingPunct="1">
              <a:tabLst/>
              <a:defRPr/>
            </a:pPr>
            <a:r>
              <a:rPr lang="en-US" sz="1500" dirty="0">
                <a:latin typeface="+mj-lt"/>
                <a:sym typeface="Arial"/>
              </a:rPr>
              <a:t>Has prognostic significance. </a:t>
            </a:r>
          </a:p>
          <a:p>
            <a:pPr lvl="0" defTabSz="914400" eaLnBrk="1" fontAlgn="auto" latinLnBrk="0" hangingPunct="1">
              <a:tabLst/>
              <a:defRPr/>
            </a:pPr>
            <a:endParaRPr lang="en-US" sz="1500" dirty="0">
              <a:latin typeface="+mj-lt"/>
              <a:sym typeface="Arial"/>
            </a:endParaRPr>
          </a:p>
          <a:p>
            <a:pPr lvl="0" defTabSz="914400" eaLnBrk="1" fontAlgn="auto" latinLnBrk="0" hangingPunct="1">
              <a:tabLst/>
              <a:defRPr/>
            </a:pPr>
            <a:r>
              <a:rPr lang="en-US" sz="1500" dirty="0">
                <a:latin typeface="+mj-lt"/>
                <a:sym typeface="Arial"/>
              </a:rPr>
              <a:t>Tumor shrinkage reduces the need for mastectomy and for axillary lymph node dissection</a:t>
            </a:r>
          </a:p>
          <a:p>
            <a:pPr lvl="0" defTabSz="914400" eaLnBrk="1" fontAlgn="auto" latinLnBrk="0" hangingPunct="1">
              <a:tabLst/>
              <a:defRPr/>
            </a:pPr>
            <a:endParaRPr lang="en-US" sz="1500" dirty="0">
              <a:latin typeface="+mj-lt"/>
              <a:sym typeface="Arial"/>
            </a:endParaRPr>
          </a:p>
          <a:p>
            <a:pPr lvl="0" defTabSz="914400" eaLnBrk="1" fontAlgn="auto" latinLnBrk="0" hangingPunct="1">
              <a:tabLst/>
              <a:defRPr/>
            </a:pPr>
            <a:r>
              <a:rPr lang="en-US" sz="1500" dirty="0">
                <a:latin typeface="+mj-lt"/>
                <a:sym typeface="Arial"/>
              </a:rPr>
              <a:t>Allows time for genetic testing and surgical planning in the setting of a strong family history </a:t>
            </a:r>
          </a:p>
          <a:p>
            <a:pPr lvl="0" defTabSz="914400" eaLnBrk="1" fontAlgn="auto" latinLnBrk="0" hangingPunct="1">
              <a:tabLst/>
              <a:defRPr/>
            </a:pPr>
            <a:endParaRPr lang="en-US" sz="1500" dirty="0">
              <a:latin typeface="+mj-lt"/>
              <a:sym typeface="Arial"/>
            </a:endParaRPr>
          </a:p>
          <a:p>
            <a:pPr lvl="0" defTabSz="914400" eaLnBrk="1" fontAlgn="auto" latinLnBrk="0" hangingPunct="1">
              <a:tabLst/>
              <a:defRPr/>
            </a:pPr>
            <a:r>
              <a:rPr lang="en-US" sz="1500" dirty="0">
                <a:latin typeface="+mj-lt"/>
                <a:sym typeface="Arial"/>
              </a:rPr>
              <a:t>Allows more options for breast reconstruction when mastectomy is required.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AB1A17BB-A90C-E97D-5A08-8D17C337FC41}"/>
              </a:ext>
            </a:extLst>
          </p:cNvPr>
          <p:cNvSpPr txBox="1">
            <a:spLocks/>
          </p:cNvSpPr>
          <p:nvPr/>
        </p:nvSpPr>
        <p:spPr>
          <a:xfrm>
            <a:off x="313110" y="0"/>
            <a:ext cx="550349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r>
              <a:rPr lang="en-US" sz="2800" dirty="0" err="1">
                <a:solidFill>
                  <a:srgbClr val="D6538C"/>
                </a:solidFill>
                <a:latin typeface="+mj-lt"/>
                <a:cs typeface="Calibri" panose="020F0502020204030204" pitchFamily="34" charset="0"/>
              </a:rPr>
              <a:t>Neoadjuvant</a:t>
            </a:r>
            <a:r>
              <a:rPr lang="en-US" sz="2800" dirty="0">
                <a:solidFill>
                  <a:srgbClr val="D6538C"/>
                </a:solidFill>
                <a:latin typeface="+mj-lt"/>
                <a:cs typeface="Calibri" panose="020F0502020204030204" pitchFamily="34" charset="0"/>
              </a:rPr>
              <a:t> Chemotherapy</a:t>
            </a:r>
            <a:endParaRPr lang="en-IN" sz="2800" dirty="0">
              <a:solidFill>
                <a:srgbClr val="D6538C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6" name="Google Shape;530;p37">
            <a:extLst>
              <a:ext uri="{FF2B5EF4-FFF2-40B4-BE49-F238E27FC236}">
                <a16:creationId xmlns:a16="http://schemas.microsoft.com/office/drawing/2014/main" id="{9045B372-B1DC-A1D1-1317-14F0364B8F2D}"/>
              </a:ext>
            </a:extLst>
          </p:cNvPr>
          <p:cNvSpPr txBox="1"/>
          <p:nvPr/>
        </p:nvSpPr>
        <p:spPr>
          <a:xfrm>
            <a:off x="311842" y="4629466"/>
            <a:ext cx="8773302" cy="352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Clr>
                <a:schemeClr val="bg1">
                  <a:lumMod val="50000"/>
                </a:schemeClr>
              </a:buClr>
              <a:buSzPct val="90000"/>
              <a:defRPr/>
            </a:pPr>
            <a:r>
              <a:rPr lang="en-US" sz="700" kern="1200" dirty="0" err="1">
                <a:solidFill>
                  <a:prstClr val="black"/>
                </a:solidFill>
                <a:latin typeface="+mj-lt"/>
              </a:rPr>
              <a:t>Hyder</a:t>
            </a:r>
            <a:r>
              <a:rPr lang="en-US" sz="700" kern="1200" dirty="0">
                <a:solidFill>
                  <a:prstClr val="black"/>
                </a:solidFill>
                <a:latin typeface="+mj-lt"/>
              </a:rPr>
              <a:t> T, Bhattacharya S, </a:t>
            </a:r>
            <a:r>
              <a:rPr lang="en-US" sz="700" kern="1200" dirty="0" err="1">
                <a:solidFill>
                  <a:prstClr val="black"/>
                </a:solidFill>
                <a:latin typeface="+mj-lt"/>
              </a:rPr>
              <a:t>Gade</a:t>
            </a:r>
            <a:r>
              <a:rPr lang="en-US" sz="700" kern="1200" dirty="0">
                <a:solidFill>
                  <a:prstClr val="black"/>
                </a:solidFill>
                <a:latin typeface="+mj-lt"/>
              </a:rPr>
              <a:t> K, et al. Approaching </a:t>
            </a:r>
            <a:r>
              <a:rPr lang="en-US" sz="700" kern="1200" dirty="0" err="1">
                <a:solidFill>
                  <a:prstClr val="black"/>
                </a:solidFill>
                <a:latin typeface="+mj-lt"/>
              </a:rPr>
              <a:t>Neoadjuvant</a:t>
            </a:r>
            <a:r>
              <a:rPr lang="en-US" sz="700" kern="1200" dirty="0">
                <a:solidFill>
                  <a:prstClr val="black"/>
                </a:solidFill>
                <a:latin typeface="+mj-lt"/>
              </a:rPr>
              <a:t> Therapy in the Management of Early-Stage Breast Cancer. Breast Cancer: Targets and Therapy. 2021;13:199. Miller E, Lee HJ, </a:t>
            </a:r>
            <a:r>
              <a:rPr lang="en-US" sz="700" kern="1200" dirty="0" err="1">
                <a:solidFill>
                  <a:prstClr val="black"/>
                </a:solidFill>
                <a:latin typeface="+mj-lt"/>
              </a:rPr>
              <a:t>Lulla</a:t>
            </a:r>
            <a:r>
              <a:rPr lang="en-US" sz="700" kern="1200" dirty="0">
                <a:solidFill>
                  <a:prstClr val="black"/>
                </a:solidFill>
                <a:latin typeface="+mj-lt"/>
              </a:rPr>
              <a:t> A, et al. Current treatment of early breast cancer: adjuvant and </a:t>
            </a:r>
            <a:r>
              <a:rPr lang="en-US" sz="700" kern="1200" dirty="0" err="1">
                <a:solidFill>
                  <a:prstClr val="black"/>
                </a:solidFill>
                <a:latin typeface="+mj-lt"/>
              </a:rPr>
              <a:t>neoadjuvant</a:t>
            </a:r>
            <a:r>
              <a:rPr lang="en-US" sz="700" kern="1200" dirty="0">
                <a:solidFill>
                  <a:prstClr val="black"/>
                </a:solidFill>
                <a:latin typeface="+mj-lt"/>
              </a:rPr>
              <a:t> therapy. F1000Research. 2014;3. </a:t>
            </a:r>
            <a:r>
              <a:rPr lang="en-US" sz="700" kern="1200" dirty="0" err="1">
                <a:solidFill>
                  <a:prstClr val="black"/>
                </a:solidFill>
                <a:latin typeface="+mj-lt"/>
              </a:rPr>
              <a:t>Heilat</a:t>
            </a:r>
            <a:r>
              <a:rPr lang="en-US" sz="700" kern="1200" dirty="0">
                <a:solidFill>
                  <a:prstClr val="black"/>
                </a:solidFill>
                <a:latin typeface="+mj-lt"/>
              </a:rPr>
              <a:t> GB, Brennan ME, French J. Update on the management of early-stage breast cancer. Australian journal of general practice. 2019 Sep;48(9):604-8</a:t>
            </a:r>
            <a:endParaRPr lang="en-US" sz="700" dirty="0"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2474" y="1060450"/>
            <a:ext cx="3615776" cy="322238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FD7C9E6-8E5A-D9A4-697D-9D6C88DECF63}"/>
              </a:ext>
            </a:extLst>
          </p:cNvPr>
          <p:cNvSpPr txBox="1"/>
          <p:nvPr/>
        </p:nvSpPr>
        <p:spPr>
          <a:xfrm>
            <a:off x="7072528" y="4282830"/>
            <a:ext cx="352804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>
                <a:latin typeface="+mj-lt"/>
              </a:rPr>
              <a:t>*Image for representation purpose only</a:t>
            </a:r>
          </a:p>
        </p:txBody>
      </p:sp>
    </p:spTree>
    <p:extLst>
      <p:ext uri="{BB962C8B-B14F-4D97-AF65-F5344CB8AC3E}">
        <p14:creationId xmlns:p14="http://schemas.microsoft.com/office/powerpoint/2010/main" val="672000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6" name="Google Shape;1696;p58"/>
          <p:cNvSpPr txBox="1"/>
          <p:nvPr/>
        </p:nvSpPr>
        <p:spPr>
          <a:xfrm>
            <a:off x="1419300" y="1620970"/>
            <a:ext cx="2301800" cy="403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dirty="0">
                <a:solidFill>
                  <a:schemeClr val="dk1"/>
                </a:solidFill>
                <a:latin typeface="+mj-lt"/>
                <a:ea typeface="Albert Sans"/>
                <a:cs typeface="Albert Sans"/>
                <a:sym typeface="Albert Sans"/>
              </a:rPr>
              <a:t>HER2-positive or TNBC : effect is most pronounced</a:t>
            </a:r>
            <a:endParaRPr sz="1500" b="1" dirty="0">
              <a:solidFill>
                <a:schemeClr val="dk1"/>
              </a:solidFill>
              <a:latin typeface="+mj-lt"/>
              <a:ea typeface="Albert Sans"/>
              <a:cs typeface="Albert Sans"/>
              <a:sym typeface="Albert Sans"/>
            </a:endParaRPr>
          </a:p>
        </p:txBody>
      </p:sp>
      <p:sp>
        <p:nvSpPr>
          <p:cNvPr id="1700" name="Google Shape;1700;p58"/>
          <p:cNvSpPr txBox="1"/>
          <p:nvPr/>
        </p:nvSpPr>
        <p:spPr>
          <a:xfrm>
            <a:off x="1419301" y="3892953"/>
            <a:ext cx="2301800" cy="487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dirty="0">
                <a:solidFill>
                  <a:schemeClr val="dk1"/>
                </a:solidFill>
                <a:latin typeface="+mj-lt"/>
                <a:ea typeface="Albert Sans"/>
                <a:cs typeface="Albert Sans"/>
                <a:sym typeface="Albert Sans"/>
              </a:rPr>
              <a:t>HR+/HER2 - tumors  : interaction is less evident</a:t>
            </a:r>
            <a:endParaRPr sz="1500" b="1" dirty="0">
              <a:solidFill>
                <a:schemeClr val="dk1"/>
              </a:solidFill>
              <a:latin typeface="+mj-lt"/>
              <a:ea typeface="Albert Sans"/>
              <a:cs typeface="Albert Sans"/>
              <a:sym typeface="Albert Sans"/>
            </a:endParaRPr>
          </a:p>
        </p:txBody>
      </p:sp>
      <p:cxnSp>
        <p:nvCxnSpPr>
          <p:cNvPr id="1706" name="Google Shape;1706;p58"/>
          <p:cNvCxnSpPr>
            <a:cxnSpLocks/>
          </p:cNvCxnSpPr>
          <p:nvPr/>
        </p:nvCxnSpPr>
        <p:spPr>
          <a:xfrm>
            <a:off x="2366336" y="2823572"/>
            <a:ext cx="2179041" cy="51280"/>
          </a:xfrm>
          <a:prstGeom prst="bentConnector3">
            <a:avLst>
              <a:gd name="adj1" fmla="val 48933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Google Shape;1693;p58">
            <a:extLst>
              <a:ext uri="{FF2B5EF4-FFF2-40B4-BE49-F238E27FC236}">
                <a16:creationId xmlns:a16="http://schemas.microsoft.com/office/drawing/2014/main" id="{313E0E3D-BB8F-6BB9-B973-8CDAB2264451}"/>
              </a:ext>
            </a:extLst>
          </p:cNvPr>
          <p:cNvSpPr/>
          <p:nvPr/>
        </p:nvSpPr>
        <p:spPr>
          <a:xfrm>
            <a:off x="4545377" y="1846152"/>
            <a:ext cx="2988287" cy="2057399"/>
          </a:xfrm>
          <a:prstGeom prst="round2DiagRect">
            <a:avLst/>
          </a:prstGeom>
          <a:solidFill>
            <a:srgbClr val="D6528B"/>
          </a:solidFill>
          <a:ln>
            <a:noFill/>
          </a:ln>
          <a:effectLst>
            <a:outerShdw blurRad="101600" sx="96000" sy="96000" algn="ctr" rotWithShape="0">
              <a:srgbClr val="D6538C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chemeClr val="dk1"/>
              </a:solidFill>
              <a:latin typeface="Arial Light" pitchFamily="2" charset="0"/>
              <a:ea typeface="Albert Sans"/>
              <a:cs typeface="Albert Sans"/>
              <a:sym typeface="Albert Sans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9139CE0-0ADF-8351-CEA8-EBA878A9E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2191811" y="2177812"/>
            <a:ext cx="781050" cy="600075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2E7A9177-E081-C5BB-7D85-49CF7EDE23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 flipV="1">
            <a:off x="2201754" y="2890993"/>
            <a:ext cx="781050" cy="600075"/>
          </a:xfrm>
          <a:prstGeom prst="rect">
            <a:avLst/>
          </a:prstGeom>
        </p:spPr>
      </p:pic>
      <p:sp>
        <p:nvSpPr>
          <p:cNvPr id="14" name="Google Shape;1691;p58"/>
          <p:cNvSpPr txBox="1">
            <a:spLocks noGrp="1"/>
          </p:cNvSpPr>
          <p:nvPr>
            <p:ph type="title"/>
          </p:nvPr>
        </p:nvSpPr>
        <p:spPr>
          <a:xfrm>
            <a:off x="313110" y="-34733"/>
            <a:ext cx="8636000" cy="9417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/>
            <a:r>
              <a:rPr lang="en-US" sz="1800" dirty="0">
                <a:solidFill>
                  <a:srgbClr val="D6538C"/>
                </a:solidFill>
                <a:latin typeface="+mj-lt"/>
                <a:cs typeface="Calibri" panose="020F0502020204030204" pitchFamily="34" charset="0"/>
              </a:rPr>
              <a:t>Neoadjuvant treatment in patients with hormone receptor-positive</a:t>
            </a:r>
            <a:br>
              <a:rPr lang="en-US" sz="1800" dirty="0">
                <a:solidFill>
                  <a:srgbClr val="D6538C"/>
                </a:solidFill>
                <a:latin typeface="+mj-lt"/>
                <a:cs typeface="Calibri" panose="020F0502020204030204" pitchFamily="34" charset="0"/>
              </a:rPr>
            </a:br>
            <a:r>
              <a:rPr lang="en-US" sz="1800" dirty="0">
                <a:solidFill>
                  <a:srgbClr val="D6538C"/>
                </a:solidFill>
                <a:latin typeface="+mj-lt"/>
                <a:cs typeface="Calibri" panose="020F0502020204030204" pitchFamily="34" charset="0"/>
              </a:rPr>
              <a:t>HER2-negative </a:t>
            </a:r>
            <a:r>
              <a:rPr lang="en-US" sz="1800" dirty="0" err="1">
                <a:solidFill>
                  <a:srgbClr val="D6538C"/>
                </a:solidFill>
                <a:latin typeface="+mj-lt"/>
                <a:cs typeface="Calibri" panose="020F0502020204030204" pitchFamily="34" charset="0"/>
              </a:rPr>
              <a:t>tumours</a:t>
            </a:r>
            <a:endParaRPr sz="1800" dirty="0">
              <a:solidFill>
                <a:srgbClr val="D6538C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5" name="Google Shape;530;p37">
            <a:extLst>
              <a:ext uri="{FF2B5EF4-FFF2-40B4-BE49-F238E27FC236}">
                <a16:creationId xmlns:a16="http://schemas.microsoft.com/office/drawing/2014/main" id="{9045B372-B1DC-A1D1-1317-14F0364B8F2D}"/>
              </a:ext>
            </a:extLst>
          </p:cNvPr>
          <p:cNvSpPr txBox="1"/>
          <p:nvPr/>
        </p:nvSpPr>
        <p:spPr>
          <a:xfrm>
            <a:off x="311842" y="4635816"/>
            <a:ext cx="8773302" cy="352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chemeClr val="bg1">
                  <a:lumMod val="50000"/>
                </a:schemeClr>
              </a:buClr>
              <a:buSzPct val="90000"/>
              <a:defRPr/>
            </a:pPr>
            <a:r>
              <a:rPr lang="en-US" sz="700" kern="1200" dirty="0" err="1">
                <a:solidFill>
                  <a:prstClr val="black"/>
                </a:solidFill>
                <a:latin typeface="+mj-lt"/>
              </a:rPr>
              <a:t>Stickeler</a:t>
            </a:r>
            <a:r>
              <a:rPr lang="en-US" sz="700" kern="1200" dirty="0">
                <a:solidFill>
                  <a:prstClr val="black"/>
                </a:solidFill>
                <a:latin typeface="+mj-lt"/>
              </a:rPr>
              <a:t> E, </a:t>
            </a:r>
            <a:r>
              <a:rPr lang="en-US" sz="700" kern="1200" dirty="0" err="1">
                <a:solidFill>
                  <a:prstClr val="black"/>
                </a:solidFill>
                <a:latin typeface="+mj-lt"/>
              </a:rPr>
              <a:t>Aktas</a:t>
            </a:r>
            <a:r>
              <a:rPr lang="en-US" sz="700" kern="1200" dirty="0">
                <a:solidFill>
                  <a:prstClr val="black"/>
                </a:solidFill>
                <a:latin typeface="+mj-lt"/>
              </a:rPr>
              <a:t> B, Behrens A, et al. Update Breast Cancer 2021 Part 1–Prevention and Early Stages. </a:t>
            </a:r>
            <a:r>
              <a:rPr lang="en-US" sz="700" kern="1200" dirty="0" err="1">
                <a:solidFill>
                  <a:prstClr val="black"/>
                </a:solidFill>
                <a:latin typeface="+mj-lt"/>
              </a:rPr>
              <a:t>Geburtshilfe</a:t>
            </a:r>
            <a:r>
              <a:rPr lang="en-US" sz="700" kern="1200" dirty="0">
                <a:solidFill>
                  <a:prstClr val="black"/>
                </a:solidFill>
                <a:latin typeface="+mj-lt"/>
              </a:rPr>
              <a:t> und </a:t>
            </a:r>
            <a:r>
              <a:rPr lang="en-US" sz="700" kern="1200" dirty="0" err="1">
                <a:solidFill>
                  <a:prstClr val="black"/>
                </a:solidFill>
                <a:latin typeface="+mj-lt"/>
              </a:rPr>
              <a:t>Frauenheilkunde</a:t>
            </a:r>
            <a:r>
              <a:rPr lang="en-US" sz="700" kern="1200" dirty="0">
                <a:solidFill>
                  <a:prstClr val="black"/>
                </a:solidFill>
                <a:latin typeface="+mj-lt"/>
              </a:rPr>
              <a:t>. 2021 May 3;74.</a:t>
            </a:r>
          </a:p>
        </p:txBody>
      </p:sp>
      <p:sp>
        <p:nvSpPr>
          <p:cNvPr id="16" name="Google Shape;1826;p65">
            <a:extLst>
              <a:ext uri="{FF2B5EF4-FFF2-40B4-BE49-F238E27FC236}">
                <a16:creationId xmlns:a16="http://schemas.microsoft.com/office/drawing/2014/main" id="{4A2831AC-794B-502C-8112-5D32C7727882}"/>
              </a:ext>
            </a:extLst>
          </p:cNvPr>
          <p:cNvSpPr txBox="1">
            <a:spLocks/>
          </p:cNvSpPr>
          <p:nvPr/>
        </p:nvSpPr>
        <p:spPr>
          <a:xfrm>
            <a:off x="4579312" y="2108456"/>
            <a:ext cx="2920416" cy="1527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Albert Sans"/>
              <a:buChar char="■"/>
              <a:defRPr sz="12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152400" lv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+mj-lt"/>
              </a:rPr>
              <a:t>In the neoadjuvant setting, understanding resistance mechanisms is of particular clinical relevance</a:t>
            </a:r>
          </a:p>
        </p:txBody>
      </p:sp>
    </p:spTree>
    <p:extLst>
      <p:ext uri="{BB962C8B-B14F-4D97-AF65-F5344CB8AC3E}">
        <p14:creationId xmlns:p14="http://schemas.microsoft.com/office/powerpoint/2010/main" val="6087420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Google Shape;1707;p58">
            <a:extLst>
              <a:ext uri="{FF2B5EF4-FFF2-40B4-BE49-F238E27FC236}">
                <a16:creationId xmlns:a16="http://schemas.microsoft.com/office/drawing/2014/main" id="{AD556879-93D3-AA46-E06E-D8611E091DF7}"/>
              </a:ext>
            </a:extLst>
          </p:cNvPr>
          <p:cNvCxnSpPr>
            <a:cxnSpLocks/>
          </p:cNvCxnSpPr>
          <p:nvPr/>
        </p:nvCxnSpPr>
        <p:spPr>
          <a:xfrm>
            <a:off x="6039438" y="1501753"/>
            <a:ext cx="711039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93" name="Google Shape;1693;p58"/>
          <p:cNvSpPr/>
          <p:nvPr/>
        </p:nvSpPr>
        <p:spPr>
          <a:xfrm>
            <a:off x="494134" y="1172519"/>
            <a:ext cx="1525344" cy="760542"/>
          </a:xfrm>
          <a:prstGeom prst="round2DiagRect">
            <a:avLst/>
          </a:prstGeom>
          <a:solidFill>
            <a:srgbClr val="D6528B"/>
          </a:solidFill>
          <a:ln>
            <a:noFill/>
          </a:ln>
          <a:effectLst>
            <a:outerShdw blurRad="101600" sx="96000" sy="96000" algn="ctr" rotWithShape="0">
              <a:srgbClr val="D6538C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chemeClr val="dk1"/>
              </a:solidFill>
              <a:latin typeface="Arial Light" pitchFamily="2" charset="0"/>
              <a:ea typeface="Albert Sans"/>
              <a:cs typeface="Albert Sans"/>
              <a:sym typeface="Albert Sans"/>
            </a:endParaRPr>
          </a:p>
        </p:txBody>
      </p:sp>
      <p:sp>
        <p:nvSpPr>
          <p:cNvPr id="1699" name="Google Shape;1699;p58"/>
          <p:cNvSpPr txBox="1"/>
          <p:nvPr/>
        </p:nvSpPr>
        <p:spPr>
          <a:xfrm>
            <a:off x="474785" y="1366766"/>
            <a:ext cx="1544693" cy="295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NACT given</a:t>
            </a:r>
            <a:endParaRPr lang="en-US" sz="1500" dirty="0">
              <a:solidFill>
                <a:schemeClr val="bg1"/>
              </a:solidFill>
              <a:latin typeface="+mj-lt"/>
              <a:ea typeface="Albert Sans"/>
              <a:cs typeface="Albert Sans"/>
              <a:sym typeface="Albert Sans"/>
            </a:endParaRPr>
          </a:p>
        </p:txBody>
      </p:sp>
      <p:cxnSp>
        <p:nvCxnSpPr>
          <p:cNvPr id="1707" name="Google Shape;1707;p58"/>
          <p:cNvCxnSpPr>
            <a:cxnSpLocks/>
          </p:cNvCxnSpPr>
          <p:nvPr/>
        </p:nvCxnSpPr>
        <p:spPr>
          <a:xfrm>
            <a:off x="3924423" y="1506382"/>
            <a:ext cx="711039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Google Shape;1718;p59">
            <a:extLst>
              <a:ext uri="{FF2B5EF4-FFF2-40B4-BE49-F238E27FC236}">
                <a16:creationId xmlns:a16="http://schemas.microsoft.com/office/drawing/2014/main" id="{DAFAE7AB-CE7D-CE21-3C31-CF470944E1B9}"/>
              </a:ext>
            </a:extLst>
          </p:cNvPr>
          <p:cNvSpPr txBox="1"/>
          <p:nvPr/>
        </p:nvSpPr>
        <p:spPr>
          <a:xfrm>
            <a:off x="313110" y="2934676"/>
            <a:ext cx="8405440" cy="1267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indent="-317500">
              <a:buClr>
                <a:schemeClr val="lt2"/>
              </a:buClr>
              <a:buSzPts val="1400"/>
              <a:buFont typeface="Albert Sans"/>
              <a:buChar char="●"/>
            </a:pPr>
            <a:r>
              <a:rPr lang="en-US" sz="1500" dirty="0">
                <a:solidFill>
                  <a:schemeClr val="dk1"/>
                </a:solidFill>
                <a:latin typeface="+mj-lt"/>
                <a:ea typeface="Albert Sans"/>
                <a:cs typeface="Albert Sans"/>
                <a:sym typeface="Albert Sans"/>
              </a:rPr>
              <a:t>Likelihood of a </a:t>
            </a:r>
            <a:r>
              <a:rPr lang="en-US" sz="1500" dirty="0" err="1">
                <a:solidFill>
                  <a:schemeClr val="dk1"/>
                </a:solidFill>
                <a:latin typeface="+mj-lt"/>
                <a:ea typeface="Albert Sans"/>
                <a:cs typeface="Albert Sans"/>
                <a:sym typeface="Albert Sans"/>
              </a:rPr>
              <a:t>pCR</a:t>
            </a:r>
            <a:r>
              <a:rPr lang="en-US" sz="1500" dirty="0">
                <a:solidFill>
                  <a:schemeClr val="dk1"/>
                </a:solidFill>
                <a:latin typeface="+mj-lt"/>
                <a:ea typeface="Albert Sans"/>
                <a:cs typeface="Albert Sans"/>
                <a:sym typeface="Albert Sans"/>
              </a:rPr>
              <a:t> is highest for tumors that are </a:t>
            </a:r>
            <a:r>
              <a:rPr lang="en-US" sz="1500" dirty="0" err="1">
                <a:solidFill>
                  <a:schemeClr val="dk1"/>
                </a:solidFill>
                <a:latin typeface="+mj-lt"/>
                <a:ea typeface="Albert Sans"/>
                <a:cs typeface="Albert Sans"/>
                <a:sym typeface="Albert Sans"/>
              </a:rPr>
              <a:t>oestrogen</a:t>
            </a:r>
            <a:r>
              <a:rPr lang="en-US" sz="1500" dirty="0">
                <a:solidFill>
                  <a:schemeClr val="dk1"/>
                </a:solidFill>
                <a:latin typeface="+mj-lt"/>
                <a:ea typeface="Albert Sans"/>
                <a:cs typeface="Albert Sans"/>
                <a:sym typeface="Albert Sans"/>
              </a:rPr>
              <a:t>, progesterone and HER2-receptor negative (triple negative) or are HER2 positive.</a:t>
            </a:r>
          </a:p>
          <a:p>
            <a:pPr marL="457200" indent="-317500">
              <a:buClr>
                <a:schemeClr val="lt2"/>
              </a:buClr>
              <a:buSzPts val="1400"/>
              <a:buFont typeface="Albert Sans"/>
              <a:buChar char="●"/>
            </a:pPr>
            <a:endParaRPr lang="en-US" sz="1500" dirty="0">
              <a:solidFill>
                <a:schemeClr val="dk1"/>
              </a:solidFill>
              <a:latin typeface="+mj-lt"/>
              <a:ea typeface="Albert Sans"/>
              <a:cs typeface="Albert Sans"/>
              <a:sym typeface="Albert Sans"/>
            </a:endParaRPr>
          </a:p>
          <a:p>
            <a:pPr marL="457200" indent="-317500">
              <a:buClr>
                <a:schemeClr val="lt2"/>
              </a:buClr>
              <a:buSzPts val="1400"/>
              <a:buFont typeface="Albert Sans"/>
              <a:buChar char="●"/>
            </a:pPr>
            <a:r>
              <a:rPr lang="en-US" sz="1500" dirty="0">
                <a:solidFill>
                  <a:schemeClr val="dk1"/>
                </a:solidFill>
                <a:latin typeface="+mj-lt"/>
                <a:ea typeface="Albert Sans"/>
                <a:cs typeface="Albert Sans"/>
                <a:sym typeface="Albert Sans"/>
              </a:rPr>
              <a:t>These features on a diagnostic core biopsy : NACT is likely to be considered even for a small tumor.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chemeClr val="dk1"/>
              </a:solidFill>
              <a:latin typeface="+mj-lt"/>
              <a:ea typeface="Albert Sans"/>
              <a:cs typeface="Albert Sans"/>
              <a:sym typeface="Albert Sans"/>
            </a:endParaRPr>
          </a:p>
        </p:txBody>
      </p:sp>
      <p:sp>
        <p:nvSpPr>
          <p:cNvPr id="56" name="Google Shape;530;p37">
            <a:extLst>
              <a:ext uri="{FF2B5EF4-FFF2-40B4-BE49-F238E27FC236}">
                <a16:creationId xmlns:a16="http://schemas.microsoft.com/office/drawing/2014/main" id="{7EA25C7C-3D70-1530-BD40-203804C90244}"/>
              </a:ext>
            </a:extLst>
          </p:cNvPr>
          <p:cNvSpPr txBox="1"/>
          <p:nvPr/>
        </p:nvSpPr>
        <p:spPr>
          <a:xfrm>
            <a:off x="474785" y="4614605"/>
            <a:ext cx="8169904" cy="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chemeClr val="bg1">
                  <a:lumMod val="50000"/>
                </a:schemeClr>
              </a:buClr>
              <a:buSzPct val="90000"/>
            </a:pPr>
            <a:r>
              <a:rPr lang="en-US" sz="800" kern="1200" dirty="0" err="1">
                <a:solidFill>
                  <a:prstClr val="black"/>
                </a:solidFill>
                <a:latin typeface="+mj-lt"/>
              </a:rPr>
              <a:t>Hyder</a:t>
            </a:r>
            <a:r>
              <a:rPr lang="en-US" sz="800" kern="1200" dirty="0">
                <a:solidFill>
                  <a:prstClr val="black"/>
                </a:solidFill>
                <a:latin typeface="+mj-lt"/>
              </a:rPr>
              <a:t> T, Bhattacharya S, Gade K, et al. Approaching Neoadjuvant Therapy in the Management of Early-Stage Breast Cancer. Breast Cancer: Targets and Therapy. 2021;13:199. Miller E, Lee HJ, </a:t>
            </a:r>
            <a:r>
              <a:rPr lang="en-US" sz="800" kern="1200" dirty="0" err="1">
                <a:solidFill>
                  <a:prstClr val="black"/>
                </a:solidFill>
                <a:latin typeface="+mj-lt"/>
              </a:rPr>
              <a:t>Lulla</a:t>
            </a:r>
            <a:r>
              <a:rPr lang="en-US" sz="800" kern="1200" dirty="0">
                <a:solidFill>
                  <a:prstClr val="black"/>
                </a:solidFill>
                <a:latin typeface="+mj-lt"/>
              </a:rPr>
              <a:t> A, et al. Current treatment of early breast cancer: adjuvant and neoadjuvant therapy. F1000Research. 2014;3. </a:t>
            </a:r>
            <a:r>
              <a:rPr lang="en-US" sz="800" kern="1200" dirty="0" err="1">
                <a:solidFill>
                  <a:prstClr val="black"/>
                </a:solidFill>
                <a:latin typeface="+mj-lt"/>
              </a:rPr>
              <a:t>Heilat</a:t>
            </a:r>
            <a:r>
              <a:rPr lang="en-US" sz="800" kern="1200" dirty="0">
                <a:solidFill>
                  <a:prstClr val="black"/>
                </a:solidFill>
                <a:latin typeface="+mj-lt"/>
              </a:rPr>
              <a:t> GB, Brennan ME, French J. Update on the management of early-stage breast cancer. Australian journal of general practice. 2019 Sep;48(9):604-8.</a:t>
            </a:r>
          </a:p>
        </p:txBody>
      </p:sp>
      <p:cxnSp>
        <p:nvCxnSpPr>
          <p:cNvPr id="3" name="Google Shape;1707;p58">
            <a:extLst>
              <a:ext uri="{FF2B5EF4-FFF2-40B4-BE49-F238E27FC236}">
                <a16:creationId xmlns:a16="http://schemas.microsoft.com/office/drawing/2014/main" id="{95C01A61-A8EF-EE0B-B88E-948C4731C5A6}"/>
              </a:ext>
            </a:extLst>
          </p:cNvPr>
          <p:cNvCxnSpPr>
            <a:cxnSpLocks/>
          </p:cNvCxnSpPr>
          <p:nvPr/>
        </p:nvCxnSpPr>
        <p:spPr>
          <a:xfrm>
            <a:off x="2019478" y="1514524"/>
            <a:ext cx="579818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Google Shape;1693;p58">
            <a:extLst>
              <a:ext uri="{FF2B5EF4-FFF2-40B4-BE49-F238E27FC236}">
                <a16:creationId xmlns:a16="http://schemas.microsoft.com/office/drawing/2014/main" id="{4622D1D8-F31C-6D4C-8126-D10B4655413F}"/>
              </a:ext>
            </a:extLst>
          </p:cNvPr>
          <p:cNvSpPr/>
          <p:nvPr/>
        </p:nvSpPr>
        <p:spPr>
          <a:xfrm>
            <a:off x="2566322" y="1073546"/>
            <a:ext cx="1525344" cy="1555131"/>
          </a:xfrm>
          <a:prstGeom prst="round2DiagRect">
            <a:avLst/>
          </a:prstGeom>
          <a:solidFill>
            <a:srgbClr val="D6528B"/>
          </a:solidFill>
          <a:ln>
            <a:noFill/>
          </a:ln>
          <a:effectLst>
            <a:outerShdw blurRad="101600" sx="96000" sy="96000" algn="ctr" rotWithShape="0">
              <a:srgbClr val="D6538C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chemeClr val="dk1"/>
              </a:solidFill>
              <a:latin typeface="Arial Light" pitchFamily="2" charset="0"/>
              <a:ea typeface="Albert Sans"/>
              <a:cs typeface="Albert Sans"/>
              <a:sym typeface="Albert Sans"/>
            </a:endParaRPr>
          </a:p>
        </p:txBody>
      </p:sp>
      <p:sp>
        <p:nvSpPr>
          <p:cNvPr id="8" name="Google Shape;1699;p58">
            <a:extLst>
              <a:ext uri="{FF2B5EF4-FFF2-40B4-BE49-F238E27FC236}">
                <a16:creationId xmlns:a16="http://schemas.microsoft.com/office/drawing/2014/main" id="{9A7EF5C3-198C-4454-A228-6493FA1067A7}"/>
              </a:ext>
            </a:extLst>
          </p:cNvPr>
          <p:cNvSpPr txBox="1"/>
          <p:nvPr/>
        </p:nvSpPr>
        <p:spPr>
          <a:xfrm>
            <a:off x="2543925" y="1212746"/>
            <a:ext cx="1544693" cy="607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No residual cancer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chemeClr val="bg1"/>
                </a:solidFill>
                <a:latin typeface="+mj-lt"/>
                <a:ea typeface="Albert Sans"/>
                <a:cs typeface="Albert Sans"/>
                <a:sym typeface="Albert Sans"/>
              </a:rPr>
              <a:t>During subsequent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chemeClr val="bg1"/>
                </a:solidFill>
                <a:latin typeface="+mj-lt"/>
                <a:ea typeface="Albert Sans"/>
                <a:cs typeface="Albert Sans"/>
                <a:sym typeface="Albert Sans"/>
              </a:rPr>
              <a:t>Surgery</a:t>
            </a:r>
          </a:p>
        </p:txBody>
      </p:sp>
      <p:sp>
        <p:nvSpPr>
          <p:cNvPr id="10" name="Google Shape;1693;p58">
            <a:extLst>
              <a:ext uri="{FF2B5EF4-FFF2-40B4-BE49-F238E27FC236}">
                <a16:creationId xmlns:a16="http://schemas.microsoft.com/office/drawing/2014/main" id="{EF81B22F-3557-B02B-B8F8-40707A02EC14}"/>
              </a:ext>
            </a:extLst>
          </p:cNvPr>
          <p:cNvSpPr/>
          <p:nvPr/>
        </p:nvSpPr>
        <p:spPr>
          <a:xfrm>
            <a:off x="4635462" y="1114827"/>
            <a:ext cx="1525344" cy="1224244"/>
          </a:xfrm>
          <a:prstGeom prst="round2DiagRect">
            <a:avLst/>
          </a:prstGeom>
          <a:solidFill>
            <a:srgbClr val="D6528B"/>
          </a:solidFill>
          <a:ln>
            <a:noFill/>
          </a:ln>
          <a:effectLst>
            <a:outerShdw blurRad="101600" sx="96000" sy="96000" algn="ctr" rotWithShape="0">
              <a:srgbClr val="D6538C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chemeClr val="dk1"/>
              </a:solidFill>
              <a:latin typeface="Arial Light" pitchFamily="2" charset="0"/>
              <a:ea typeface="Albert Sans"/>
              <a:cs typeface="Albert Sans"/>
              <a:sym typeface="Albert Sans"/>
            </a:endParaRPr>
          </a:p>
        </p:txBody>
      </p:sp>
      <p:sp>
        <p:nvSpPr>
          <p:cNvPr id="11" name="Google Shape;1699;p58">
            <a:extLst>
              <a:ext uri="{FF2B5EF4-FFF2-40B4-BE49-F238E27FC236}">
                <a16:creationId xmlns:a16="http://schemas.microsoft.com/office/drawing/2014/main" id="{30B0A63E-1FAD-0D26-8DF8-C7B7E2ECD0B1}"/>
              </a:ext>
            </a:extLst>
          </p:cNvPr>
          <p:cNvSpPr txBox="1"/>
          <p:nvPr/>
        </p:nvSpPr>
        <p:spPr>
          <a:xfrm>
            <a:off x="4613065" y="1196428"/>
            <a:ext cx="1544693" cy="607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Pathological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chemeClr val="bg1"/>
                </a:solidFill>
                <a:latin typeface="+mj-lt"/>
                <a:ea typeface="Albert Sans"/>
                <a:cs typeface="Albert Sans"/>
                <a:sym typeface="Albert Sans"/>
              </a:rPr>
              <a:t>Complete response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chemeClr val="bg1"/>
                </a:solidFill>
                <a:latin typeface="+mj-lt"/>
                <a:ea typeface="Albert Sans"/>
                <a:cs typeface="Albert Sans"/>
                <a:sym typeface="Albert Sans"/>
              </a:rPr>
              <a:t>(</a:t>
            </a:r>
            <a:r>
              <a:rPr lang="en-US" sz="1500" b="1" dirty="0" err="1">
                <a:solidFill>
                  <a:schemeClr val="bg1"/>
                </a:solidFill>
                <a:latin typeface="+mj-lt"/>
                <a:ea typeface="Albert Sans"/>
                <a:cs typeface="Albert Sans"/>
                <a:sym typeface="Albert Sans"/>
              </a:rPr>
              <a:t>pCR</a:t>
            </a:r>
            <a:r>
              <a:rPr lang="en-US" sz="1500" b="1" dirty="0">
                <a:solidFill>
                  <a:schemeClr val="bg1"/>
                </a:solidFill>
                <a:latin typeface="+mj-lt"/>
                <a:ea typeface="Albert Sans"/>
                <a:cs typeface="Albert Sans"/>
                <a:sym typeface="Albert Sans"/>
              </a:rPr>
              <a:t>)</a:t>
            </a:r>
          </a:p>
        </p:txBody>
      </p:sp>
      <p:sp>
        <p:nvSpPr>
          <p:cNvPr id="12" name="Google Shape;1693;p58">
            <a:extLst>
              <a:ext uri="{FF2B5EF4-FFF2-40B4-BE49-F238E27FC236}">
                <a16:creationId xmlns:a16="http://schemas.microsoft.com/office/drawing/2014/main" id="{22220408-3F05-2AC2-BF54-970464ADAD49}"/>
              </a:ext>
            </a:extLst>
          </p:cNvPr>
          <p:cNvSpPr/>
          <p:nvPr/>
        </p:nvSpPr>
        <p:spPr>
          <a:xfrm>
            <a:off x="6678120" y="1099959"/>
            <a:ext cx="1525344" cy="966550"/>
          </a:xfrm>
          <a:prstGeom prst="round2DiagRect">
            <a:avLst/>
          </a:prstGeom>
          <a:solidFill>
            <a:srgbClr val="D6528B"/>
          </a:solidFill>
          <a:ln>
            <a:noFill/>
          </a:ln>
          <a:effectLst>
            <a:outerShdw blurRad="101600" sx="96000" sy="96000" algn="ctr" rotWithShape="0">
              <a:srgbClr val="D6538C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chemeClr val="dk1"/>
              </a:solidFill>
              <a:latin typeface="Arial Light" pitchFamily="2" charset="0"/>
              <a:ea typeface="Albert Sans"/>
              <a:cs typeface="Albert Sans"/>
              <a:sym typeface="Albert Sans"/>
            </a:endParaRPr>
          </a:p>
        </p:txBody>
      </p:sp>
      <p:sp>
        <p:nvSpPr>
          <p:cNvPr id="13" name="Google Shape;1699;p58">
            <a:extLst>
              <a:ext uri="{FF2B5EF4-FFF2-40B4-BE49-F238E27FC236}">
                <a16:creationId xmlns:a16="http://schemas.microsoft.com/office/drawing/2014/main" id="{96AEC865-C14A-3B6C-6A12-E0B5E4708F23}"/>
              </a:ext>
            </a:extLst>
          </p:cNvPr>
          <p:cNvSpPr txBox="1"/>
          <p:nvPr/>
        </p:nvSpPr>
        <p:spPr>
          <a:xfrm>
            <a:off x="6655723" y="1144390"/>
            <a:ext cx="1544693" cy="607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Survival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chemeClr val="bg1"/>
                </a:solidFill>
                <a:latin typeface="+mj-lt"/>
                <a:ea typeface="Albert Sans"/>
                <a:cs typeface="Albert Sans"/>
                <a:sym typeface="Albert Sans"/>
              </a:rPr>
              <a:t>Significantly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chemeClr val="bg1"/>
                </a:solidFill>
                <a:latin typeface="+mj-lt"/>
                <a:ea typeface="Albert Sans"/>
                <a:cs typeface="Albert Sans"/>
                <a:sym typeface="Albert Sans"/>
              </a:rPr>
              <a:t>improved</a:t>
            </a: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AB1A17BB-A90C-E97D-5A08-8D17C337FC41}"/>
              </a:ext>
            </a:extLst>
          </p:cNvPr>
          <p:cNvSpPr txBox="1">
            <a:spLocks/>
          </p:cNvSpPr>
          <p:nvPr/>
        </p:nvSpPr>
        <p:spPr>
          <a:xfrm>
            <a:off x="313110" y="0"/>
            <a:ext cx="546539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r>
              <a:rPr lang="en-US" sz="2800" dirty="0" err="1">
                <a:solidFill>
                  <a:srgbClr val="D6538C"/>
                </a:solidFill>
                <a:latin typeface="+mj-lt"/>
                <a:cs typeface="Calibri" panose="020F0502020204030204" pitchFamily="34" charset="0"/>
              </a:rPr>
              <a:t>Neoadjuvant</a:t>
            </a:r>
            <a:r>
              <a:rPr lang="en-US" sz="2800" dirty="0">
                <a:solidFill>
                  <a:srgbClr val="D6538C"/>
                </a:solidFill>
                <a:latin typeface="+mj-lt"/>
                <a:cs typeface="Calibri" panose="020F0502020204030204" pitchFamily="34" charset="0"/>
              </a:rPr>
              <a:t> Chemotherapy</a:t>
            </a:r>
            <a:endParaRPr lang="en-IN" sz="2800" dirty="0">
              <a:solidFill>
                <a:srgbClr val="D6538C"/>
              </a:solidFill>
              <a:latin typeface="+mj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8294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/>
          <p:cNvSpPr/>
          <p:nvPr/>
        </p:nvSpPr>
        <p:spPr>
          <a:xfrm>
            <a:off x="390698" y="1057211"/>
            <a:ext cx="3736134" cy="3227199"/>
          </a:xfrm>
          <a:prstGeom prst="roundRect">
            <a:avLst/>
          </a:prstGeom>
          <a:solidFill>
            <a:srgbClr val="F1C5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FAECF2"/>
              </a:solidFill>
            </a:endParaRPr>
          </a:p>
        </p:txBody>
      </p:sp>
      <p:sp>
        <p:nvSpPr>
          <p:cNvPr id="4" name="Google Shape;1718;p59">
            <a:extLst>
              <a:ext uri="{FF2B5EF4-FFF2-40B4-BE49-F238E27FC236}">
                <a16:creationId xmlns:a16="http://schemas.microsoft.com/office/drawing/2014/main" id="{DAFAE7AB-CE7D-CE21-3C31-CF470944E1B9}"/>
              </a:ext>
            </a:extLst>
          </p:cNvPr>
          <p:cNvSpPr txBox="1"/>
          <p:nvPr/>
        </p:nvSpPr>
        <p:spPr>
          <a:xfrm>
            <a:off x="284307" y="1673154"/>
            <a:ext cx="2802884" cy="1995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indent="-317500">
              <a:buClr>
                <a:schemeClr val="lt2"/>
              </a:buClr>
              <a:buSzPct val="92000"/>
              <a:buFont typeface="Albert Sans"/>
              <a:buChar char="●"/>
              <a:defRPr/>
            </a:pPr>
            <a:r>
              <a:rPr lang="en-US" sz="1500" dirty="0">
                <a:solidFill>
                  <a:schemeClr val="dk1"/>
                </a:solidFill>
                <a:latin typeface="+mj-lt"/>
                <a:ea typeface="Albert Sans"/>
                <a:cs typeface="Albert Sans"/>
                <a:sym typeface="Albert Sans"/>
              </a:rPr>
              <a:t>Acts on specific molecular targets</a:t>
            </a:r>
          </a:p>
          <a:p>
            <a:pPr marL="457200" indent="-317500">
              <a:buClr>
                <a:schemeClr val="lt2"/>
              </a:buClr>
              <a:buSzPts val="1400"/>
              <a:buFont typeface="Albert Sans"/>
              <a:buChar char="●"/>
              <a:defRPr/>
            </a:pPr>
            <a:endParaRPr lang="en-US" sz="1500" dirty="0">
              <a:solidFill>
                <a:schemeClr val="dk1"/>
              </a:solidFill>
              <a:latin typeface="+mj-lt"/>
              <a:ea typeface="Albert Sans"/>
              <a:cs typeface="Albert Sans"/>
              <a:sym typeface="Albert Sans"/>
            </a:endParaRPr>
          </a:p>
          <a:p>
            <a:pPr marL="457200" indent="-317500">
              <a:buClr>
                <a:schemeClr val="lt2"/>
              </a:buClr>
              <a:buSzPts val="1400"/>
              <a:buFont typeface="Albert Sans"/>
              <a:buChar char="●"/>
              <a:defRPr/>
            </a:pPr>
            <a:r>
              <a:rPr lang="en-US" sz="1500" dirty="0">
                <a:solidFill>
                  <a:schemeClr val="dk1"/>
                </a:solidFill>
                <a:latin typeface="+mj-lt"/>
                <a:ea typeface="Albert Sans"/>
                <a:cs typeface="Albert Sans"/>
                <a:sym typeface="Albert Sans"/>
              </a:rPr>
              <a:t>HER 2 directed therapy. Example: </a:t>
            </a:r>
            <a:r>
              <a:rPr lang="en-US" sz="1500" dirty="0" err="1">
                <a:solidFill>
                  <a:schemeClr val="dk1"/>
                </a:solidFill>
                <a:latin typeface="+mj-lt"/>
                <a:ea typeface="Albert Sans"/>
                <a:cs typeface="Albert Sans"/>
                <a:sym typeface="Albert Sans"/>
              </a:rPr>
              <a:t>Pertuzumab</a:t>
            </a:r>
            <a:r>
              <a:rPr lang="en-US" sz="1500" dirty="0">
                <a:solidFill>
                  <a:schemeClr val="dk1"/>
                </a:solidFill>
                <a:latin typeface="+mj-lt"/>
                <a:ea typeface="Albert Sans"/>
                <a:cs typeface="Albert Sans"/>
                <a:sym typeface="Albert Sans"/>
              </a:rPr>
              <a:t>, </a:t>
            </a:r>
            <a:r>
              <a:rPr lang="en-US" sz="1500" dirty="0" err="1">
                <a:solidFill>
                  <a:schemeClr val="dk1"/>
                </a:solidFill>
                <a:latin typeface="+mj-lt"/>
                <a:ea typeface="Albert Sans"/>
                <a:cs typeface="Albert Sans"/>
                <a:sym typeface="Albert Sans"/>
              </a:rPr>
              <a:t>Trastuzumab</a:t>
            </a:r>
            <a:endParaRPr lang="en-US" sz="1500" dirty="0">
              <a:solidFill>
                <a:schemeClr val="dk1"/>
              </a:solidFill>
              <a:latin typeface="+mj-lt"/>
              <a:ea typeface="Albert Sans"/>
              <a:cs typeface="Albert Sans"/>
              <a:sym typeface="Albert Sans"/>
            </a:endParaRPr>
          </a:p>
          <a:p>
            <a:pPr marL="457200" indent="-317500">
              <a:buClr>
                <a:schemeClr val="lt2"/>
              </a:buClr>
              <a:buSzPts val="1400"/>
              <a:buFont typeface="Albert Sans"/>
              <a:buChar char="●"/>
              <a:defRPr/>
            </a:pPr>
            <a:endParaRPr lang="en-US" sz="1500" dirty="0">
              <a:solidFill>
                <a:schemeClr val="dk1"/>
              </a:solidFill>
              <a:latin typeface="+mj-lt"/>
              <a:ea typeface="Albert Sans"/>
              <a:cs typeface="Albert Sans"/>
              <a:sym typeface="Albert Sans"/>
            </a:endParaRPr>
          </a:p>
          <a:p>
            <a:pPr marL="457200" indent="-317500">
              <a:buClr>
                <a:schemeClr val="lt2"/>
              </a:buClr>
              <a:buSzPts val="1400"/>
              <a:buFont typeface="Albert Sans"/>
              <a:buChar char="●"/>
              <a:defRPr/>
            </a:pPr>
            <a:r>
              <a:rPr lang="en-US" sz="1500" dirty="0">
                <a:solidFill>
                  <a:schemeClr val="dk1"/>
                </a:solidFill>
                <a:latin typeface="+mj-lt"/>
                <a:ea typeface="Albert Sans"/>
                <a:cs typeface="Albert Sans"/>
                <a:sym typeface="Albert Sans"/>
              </a:rPr>
              <a:t>CDK4/6 </a:t>
            </a:r>
            <a:r>
              <a:rPr lang="en-US" sz="1500" dirty="0" err="1">
                <a:solidFill>
                  <a:schemeClr val="dk1"/>
                </a:solidFill>
                <a:latin typeface="+mj-lt"/>
                <a:ea typeface="Albert Sans"/>
                <a:cs typeface="Albert Sans"/>
                <a:sym typeface="Albert Sans"/>
              </a:rPr>
              <a:t>i</a:t>
            </a:r>
            <a:endParaRPr lang="en-US" sz="1500" dirty="0">
              <a:solidFill>
                <a:schemeClr val="dk1"/>
              </a:solidFill>
              <a:latin typeface="+mj-lt"/>
              <a:ea typeface="Albert Sans"/>
              <a:cs typeface="Albert Sans"/>
              <a:sym typeface="Albert Sans"/>
            </a:endParaRPr>
          </a:p>
        </p:txBody>
      </p:sp>
      <p:pic>
        <p:nvPicPr>
          <p:cNvPr id="5" name="Picture 2" descr="What's the difference: Adjuvant and neoadjuvant therapies">
            <a:extLst>
              <a:ext uri="{FF2B5EF4-FFF2-40B4-BE49-F238E27FC236}">
                <a16:creationId xmlns:a16="http://schemas.microsoft.com/office/drawing/2014/main" id="{BC228F8C-58D7-A0D5-BBC3-49861CE6A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6954" y="1057211"/>
            <a:ext cx="5756348" cy="322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AB1A17BB-A90C-E97D-5A08-8D17C337FC41}"/>
              </a:ext>
            </a:extLst>
          </p:cNvPr>
          <p:cNvSpPr txBox="1">
            <a:spLocks/>
          </p:cNvSpPr>
          <p:nvPr/>
        </p:nvSpPr>
        <p:spPr>
          <a:xfrm>
            <a:off x="313109" y="216571"/>
            <a:ext cx="634636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lang="en-IN" sz="2800" dirty="0">
              <a:solidFill>
                <a:srgbClr val="D6538C"/>
              </a:solidFill>
              <a:latin typeface="Arial Light" pitchFamily="2" charset="0"/>
              <a:cs typeface="Calibri" panose="020F0502020204030204" pitchFamily="34" charset="0"/>
            </a:endParaRP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7266581D-FC9A-9007-2F04-BF15846100A7}"/>
              </a:ext>
            </a:extLst>
          </p:cNvPr>
          <p:cNvSpPr txBox="1">
            <a:spLocks/>
          </p:cNvSpPr>
          <p:nvPr/>
        </p:nvSpPr>
        <p:spPr>
          <a:xfrm>
            <a:off x="313110" y="0"/>
            <a:ext cx="546539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r>
              <a:rPr lang="en-US" sz="2800" dirty="0">
                <a:solidFill>
                  <a:srgbClr val="D6538C"/>
                </a:solidFill>
                <a:latin typeface="+mj-lt"/>
                <a:cs typeface="Calibri" panose="020F0502020204030204" pitchFamily="34" charset="0"/>
              </a:rPr>
              <a:t>Neoadjuvant Targeted therapy</a:t>
            </a:r>
            <a:endParaRPr lang="en-IN" sz="2800" dirty="0">
              <a:solidFill>
                <a:srgbClr val="D6538C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3065D8-7243-6E6A-9B51-DFE89C142029}"/>
              </a:ext>
            </a:extLst>
          </p:cNvPr>
          <p:cNvSpPr txBox="1"/>
          <p:nvPr/>
        </p:nvSpPr>
        <p:spPr>
          <a:xfrm>
            <a:off x="7072528" y="4282830"/>
            <a:ext cx="352804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>
                <a:latin typeface="+mj-lt"/>
              </a:rPr>
              <a:t>*Image for representation purpose only</a:t>
            </a:r>
          </a:p>
        </p:txBody>
      </p:sp>
    </p:spTree>
    <p:extLst>
      <p:ext uri="{BB962C8B-B14F-4D97-AF65-F5344CB8AC3E}">
        <p14:creationId xmlns:p14="http://schemas.microsoft.com/office/powerpoint/2010/main" val="39381668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B1A17BB-A90C-E97D-5A08-8D17C337FC41}"/>
              </a:ext>
            </a:extLst>
          </p:cNvPr>
          <p:cNvSpPr txBox="1">
            <a:spLocks/>
          </p:cNvSpPr>
          <p:nvPr/>
        </p:nvSpPr>
        <p:spPr>
          <a:xfrm>
            <a:off x="313109" y="0"/>
            <a:ext cx="5323685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r>
              <a:rPr lang="en-US" sz="2800" dirty="0">
                <a:solidFill>
                  <a:srgbClr val="D6538C"/>
                </a:solidFill>
                <a:latin typeface="+mj-lt"/>
                <a:cs typeface="Calibri" panose="020F0502020204030204" pitchFamily="34" charset="0"/>
              </a:rPr>
              <a:t>Adjuvant Chemotherapy</a:t>
            </a:r>
            <a:endParaRPr lang="en-IN" sz="2800" dirty="0">
              <a:solidFill>
                <a:srgbClr val="D6538C"/>
              </a:solidFill>
              <a:latin typeface="+mj-lt"/>
              <a:cs typeface="Calibri" panose="020F050202020403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8A03A31-F9B3-781B-7FCD-42B133F0ABCB}"/>
              </a:ext>
            </a:extLst>
          </p:cNvPr>
          <p:cNvGrpSpPr/>
          <p:nvPr/>
        </p:nvGrpSpPr>
        <p:grpSpPr>
          <a:xfrm>
            <a:off x="2260558" y="3371532"/>
            <a:ext cx="4878406" cy="1203878"/>
            <a:chOff x="1684444" y="3320965"/>
            <a:chExt cx="4878406" cy="1203878"/>
          </a:xfrm>
        </p:grpSpPr>
        <p:cxnSp>
          <p:nvCxnSpPr>
            <p:cNvPr id="5" name="Google Shape;1708;p58">
              <a:extLst>
                <a:ext uri="{FF2B5EF4-FFF2-40B4-BE49-F238E27FC236}">
                  <a16:creationId xmlns:a16="http://schemas.microsoft.com/office/drawing/2014/main" id="{597D9919-713C-C858-15FC-5ED154C607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14670" y="3714565"/>
              <a:ext cx="712422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" name="Google Shape;1708;p58"/>
            <p:cNvCxnSpPr>
              <a:cxnSpLocks/>
            </p:cNvCxnSpPr>
            <p:nvPr/>
          </p:nvCxnSpPr>
          <p:spPr>
            <a:xfrm flipH="1">
              <a:off x="2585419" y="3714565"/>
              <a:ext cx="712422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7" name="Google Shape;1692;p58"/>
            <p:cNvSpPr/>
            <p:nvPr/>
          </p:nvSpPr>
          <p:spPr>
            <a:xfrm>
              <a:off x="1798218" y="3320965"/>
              <a:ext cx="787201" cy="787201"/>
            </a:xfrm>
            <a:prstGeom prst="ellipse">
              <a:avLst/>
            </a:prstGeom>
            <a:solidFill>
              <a:srgbClr val="D6538C"/>
            </a:solidFill>
            <a:ln>
              <a:noFill/>
            </a:ln>
            <a:effectLst>
              <a:outerShdw blurRad="385763" algn="bl" rotWithShape="0">
                <a:schemeClr val="lt2">
                  <a:alpha val="7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3000" b="1" i="0" u="none" strike="noStrike" kern="0" cap="none" spc="0" normalizeH="0" baseline="0" noProof="0" dirty="0">
                <a:ln>
                  <a:noFill/>
                </a:ln>
                <a:solidFill>
                  <a:srgbClr val="1F1E3C"/>
                </a:solidFill>
                <a:effectLst/>
                <a:uLnTx/>
                <a:uFillTx/>
                <a:latin typeface="Arial Light" pitchFamily="2" charset="0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8" name="Google Shape;1693;p58"/>
            <p:cNvSpPr/>
            <p:nvPr/>
          </p:nvSpPr>
          <p:spPr>
            <a:xfrm>
              <a:off x="3189326" y="3487939"/>
              <a:ext cx="1525344" cy="456001"/>
            </a:xfrm>
            <a:prstGeom prst="round2DiagRect">
              <a:avLst/>
            </a:prstGeom>
            <a:solidFill>
              <a:schemeClr val="lt1"/>
            </a:solidFill>
            <a:ln>
              <a:noFill/>
            </a:ln>
            <a:effectLst>
              <a:outerShdw blurRad="101600" sx="96000" sy="96000" algn="ctr" rotWithShape="0">
                <a:srgbClr val="D6538C">
                  <a:alpha val="4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3000" b="1" i="0" u="none" strike="noStrike" kern="0" cap="none" spc="0" normalizeH="0" baseline="0" noProof="0" dirty="0">
                <a:ln>
                  <a:noFill/>
                </a:ln>
                <a:solidFill>
                  <a:srgbClr val="1F1E3C"/>
                </a:solidFill>
                <a:effectLst/>
                <a:uLnTx/>
                <a:uFillTx/>
                <a:latin typeface="Arial Light" pitchFamily="2" charset="0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9" name="Google Shape;1696;p58"/>
            <p:cNvSpPr txBox="1"/>
            <p:nvPr/>
          </p:nvSpPr>
          <p:spPr>
            <a:xfrm>
              <a:off x="1684444" y="4213389"/>
              <a:ext cx="1014747" cy="3114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1F1E3C"/>
                  </a:solidFill>
                  <a:effectLst/>
                  <a:uLnTx/>
                  <a:uFillTx/>
                  <a:latin typeface="+mj-lt"/>
                  <a:ea typeface="Albert Sans"/>
                  <a:cs typeface="Albert Sans"/>
                  <a:sym typeface="Albert Sans"/>
                </a:rPr>
                <a:t>Tumor</a:t>
              </a:r>
            </a:p>
          </p:txBody>
        </p:sp>
        <p:sp>
          <p:nvSpPr>
            <p:cNvPr id="10" name="Google Shape;1699;p58"/>
            <p:cNvSpPr txBox="1"/>
            <p:nvPr/>
          </p:nvSpPr>
          <p:spPr>
            <a:xfrm>
              <a:off x="3179651" y="3566810"/>
              <a:ext cx="1544693" cy="2955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sym typeface="Arial"/>
                </a:rPr>
                <a:t>Surgery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11" name="Google Shape;1693;p58">
              <a:extLst>
                <a:ext uri="{FF2B5EF4-FFF2-40B4-BE49-F238E27FC236}">
                  <a16:creationId xmlns:a16="http://schemas.microsoft.com/office/drawing/2014/main" id="{9B8D407C-E711-30D2-555D-BD2BD7790B09}"/>
                </a:ext>
              </a:extLst>
            </p:cNvPr>
            <p:cNvSpPr/>
            <p:nvPr/>
          </p:nvSpPr>
          <p:spPr>
            <a:xfrm>
              <a:off x="5353483" y="3487939"/>
              <a:ext cx="1209367" cy="456001"/>
            </a:xfrm>
            <a:prstGeom prst="round2DiagRect">
              <a:avLst/>
            </a:prstGeom>
            <a:solidFill>
              <a:schemeClr val="lt1"/>
            </a:solidFill>
            <a:ln>
              <a:noFill/>
            </a:ln>
            <a:effectLst>
              <a:outerShdw blurRad="101600" sx="96000" sy="96000" algn="ctr" rotWithShape="0">
                <a:srgbClr val="D6538C">
                  <a:alpha val="4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3000" b="1" i="0" u="none" strike="noStrike" kern="0" cap="none" spc="0" normalizeH="0" baseline="0" noProof="0" dirty="0">
                <a:ln>
                  <a:noFill/>
                </a:ln>
                <a:solidFill>
                  <a:srgbClr val="1F1E3C"/>
                </a:solidFill>
                <a:effectLst/>
                <a:uLnTx/>
                <a:uFillTx/>
                <a:latin typeface="Arial Light" pitchFamily="2" charset="0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12" name="Google Shape;1699;p58">
              <a:extLst>
                <a:ext uri="{FF2B5EF4-FFF2-40B4-BE49-F238E27FC236}">
                  <a16:creationId xmlns:a16="http://schemas.microsoft.com/office/drawing/2014/main" id="{F4883219-4E39-A7A9-BF15-E384AB26D38B}"/>
                </a:ext>
              </a:extLst>
            </p:cNvPr>
            <p:cNvSpPr txBox="1"/>
            <p:nvPr/>
          </p:nvSpPr>
          <p:spPr>
            <a:xfrm>
              <a:off x="5307763" y="3568184"/>
              <a:ext cx="1255087" cy="2955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sym typeface="Arial"/>
                </a:rPr>
                <a:t>ADJUVANT CT</a:t>
              </a:r>
              <a:endPara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Albert Sans"/>
                <a:cs typeface="Albert Sans"/>
                <a:sym typeface="Albert Sans"/>
              </a:endParaRPr>
            </a:p>
          </p:txBody>
        </p:sp>
      </p:grpSp>
      <p:sp>
        <p:nvSpPr>
          <p:cNvPr id="13" name="Google Shape;840;p42">
            <a:extLst>
              <a:ext uri="{FF2B5EF4-FFF2-40B4-BE49-F238E27FC236}">
                <a16:creationId xmlns:a16="http://schemas.microsoft.com/office/drawing/2014/main" id="{E10A4512-FF34-4C7C-7C57-C95F53320D17}"/>
              </a:ext>
            </a:extLst>
          </p:cNvPr>
          <p:cNvSpPr txBox="1">
            <a:spLocks/>
          </p:cNvSpPr>
          <p:nvPr/>
        </p:nvSpPr>
        <p:spPr>
          <a:xfrm>
            <a:off x="163272" y="725279"/>
            <a:ext cx="7409624" cy="26643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317500">
              <a:buClr>
                <a:schemeClr val="lt2"/>
              </a:buClr>
              <a:buSzPts val="1400"/>
              <a:buFont typeface="Albert Sans"/>
              <a:buChar char="●"/>
              <a:defRPr/>
            </a:pPr>
            <a:r>
              <a:rPr lang="en-US" sz="1500" dirty="0">
                <a:solidFill>
                  <a:schemeClr val="dk1"/>
                </a:solidFill>
                <a:latin typeface="+mj-lt"/>
                <a:ea typeface="Albert Sans"/>
                <a:cs typeface="Albert Sans"/>
                <a:sym typeface="Albert Sans"/>
              </a:rPr>
              <a:t>Chemotherapy administered after definitive treatment of primary tumor by surgery and/or radiation.</a:t>
            </a:r>
          </a:p>
          <a:p>
            <a:pPr marL="457200" indent="-317500">
              <a:buClr>
                <a:schemeClr val="lt2"/>
              </a:buClr>
              <a:buSzPts val="1400"/>
              <a:buFont typeface="Albert Sans"/>
              <a:buChar char="●"/>
              <a:defRPr/>
            </a:pPr>
            <a:endParaRPr lang="en-US" sz="1500" dirty="0">
              <a:solidFill>
                <a:schemeClr val="dk1"/>
              </a:solidFill>
              <a:latin typeface="+mj-lt"/>
              <a:ea typeface="Albert Sans"/>
              <a:cs typeface="Albert Sans"/>
              <a:sym typeface="Albert Sans"/>
            </a:endParaRPr>
          </a:p>
          <a:p>
            <a:pPr marL="457200" indent="-317500">
              <a:buClr>
                <a:schemeClr val="lt2"/>
              </a:buClr>
              <a:buSzPts val="1400"/>
              <a:buFont typeface="Albert Sans"/>
              <a:buChar char="●"/>
              <a:defRPr/>
            </a:pPr>
            <a:r>
              <a:rPr lang="en-US" sz="1500" dirty="0">
                <a:solidFill>
                  <a:schemeClr val="dk1"/>
                </a:solidFill>
                <a:latin typeface="+mj-lt"/>
                <a:ea typeface="Albert Sans"/>
                <a:cs typeface="Albert Sans"/>
                <a:sym typeface="Albert Sans"/>
              </a:rPr>
              <a:t>The intent is curative</a:t>
            </a:r>
          </a:p>
          <a:p>
            <a:pPr marL="457200" indent="-317500">
              <a:buClr>
                <a:schemeClr val="lt2"/>
              </a:buClr>
              <a:buSzPts val="1400"/>
              <a:buFont typeface="Albert Sans"/>
              <a:buChar char="●"/>
              <a:defRPr/>
            </a:pPr>
            <a:endParaRPr lang="en-US" sz="1500" dirty="0">
              <a:solidFill>
                <a:schemeClr val="dk1"/>
              </a:solidFill>
              <a:latin typeface="+mj-lt"/>
              <a:ea typeface="Albert Sans"/>
              <a:cs typeface="Albert Sans"/>
              <a:sym typeface="Albert Sans"/>
            </a:endParaRPr>
          </a:p>
          <a:p>
            <a:pPr marL="457200" indent="-317500">
              <a:buClr>
                <a:schemeClr val="lt2"/>
              </a:buClr>
              <a:buSzPts val="1400"/>
              <a:buFont typeface="Albert Sans"/>
              <a:buChar char="●"/>
              <a:defRPr/>
            </a:pPr>
            <a:r>
              <a:rPr lang="en-US" sz="1500" dirty="0">
                <a:solidFill>
                  <a:schemeClr val="dk1"/>
                </a:solidFill>
                <a:latin typeface="+mj-lt"/>
                <a:ea typeface="Albert Sans"/>
                <a:cs typeface="Albert Sans"/>
                <a:sym typeface="Albert Sans"/>
              </a:rPr>
              <a:t>Acknowledges the presence of distant micro-metastases at diagnosis </a:t>
            </a:r>
          </a:p>
          <a:p>
            <a:pPr marL="457200" indent="-317500">
              <a:buClr>
                <a:schemeClr val="lt2"/>
              </a:buClr>
              <a:buSzPts val="1400"/>
              <a:buFont typeface="Albert Sans"/>
              <a:buChar char="●"/>
              <a:defRPr/>
            </a:pPr>
            <a:endParaRPr lang="en-US" sz="1500" dirty="0">
              <a:solidFill>
                <a:schemeClr val="dk1"/>
              </a:solidFill>
              <a:latin typeface="+mj-lt"/>
              <a:ea typeface="Albert Sans"/>
              <a:cs typeface="Albert Sans"/>
              <a:sym typeface="Albert Sans"/>
            </a:endParaRPr>
          </a:p>
          <a:p>
            <a:pPr marL="457200" indent="-317500">
              <a:buClr>
                <a:schemeClr val="lt2"/>
              </a:buClr>
              <a:buSzPts val="1400"/>
              <a:buFont typeface="Albert Sans"/>
              <a:buChar char="●"/>
              <a:defRPr/>
            </a:pPr>
            <a:r>
              <a:rPr lang="en-US" sz="1500" dirty="0">
                <a:solidFill>
                  <a:schemeClr val="dk1"/>
                </a:solidFill>
                <a:latin typeface="+mj-lt"/>
                <a:ea typeface="Albert Sans"/>
                <a:cs typeface="Albert Sans"/>
                <a:sym typeface="Albert Sans"/>
              </a:rPr>
              <a:t>Reduces risk of relapse/recurrence</a:t>
            </a:r>
          </a:p>
          <a:p>
            <a:pPr marL="457200" indent="-317500">
              <a:buClr>
                <a:schemeClr val="lt2"/>
              </a:buClr>
              <a:buSzPts val="1400"/>
              <a:buFont typeface="Albert Sans"/>
              <a:buChar char="●"/>
              <a:defRPr/>
            </a:pPr>
            <a:endParaRPr lang="en-US" sz="1500" dirty="0">
              <a:solidFill>
                <a:schemeClr val="dk1"/>
              </a:solidFill>
              <a:latin typeface="+mj-lt"/>
              <a:ea typeface="Albert Sans"/>
              <a:cs typeface="Albert Sans"/>
              <a:sym typeface="Albert Sans"/>
            </a:endParaRPr>
          </a:p>
          <a:p>
            <a:pPr marL="457200" indent="-317500">
              <a:buClr>
                <a:schemeClr val="lt2"/>
              </a:buClr>
              <a:buSzPts val="1400"/>
              <a:buFont typeface="Albert Sans"/>
              <a:buChar char="●"/>
              <a:defRPr/>
            </a:pPr>
            <a:r>
              <a:rPr lang="en-US" sz="1500" dirty="0">
                <a:solidFill>
                  <a:schemeClr val="dk1"/>
                </a:solidFill>
                <a:latin typeface="+mj-lt"/>
                <a:ea typeface="Albert Sans"/>
                <a:cs typeface="Albert Sans"/>
                <a:sym typeface="Albert Sans"/>
              </a:rPr>
              <a:t>Examples – EC/AC/CMF/</a:t>
            </a:r>
            <a:r>
              <a:rPr lang="en-US" sz="1500" dirty="0" err="1">
                <a:solidFill>
                  <a:schemeClr val="dk1"/>
                </a:solidFill>
                <a:latin typeface="+mj-lt"/>
                <a:ea typeface="Albert Sans"/>
                <a:cs typeface="Albert Sans"/>
                <a:sym typeface="Albert Sans"/>
              </a:rPr>
              <a:t>Pacli</a:t>
            </a:r>
            <a:r>
              <a:rPr lang="en-US" sz="1500" dirty="0">
                <a:solidFill>
                  <a:schemeClr val="dk1"/>
                </a:solidFill>
                <a:latin typeface="+mj-lt"/>
                <a:ea typeface="Albert Sans"/>
                <a:cs typeface="Albert Sans"/>
                <a:sym typeface="Albert Sans"/>
              </a:rPr>
              <a:t> (+/- </a:t>
            </a:r>
            <a:r>
              <a:rPr lang="en-US" sz="1500" dirty="0" err="1">
                <a:solidFill>
                  <a:schemeClr val="dk1"/>
                </a:solidFill>
                <a:latin typeface="+mj-lt"/>
                <a:ea typeface="Albert Sans"/>
                <a:cs typeface="Albert Sans"/>
                <a:sym typeface="Albert Sans"/>
              </a:rPr>
              <a:t>trastuzumab</a:t>
            </a:r>
            <a:r>
              <a:rPr lang="en-US" sz="1500" dirty="0">
                <a:solidFill>
                  <a:schemeClr val="dk1"/>
                </a:solidFill>
                <a:latin typeface="+mj-lt"/>
                <a:ea typeface="Albert Sans"/>
                <a:cs typeface="Albert Sans"/>
                <a:sym typeface="Albert Sans"/>
              </a:rPr>
              <a:t>)</a:t>
            </a:r>
          </a:p>
        </p:txBody>
      </p:sp>
      <p:sp>
        <p:nvSpPr>
          <p:cNvPr id="16" name="Google Shape;530;p37">
            <a:extLst>
              <a:ext uri="{FF2B5EF4-FFF2-40B4-BE49-F238E27FC236}">
                <a16:creationId xmlns:a16="http://schemas.microsoft.com/office/drawing/2014/main" id="{9045B372-B1DC-A1D1-1317-14F0364B8F2D}"/>
              </a:ext>
            </a:extLst>
          </p:cNvPr>
          <p:cNvSpPr txBox="1"/>
          <p:nvPr/>
        </p:nvSpPr>
        <p:spPr>
          <a:xfrm>
            <a:off x="313110" y="4737669"/>
            <a:ext cx="8773302" cy="352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Clr>
                <a:srgbClr val="FFFFFF">
                  <a:lumMod val="50000"/>
                </a:srgbClr>
              </a:buClr>
              <a:buSzPct val="90000"/>
              <a:defRPr/>
            </a:pPr>
            <a:r>
              <a:rPr lang="en-US" sz="700" kern="1200" dirty="0">
                <a:solidFill>
                  <a:prstClr val="black"/>
                </a:solidFill>
                <a:latin typeface="+mj-lt"/>
              </a:rPr>
              <a:t>Adapted from Jesus </a:t>
            </a:r>
            <a:r>
              <a:rPr lang="en-US" sz="700" kern="1200" dirty="0" err="1">
                <a:solidFill>
                  <a:prstClr val="black"/>
                </a:solidFill>
                <a:latin typeface="+mj-lt"/>
              </a:rPr>
              <a:t>Anampa</a:t>
            </a:r>
            <a:r>
              <a:rPr lang="en-US" sz="700" kern="1200" dirty="0">
                <a:solidFill>
                  <a:prstClr val="black"/>
                </a:solidFill>
                <a:latin typeface="+mj-lt"/>
              </a:rPr>
              <a:t> et al; progress in adjuvant chemotherapy for breast cancer; BMC Medicine (2015) 13:195 </a:t>
            </a:r>
          </a:p>
        </p:txBody>
      </p:sp>
    </p:spTree>
    <p:extLst>
      <p:ext uri="{BB962C8B-B14F-4D97-AF65-F5344CB8AC3E}">
        <p14:creationId xmlns:p14="http://schemas.microsoft.com/office/powerpoint/2010/main" val="3741006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AB1A17BB-A90C-E97D-5A08-8D17C337FC41}"/>
              </a:ext>
            </a:extLst>
          </p:cNvPr>
          <p:cNvSpPr txBox="1">
            <a:spLocks/>
          </p:cNvSpPr>
          <p:nvPr/>
        </p:nvSpPr>
        <p:spPr>
          <a:xfrm>
            <a:off x="313109" y="0"/>
            <a:ext cx="7772112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r>
              <a:rPr lang="en-US" sz="2800" dirty="0">
                <a:solidFill>
                  <a:srgbClr val="D6538C"/>
                </a:solidFill>
                <a:latin typeface="+mj-lt"/>
                <a:cs typeface="Calibri" panose="020F0502020204030204" pitchFamily="34" charset="0"/>
              </a:rPr>
              <a:t>Adjuvant Targeted Therapy- HER 2 directed</a:t>
            </a:r>
            <a:endParaRPr lang="en-IN" sz="2800" dirty="0">
              <a:solidFill>
                <a:srgbClr val="D6538C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6" name="Google Shape;1718;p59">
            <a:extLst>
              <a:ext uri="{FF2B5EF4-FFF2-40B4-BE49-F238E27FC236}">
                <a16:creationId xmlns:a16="http://schemas.microsoft.com/office/drawing/2014/main" id="{DAFAE7AB-CE7D-CE21-3C31-CF470944E1B9}"/>
              </a:ext>
            </a:extLst>
          </p:cNvPr>
          <p:cNvSpPr txBox="1"/>
          <p:nvPr/>
        </p:nvSpPr>
        <p:spPr>
          <a:xfrm>
            <a:off x="313109" y="771392"/>
            <a:ext cx="8083545" cy="324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1F1E3C"/>
                </a:solidFill>
                <a:effectLst/>
                <a:uLnTx/>
                <a:uFillTx/>
                <a:latin typeface="+mj-lt"/>
                <a:ea typeface="Albert Sans"/>
                <a:cs typeface="Albert Sans"/>
                <a:sym typeface="Albert Sans"/>
              </a:rPr>
              <a:t>First and only targeted agent approved for the adjuvant treatment of early-stage HER2-positive breast cancer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F0FD01C-1B57-0C48-97B6-430BC2B7FA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623" y="2072594"/>
            <a:ext cx="4230805" cy="2307439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3AFB71-0AD8-FB9A-F955-00ECB1488F33}"/>
              </a:ext>
            </a:extLst>
          </p:cNvPr>
          <p:cNvGrpSpPr/>
          <p:nvPr/>
        </p:nvGrpSpPr>
        <p:grpSpPr>
          <a:xfrm>
            <a:off x="3341340" y="1294199"/>
            <a:ext cx="929229" cy="908155"/>
            <a:chOff x="3270799" y="1538189"/>
            <a:chExt cx="908315" cy="908155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1597461-25A8-6D9F-FCAD-07EDEF9B7FA2}"/>
                </a:ext>
              </a:extLst>
            </p:cNvPr>
            <p:cNvSpPr/>
            <p:nvPr/>
          </p:nvSpPr>
          <p:spPr>
            <a:xfrm>
              <a:off x="3270799" y="1538189"/>
              <a:ext cx="908315" cy="908155"/>
            </a:xfrm>
            <a:prstGeom prst="ellipse">
              <a:avLst/>
            </a:prstGeom>
            <a:ln>
              <a:solidFill>
                <a:srgbClr val="D6538C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Oval 4">
              <a:extLst>
                <a:ext uri="{FF2B5EF4-FFF2-40B4-BE49-F238E27FC236}">
                  <a16:creationId xmlns:a16="http://schemas.microsoft.com/office/drawing/2014/main" id="{9C7DE749-D24F-C065-3E16-9C8A9183A183}"/>
                </a:ext>
              </a:extLst>
            </p:cNvPr>
            <p:cNvSpPr txBox="1"/>
            <p:nvPr/>
          </p:nvSpPr>
          <p:spPr>
            <a:xfrm>
              <a:off x="3347812" y="1667950"/>
              <a:ext cx="754288" cy="6486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900" b="0" i="0" kern="1200" dirty="0">
                  <a:latin typeface="+mj-lt"/>
                </a:rPr>
                <a:t>Inducing antibody-dependent cell-mediated cytotoxicity</a:t>
              </a:r>
              <a:endParaRPr lang="en-US" sz="900" kern="1200" dirty="0">
                <a:latin typeface="+mj-lt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229F25C-BAB1-35C3-0B4F-A59DEA17E6A4}"/>
              </a:ext>
            </a:extLst>
          </p:cNvPr>
          <p:cNvGrpSpPr/>
          <p:nvPr/>
        </p:nvGrpSpPr>
        <p:grpSpPr>
          <a:xfrm>
            <a:off x="2297595" y="1261690"/>
            <a:ext cx="995405" cy="973002"/>
            <a:chOff x="2228543" y="1505680"/>
            <a:chExt cx="973002" cy="973002"/>
          </a:xfrm>
        </p:grpSpPr>
        <p:sp>
          <p:nvSpPr>
            <p:cNvPr id="12" name="Teardrop 11">
              <a:extLst>
                <a:ext uri="{FF2B5EF4-FFF2-40B4-BE49-F238E27FC236}">
                  <a16:creationId xmlns:a16="http://schemas.microsoft.com/office/drawing/2014/main" id="{10ED714D-E752-66A8-76EE-3ED6828DCB01}"/>
                </a:ext>
              </a:extLst>
            </p:cNvPr>
            <p:cNvSpPr/>
            <p:nvPr/>
          </p:nvSpPr>
          <p:spPr>
            <a:xfrm rot="2700000">
              <a:off x="2228543" y="1505680"/>
              <a:ext cx="973002" cy="973002"/>
            </a:xfrm>
            <a:prstGeom prst="teardrop">
              <a:avLst>
                <a:gd name="adj" fmla="val 100000"/>
              </a:avLst>
            </a:prstGeom>
            <a:solidFill>
              <a:srgbClr val="D6538C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4A20BFB-8DCB-2C9E-ACDB-CAB2F464E6AC}"/>
                </a:ext>
              </a:extLst>
            </p:cNvPr>
            <p:cNvSpPr/>
            <p:nvPr/>
          </p:nvSpPr>
          <p:spPr>
            <a:xfrm>
              <a:off x="2265268" y="1538189"/>
              <a:ext cx="908315" cy="908155"/>
            </a:xfrm>
            <a:prstGeom prst="ellipse">
              <a:avLst/>
            </a:prstGeom>
            <a:ln>
              <a:solidFill>
                <a:srgbClr val="D6538C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Oval 7">
              <a:extLst>
                <a:ext uri="{FF2B5EF4-FFF2-40B4-BE49-F238E27FC236}">
                  <a16:creationId xmlns:a16="http://schemas.microsoft.com/office/drawing/2014/main" id="{36D48E30-F66A-88CC-BAAF-4BBFD6189C27}"/>
                </a:ext>
              </a:extLst>
            </p:cNvPr>
            <p:cNvSpPr txBox="1"/>
            <p:nvPr/>
          </p:nvSpPr>
          <p:spPr>
            <a:xfrm>
              <a:off x="2395027" y="1667950"/>
              <a:ext cx="648796" cy="6486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900" b="0" i="0" kern="1200" dirty="0">
                  <a:latin typeface="+mj-lt"/>
                </a:rPr>
                <a:t>Suppress it’s signaling activity</a:t>
              </a:r>
              <a:endParaRPr lang="en-US" sz="900" kern="1200" dirty="0">
                <a:latin typeface="+mj-lt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462A832-1858-2077-551C-B2E9E5636161}"/>
              </a:ext>
            </a:extLst>
          </p:cNvPr>
          <p:cNvGrpSpPr/>
          <p:nvPr/>
        </p:nvGrpSpPr>
        <p:grpSpPr>
          <a:xfrm>
            <a:off x="1296237" y="1261690"/>
            <a:ext cx="995405" cy="973002"/>
            <a:chOff x="1227185" y="1505680"/>
            <a:chExt cx="973002" cy="973002"/>
          </a:xfrm>
        </p:grpSpPr>
        <p:sp>
          <p:nvSpPr>
            <p:cNvPr id="16" name="Teardrop 15">
              <a:extLst>
                <a:ext uri="{FF2B5EF4-FFF2-40B4-BE49-F238E27FC236}">
                  <a16:creationId xmlns:a16="http://schemas.microsoft.com/office/drawing/2014/main" id="{C3C1D1B8-AB36-0C46-6584-8355AB2EA950}"/>
                </a:ext>
              </a:extLst>
            </p:cNvPr>
            <p:cNvSpPr/>
            <p:nvPr/>
          </p:nvSpPr>
          <p:spPr>
            <a:xfrm rot="2700000">
              <a:off x="1227185" y="1505680"/>
              <a:ext cx="973002" cy="973002"/>
            </a:xfrm>
            <a:prstGeom prst="teardrop">
              <a:avLst>
                <a:gd name="adj" fmla="val 100000"/>
              </a:avLst>
            </a:prstGeom>
            <a:solidFill>
              <a:srgbClr val="D6538C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IN" sz="1600" dirty="0">
                <a:latin typeface="+mj-lt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7F08F30-D0B4-59A4-15EC-60CFD4758487}"/>
                </a:ext>
              </a:extLst>
            </p:cNvPr>
            <p:cNvSpPr/>
            <p:nvPr/>
          </p:nvSpPr>
          <p:spPr>
            <a:xfrm>
              <a:off x="1259737" y="1538189"/>
              <a:ext cx="908315" cy="908155"/>
            </a:xfrm>
            <a:prstGeom prst="ellipse">
              <a:avLst/>
            </a:prstGeom>
            <a:ln>
              <a:solidFill>
                <a:srgbClr val="D6538C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Oval 10">
              <a:extLst>
                <a:ext uri="{FF2B5EF4-FFF2-40B4-BE49-F238E27FC236}">
                  <a16:creationId xmlns:a16="http://schemas.microsoft.com/office/drawing/2014/main" id="{09A3786D-F9B1-71F7-BD2E-41E14CFCD6E3}"/>
                </a:ext>
              </a:extLst>
            </p:cNvPr>
            <p:cNvSpPr txBox="1"/>
            <p:nvPr/>
          </p:nvSpPr>
          <p:spPr>
            <a:xfrm>
              <a:off x="1389496" y="1667950"/>
              <a:ext cx="648796" cy="648634"/>
            </a:xfrm>
            <a:prstGeom prst="rect">
              <a:avLst/>
            </a:pr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900" b="0" i="0" kern="1200" dirty="0">
                  <a:latin typeface="+mj-lt"/>
                </a:rPr>
                <a:t>Binds to the extracellular domain of HER2</a:t>
              </a:r>
              <a:endParaRPr lang="en-US" sz="900" kern="1200" dirty="0">
                <a:latin typeface="+mj-lt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35E38B5-E049-0625-6422-2FF2A68FB214}"/>
              </a:ext>
            </a:extLst>
          </p:cNvPr>
          <p:cNvGrpSpPr/>
          <p:nvPr/>
        </p:nvGrpSpPr>
        <p:grpSpPr>
          <a:xfrm>
            <a:off x="290706" y="1261690"/>
            <a:ext cx="995405" cy="973002"/>
            <a:chOff x="221654" y="1505680"/>
            <a:chExt cx="973002" cy="973002"/>
          </a:xfrm>
        </p:grpSpPr>
        <p:sp>
          <p:nvSpPr>
            <p:cNvPr id="20" name="Teardrop 19">
              <a:extLst>
                <a:ext uri="{FF2B5EF4-FFF2-40B4-BE49-F238E27FC236}">
                  <a16:creationId xmlns:a16="http://schemas.microsoft.com/office/drawing/2014/main" id="{F4B745CA-58DE-198A-B73A-8D2FC862D6C0}"/>
                </a:ext>
              </a:extLst>
            </p:cNvPr>
            <p:cNvSpPr/>
            <p:nvPr/>
          </p:nvSpPr>
          <p:spPr>
            <a:xfrm rot="2700000">
              <a:off x="221654" y="1505680"/>
              <a:ext cx="973002" cy="973002"/>
            </a:xfrm>
            <a:prstGeom prst="teardrop">
              <a:avLst>
                <a:gd name="adj" fmla="val 100000"/>
              </a:avLst>
            </a:prstGeom>
            <a:solidFill>
              <a:srgbClr val="D6538C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IN" sz="1600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A420B56-9EA8-99C5-CE5F-868433691FC9}"/>
                </a:ext>
              </a:extLst>
            </p:cNvPr>
            <p:cNvSpPr/>
            <p:nvPr/>
          </p:nvSpPr>
          <p:spPr>
            <a:xfrm>
              <a:off x="254206" y="1538189"/>
              <a:ext cx="908315" cy="908155"/>
            </a:xfrm>
            <a:prstGeom prst="ellipse">
              <a:avLst/>
            </a:prstGeom>
            <a:ln>
              <a:solidFill>
                <a:srgbClr val="D6538C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IN" sz="1600" dirty="0">
                <a:latin typeface="+mj-lt"/>
              </a:endParaRPr>
            </a:p>
          </p:txBody>
        </p:sp>
        <p:sp>
          <p:nvSpPr>
            <p:cNvPr id="22" name="Oval 13">
              <a:extLst>
                <a:ext uri="{FF2B5EF4-FFF2-40B4-BE49-F238E27FC236}">
                  <a16:creationId xmlns:a16="http://schemas.microsoft.com/office/drawing/2014/main" id="{FF1A09AA-8CCF-2388-7913-80AF289B6738}"/>
                </a:ext>
              </a:extLst>
            </p:cNvPr>
            <p:cNvSpPr txBox="1"/>
            <p:nvPr/>
          </p:nvSpPr>
          <p:spPr>
            <a:xfrm>
              <a:off x="321792" y="1667950"/>
              <a:ext cx="710969" cy="6486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900" b="0" i="0" kern="1200" dirty="0" err="1">
                  <a:latin typeface="+mj-lt"/>
                </a:rPr>
                <a:t>Trastuzumab</a:t>
              </a:r>
              <a:endParaRPr lang="en-US" sz="900" kern="1200" dirty="0">
                <a:latin typeface="+mj-lt"/>
              </a:endParaRPr>
            </a:p>
          </p:txBody>
        </p:sp>
      </p:grpSp>
      <p:sp>
        <p:nvSpPr>
          <p:cNvPr id="23" name="Google Shape;840;p42">
            <a:extLst>
              <a:ext uri="{FF2B5EF4-FFF2-40B4-BE49-F238E27FC236}">
                <a16:creationId xmlns:a16="http://schemas.microsoft.com/office/drawing/2014/main" id="{1904D043-5FE0-8625-9C13-F52EB42DE691}"/>
              </a:ext>
            </a:extLst>
          </p:cNvPr>
          <p:cNvSpPr txBox="1">
            <a:spLocks/>
          </p:cNvSpPr>
          <p:nvPr/>
        </p:nvSpPr>
        <p:spPr>
          <a:xfrm>
            <a:off x="111594" y="2535091"/>
            <a:ext cx="4081962" cy="204486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317500">
              <a:buClr>
                <a:schemeClr val="lt2"/>
              </a:buClr>
              <a:buSzPts val="1400"/>
              <a:buFont typeface="Albert Sans"/>
              <a:buChar char="●"/>
              <a:defRPr/>
            </a:pPr>
            <a:r>
              <a:rPr lang="en-US" sz="1500" dirty="0">
                <a:solidFill>
                  <a:schemeClr val="dk1"/>
                </a:solidFill>
                <a:latin typeface="+mj-lt"/>
                <a:ea typeface="Albert Sans"/>
                <a:cs typeface="Albert Sans"/>
              </a:rPr>
              <a:t>Targeted drug therapy uses medicines that are directed at (target) proteins on breast cancer cells that help them grow, spread, and live longer. </a:t>
            </a:r>
          </a:p>
          <a:p>
            <a:pPr marL="457200" indent="-317500">
              <a:buClr>
                <a:schemeClr val="lt2"/>
              </a:buClr>
              <a:buSzPts val="1400"/>
              <a:buFont typeface="Albert Sans"/>
              <a:buChar char="●"/>
              <a:defRPr/>
            </a:pPr>
            <a:endParaRPr lang="en-US" sz="1500" dirty="0">
              <a:solidFill>
                <a:schemeClr val="dk1"/>
              </a:solidFill>
              <a:latin typeface="+mj-lt"/>
              <a:ea typeface="Albert Sans"/>
              <a:cs typeface="Albert Sans"/>
            </a:endParaRPr>
          </a:p>
          <a:p>
            <a:pPr marL="457200" indent="-317500">
              <a:buClr>
                <a:schemeClr val="lt2"/>
              </a:buClr>
              <a:buSzPts val="1400"/>
              <a:buFont typeface="Albert Sans"/>
              <a:buChar char="●"/>
              <a:defRPr/>
            </a:pPr>
            <a:r>
              <a:rPr lang="en-US" sz="1500" dirty="0">
                <a:solidFill>
                  <a:schemeClr val="dk1"/>
                </a:solidFill>
                <a:latin typeface="+mj-lt"/>
                <a:ea typeface="Albert Sans"/>
                <a:cs typeface="Albert Sans"/>
              </a:rPr>
              <a:t>Targeted drugs work to destroy cancer cells or slow down their growth</a:t>
            </a:r>
          </a:p>
        </p:txBody>
      </p:sp>
      <p:sp>
        <p:nvSpPr>
          <p:cNvPr id="24" name="Google Shape;530;p37">
            <a:extLst>
              <a:ext uri="{FF2B5EF4-FFF2-40B4-BE49-F238E27FC236}">
                <a16:creationId xmlns:a16="http://schemas.microsoft.com/office/drawing/2014/main" id="{9045B372-B1DC-A1D1-1317-14F0364B8F2D}"/>
              </a:ext>
            </a:extLst>
          </p:cNvPr>
          <p:cNvSpPr txBox="1"/>
          <p:nvPr/>
        </p:nvSpPr>
        <p:spPr>
          <a:xfrm>
            <a:off x="313109" y="4769590"/>
            <a:ext cx="8773302" cy="352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Clr>
                <a:srgbClr val="FFFFFF">
                  <a:lumMod val="50000"/>
                </a:srgbClr>
              </a:buClr>
              <a:buSzPct val="90000"/>
              <a:defRPr/>
            </a:pPr>
            <a:r>
              <a:rPr lang="en-US" sz="700" kern="1200" dirty="0">
                <a:solidFill>
                  <a:prstClr val="black"/>
                </a:solidFill>
                <a:latin typeface="+mj-lt"/>
              </a:rPr>
              <a:t>Brown-</a:t>
            </a:r>
            <a:r>
              <a:rPr lang="en-US" sz="700" kern="1200" dirty="0" err="1">
                <a:solidFill>
                  <a:prstClr val="black"/>
                </a:solidFill>
                <a:latin typeface="+mj-lt"/>
              </a:rPr>
              <a:t>Glaberman</a:t>
            </a:r>
            <a:r>
              <a:rPr lang="en-US" sz="700" kern="1200" dirty="0">
                <a:solidFill>
                  <a:prstClr val="black"/>
                </a:solidFill>
                <a:latin typeface="+mj-lt"/>
              </a:rPr>
              <a:t> U, </a:t>
            </a:r>
            <a:r>
              <a:rPr lang="en-US" sz="700" kern="1200" dirty="0" err="1">
                <a:solidFill>
                  <a:prstClr val="black"/>
                </a:solidFill>
                <a:latin typeface="+mj-lt"/>
              </a:rPr>
              <a:t>Dayao</a:t>
            </a:r>
            <a:r>
              <a:rPr lang="en-US" sz="700" kern="1200" dirty="0">
                <a:solidFill>
                  <a:prstClr val="black"/>
                </a:solidFill>
                <a:latin typeface="+mj-lt"/>
              </a:rPr>
              <a:t> Z, Royce M. HER2-targeted therapy for early-stage breast cancer: a comprehensive review. Oncology. 2014 Apr 1;28(4):281-.</a:t>
            </a:r>
          </a:p>
        </p:txBody>
      </p:sp>
    </p:spTree>
    <p:extLst>
      <p:ext uri="{BB962C8B-B14F-4D97-AF65-F5344CB8AC3E}">
        <p14:creationId xmlns:p14="http://schemas.microsoft.com/office/powerpoint/2010/main" val="31072151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AB1A17BB-A90C-E97D-5A08-8D17C337FC41}"/>
              </a:ext>
            </a:extLst>
          </p:cNvPr>
          <p:cNvSpPr txBox="1">
            <a:spLocks/>
          </p:cNvSpPr>
          <p:nvPr/>
        </p:nvSpPr>
        <p:spPr>
          <a:xfrm>
            <a:off x="313109" y="0"/>
            <a:ext cx="658005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r>
              <a:rPr lang="en-US" sz="2800" dirty="0">
                <a:solidFill>
                  <a:srgbClr val="D6538C"/>
                </a:solidFill>
                <a:latin typeface="+mj-lt"/>
                <a:cs typeface="Calibri" panose="020F0502020204030204" pitchFamily="34" charset="0"/>
              </a:rPr>
              <a:t>Surgery for Breast Cancer</a:t>
            </a:r>
            <a:endParaRPr lang="en-IN" sz="2800" dirty="0">
              <a:solidFill>
                <a:srgbClr val="D6538C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6" name="Google Shape;1718;p59">
            <a:extLst>
              <a:ext uri="{FF2B5EF4-FFF2-40B4-BE49-F238E27FC236}">
                <a16:creationId xmlns:a16="http://schemas.microsoft.com/office/drawing/2014/main" id="{DAFAE7AB-CE7D-CE21-3C31-CF470944E1B9}"/>
              </a:ext>
            </a:extLst>
          </p:cNvPr>
          <p:cNvSpPr txBox="1"/>
          <p:nvPr/>
        </p:nvSpPr>
        <p:spPr>
          <a:xfrm>
            <a:off x="313109" y="699717"/>
            <a:ext cx="7886411" cy="324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500" dirty="0">
                <a:latin typeface="+mj-lt"/>
              </a:rPr>
              <a:t>Often the sole treatment in the management of early-stage breast cancer</a:t>
            </a:r>
            <a:r>
              <a:rPr lang="en-US" sz="1500" baseline="30000" dirty="0">
                <a:latin typeface="+mj-lt"/>
              </a:rPr>
              <a:t>1</a:t>
            </a:r>
          </a:p>
        </p:txBody>
      </p:sp>
      <p:sp>
        <p:nvSpPr>
          <p:cNvPr id="24" name="Google Shape;530;p37">
            <a:extLst>
              <a:ext uri="{FF2B5EF4-FFF2-40B4-BE49-F238E27FC236}">
                <a16:creationId xmlns:a16="http://schemas.microsoft.com/office/drawing/2014/main" id="{9045B372-B1DC-A1D1-1317-14F0364B8F2D}"/>
              </a:ext>
            </a:extLst>
          </p:cNvPr>
          <p:cNvSpPr txBox="1"/>
          <p:nvPr/>
        </p:nvSpPr>
        <p:spPr>
          <a:xfrm>
            <a:off x="313109" y="4716370"/>
            <a:ext cx="8773302" cy="352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Clr>
                <a:srgbClr val="FFFFFF">
                  <a:lumMod val="50000"/>
                </a:srgbClr>
              </a:buClr>
              <a:buSzPct val="90000"/>
              <a:defRPr/>
            </a:pPr>
            <a:r>
              <a:rPr lang="en-US" sz="700" kern="1200" dirty="0">
                <a:solidFill>
                  <a:prstClr val="black"/>
                </a:solidFill>
                <a:latin typeface="+mj-lt"/>
              </a:rPr>
              <a:t>1. </a:t>
            </a:r>
            <a:r>
              <a:rPr lang="en-US" sz="700" kern="1200" dirty="0" err="1">
                <a:solidFill>
                  <a:prstClr val="black"/>
                </a:solidFill>
                <a:latin typeface="+mj-lt"/>
              </a:rPr>
              <a:t>Czajka</a:t>
            </a:r>
            <a:r>
              <a:rPr lang="en-US" sz="700" kern="1200" dirty="0">
                <a:solidFill>
                  <a:prstClr val="black"/>
                </a:solidFill>
                <a:latin typeface="+mj-lt"/>
              </a:rPr>
              <a:t> ML, Pfeifer C. Breast Cancer Surgery Breast Cancer Surgery. Available at: https://www.cancer.org/cancer/breast-cancer/treatment/surgery-for-breast-cancer.html</a:t>
            </a:r>
          </a:p>
        </p:txBody>
      </p:sp>
      <p:sp>
        <p:nvSpPr>
          <p:cNvPr id="26" name="Google Shape;1693;p58">
            <a:extLst>
              <a:ext uri="{FF2B5EF4-FFF2-40B4-BE49-F238E27FC236}">
                <a16:creationId xmlns:a16="http://schemas.microsoft.com/office/drawing/2014/main" id="{0ACB4C95-FDCD-1BA9-F791-14B96995DEB2}"/>
              </a:ext>
            </a:extLst>
          </p:cNvPr>
          <p:cNvSpPr/>
          <p:nvPr/>
        </p:nvSpPr>
        <p:spPr>
          <a:xfrm>
            <a:off x="1804185" y="1773294"/>
            <a:ext cx="1881443" cy="436702"/>
          </a:xfrm>
          <a:prstGeom prst="round2DiagRect">
            <a:avLst/>
          </a:prstGeom>
          <a:solidFill>
            <a:srgbClr val="D6528B"/>
          </a:solidFill>
          <a:ln>
            <a:noFill/>
          </a:ln>
          <a:effectLst>
            <a:outerShdw blurRad="101600" sx="96000" sy="96000" algn="ctr" rotWithShape="0">
              <a:srgbClr val="D6538C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chemeClr val="dk1"/>
              </a:solidFill>
              <a:latin typeface="Arial Light" pitchFamily="2" charset="0"/>
              <a:ea typeface="Albert Sans"/>
              <a:cs typeface="Albert Sans"/>
              <a:sym typeface="Albert Sans"/>
            </a:endParaRPr>
          </a:p>
        </p:txBody>
      </p:sp>
      <p:sp>
        <p:nvSpPr>
          <p:cNvPr id="27" name="Google Shape;1699;p58">
            <a:extLst>
              <a:ext uri="{FF2B5EF4-FFF2-40B4-BE49-F238E27FC236}">
                <a16:creationId xmlns:a16="http://schemas.microsoft.com/office/drawing/2014/main" id="{B759453B-8886-4F30-2E8B-CF6590AED234}"/>
              </a:ext>
            </a:extLst>
          </p:cNvPr>
          <p:cNvSpPr txBox="1"/>
          <p:nvPr/>
        </p:nvSpPr>
        <p:spPr>
          <a:xfrm>
            <a:off x="1972557" y="1767447"/>
            <a:ext cx="1544693" cy="295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Types</a:t>
            </a:r>
            <a:endParaRPr lang="en-US" sz="1500" dirty="0">
              <a:solidFill>
                <a:schemeClr val="bg1"/>
              </a:solidFill>
              <a:latin typeface="+mj-lt"/>
              <a:ea typeface="Albert Sans"/>
              <a:cs typeface="Albert Sans"/>
              <a:sym typeface="Albert Sans"/>
            </a:endParaRPr>
          </a:p>
        </p:txBody>
      </p:sp>
      <p:cxnSp>
        <p:nvCxnSpPr>
          <p:cNvPr id="28" name="Google Shape;1707;p58">
            <a:extLst>
              <a:ext uri="{FF2B5EF4-FFF2-40B4-BE49-F238E27FC236}">
                <a16:creationId xmlns:a16="http://schemas.microsoft.com/office/drawing/2014/main" id="{19C552D5-F5A3-13E2-13CF-1D09729616E7}"/>
              </a:ext>
            </a:extLst>
          </p:cNvPr>
          <p:cNvCxnSpPr>
            <a:cxnSpLocks/>
          </p:cNvCxnSpPr>
          <p:nvPr/>
        </p:nvCxnSpPr>
        <p:spPr>
          <a:xfrm>
            <a:off x="2744905" y="2207615"/>
            <a:ext cx="0" cy="19576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9" name="Google Shape;1707;p58">
            <a:extLst>
              <a:ext uri="{FF2B5EF4-FFF2-40B4-BE49-F238E27FC236}">
                <a16:creationId xmlns:a16="http://schemas.microsoft.com/office/drawing/2014/main" id="{B17B0568-C2B2-1AA2-416F-42247ED8B082}"/>
              </a:ext>
            </a:extLst>
          </p:cNvPr>
          <p:cNvCxnSpPr>
            <a:cxnSpLocks/>
          </p:cNvCxnSpPr>
          <p:nvPr/>
        </p:nvCxnSpPr>
        <p:spPr>
          <a:xfrm flipH="1">
            <a:off x="1580505" y="2403375"/>
            <a:ext cx="2328799" cy="2381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" name="Google Shape;1707;p58">
            <a:extLst>
              <a:ext uri="{FF2B5EF4-FFF2-40B4-BE49-F238E27FC236}">
                <a16:creationId xmlns:a16="http://schemas.microsoft.com/office/drawing/2014/main" id="{5F96C8D9-80D7-1196-79DB-50E2150DE1B9}"/>
              </a:ext>
            </a:extLst>
          </p:cNvPr>
          <p:cNvCxnSpPr>
            <a:cxnSpLocks/>
          </p:cNvCxnSpPr>
          <p:nvPr/>
        </p:nvCxnSpPr>
        <p:spPr>
          <a:xfrm>
            <a:off x="1585267" y="2407139"/>
            <a:ext cx="0" cy="19576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" name="Google Shape;1707;p58">
            <a:extLst>
              <a:ext uri="{FF2B5EF4-FFF2-40B4-BE49-F238E27FC236}">
                <a16:creationId xmlns:a16="http://schemas.microsoft.com/office/drawing/2014/main" id="{2EACC189-5D4C-80EC-BD06-0D65D370F4BE}"/>
              </a:ext>
            </a:extLst>
          </p:cNvPr>
          <p:cNvCxnSpPr>
            <a:cxnSpLocks/>
          </p:cNvCxnSpPr>
          <p:nvPr/>
        </p:nvCxnSpPr>
        <p:spPr>
          <a:xfrm>
            <a:off x="3909304" y="2400000"/>
            <a:ext cx="0" cy="19576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" name="Google Shape;1693;p58">
            <a:extLst>
              <a:ext uri="{FF2B5EF4-FFF2-40B4-BE49-F238E27FC236}">
                <a16:creationId xmlns:a16="http://schemas.microsoft.com/office/drawing/2014/main" id="{FDE6E740-D7A4-2C67-F449-207D86A4B8BE}"/>
              </a:ext>
            </a:extLst>
          </p:cNvPr>
          <p:cNvSpPr/>
          <p:nvPr/>
        </p:nvSpPr>
        <p:spPr>
          <a:xfrm>
            <a:off x="636761" y="2595760"/>
            <a:ext cx="1887486" cy="1245351"/>
          </a:xfrm>
          <a:prstGeom prst="round2DiagRect">
            <a:avLst/>
          </a:prstGeom>
          <a:solidFill>
            <a:srgbClr val="D6528B"/>
          </a:solidFill>
          <a:ln>
            <a:noFill/>
          </a:ln>
          <a:effectLst>
            <a:outerShdw blurRad="101600" sx="96000" sy="96000" algn="ctr" rotWithShape="0">
              <a:srgbClr val="D6538C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chemeClr val="dk1"/>
              </a:solidFill>
              <a:latin typeface="Arial Light" pitchFamily="2" charset="0"/>
              <a:ea typeface="Albert Sans"/>
              <a:cs typeface="Albert Sans"/>
              <a:sym typeface="Albert Sans"/>
            </a:endParaRPr>
          </a:p>
        </p:txBody>
      </p:sp>
      <p:sp>
        <p:nvSpPr>
          <p:cNvPr id="33" name="Google Shape;1699;p58">
            <a:extLst>
              <a:ext uri="{FF2B5EF4-FFF2-40B4-BE49-F238E27FC236}">
                <a16:creationId xmlns:a16="http://schemas.microsoft.com/office/drawing/2014/main" id="{6731049B-F1B8-27C4-0628-C443B7A0E8E4}"/>
              </a:ext>
            </a:extLst>
          </p:cNvPr>
          <p:cNvSpPr txBox="1"/>
          <p:nvPr/>
        </p:nvSpPr>
        <p:spPr>
          <a:xfrm>
            <a:off x="692773" y="2612631"/>
            <a:ext cx="1882723" cy="1274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Breast-conserving surgery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bg1"/>
                </a:solidFill>
                <a:latin typeface="+mj-lt"/>
              </a:rPr>
              <a:t>Only the part of the breast containing the cancer is removed</a:t>
            </a:r>
          </a:p>
        </p:txBody>
      </p:sp>
      <p:sp>
        <p:nvSpPr>
          <p:cNvPr id="34" name="Google Shape;1693;p58">
            <a:extLst>
              <a:ext uri="{FF2B5EF4-FFF2-40B4-BE49-F238E27FC236}">
                <a16:creationId xmlns:a16="http://schemas.microsoft.com/office/drawing/2014/main" id="{012B131B-736C-0F73-806A-729CC2B4A53A}"/>
              </a:ext>
            </a:extLst>
          </p:cNvPr>
          <p:cNvSpPr/>
          <p:nvPr/>
        </p:nvSpPr>
        <p:spPr>
          <a:xfrm>
            <a:off x="2965561" y="2587847"/>
            <a:ext cx="1887486" cy="1257232"/>
          </a:xfrm>
          <a:prstGeom prst="round2DiagRect">
            <a:avLst/>
          </a:prstGeom>
          <a:solidFill>
            <a:srgbClr val="D6528B"/>
          </a:solidFill>
          <a:ln>
            <a:noFill/>
          </a:ln>
          <a:effectLst>
            <a:outerShdw blurRad="101600" sx="96000" sy="96000" algn="ctr" rotWithShape="0">
              <a:srgbClr val="D6538C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chemeClr val="dk1"/>
              </a:solidFill>
              <a:latin typeface="Arial Light" pitchFamily="2" charset="0"/>
              <a:ea typeface="Albert Sans"/>
              <a:cs typeface="Albert Sans"/>
              <a:sym typeface="Albert Sans"/>
            </a:endParaRPr>
          </a:p>
        </p:txBody>
      </p:sp>
      <p:sp>
        <p:nvSpPr>
          <p:cNvPr id="35" name="Google Shape;1699;p58">
            <a:extLst>
              <a:ext uri="{FF2B5EF4-FFF2-40B4-BE49-F238E27FC236}">
                <a16:creationId xmlns:a16="http://schemas.microsoft.com/office/drawing/2014/main" id="{6933FA6B-FB37-9F11-1889-88442E2C5365}"/>
              </a:ext>
            </a:extLst>
          </p:cNvPr>
          <p:cNvSpPr txBox="1"/>
          <p:nvPr/>
        </p:nvSpPr>
        <p:spPr>
          <a:xfrm>
            <a:off x="3016810" y="2777852"/>
            <a:ext cx="1775460" cy="914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Mastectomy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bg1"/>
                </a:solidFill>
                <a:latin typeface="+mj-lt"/>
              </a:rPr>
              <a:t>Entire breast is removed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E76A321-C18A-ADDE-069F-1DF65D78C07C}"/>
              </a:ext>
            </a:extLst>
          </p:cNvPr>
          <p:cNvGrpSpPr/>
          <p:nvPr/>
        </p:nvGrpSpPr>
        <p:grpSpPr>
          <a:xfrm>
            <a:off x="5285099" y="1145400"/>
            <a:ext cx="3111555" cy="3282023"/>
            <a:chOff x="4978345" y="1356260"/>
            <a:chExt cx="3111555" cy="3282023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2510C58E-4054-9FBE-7783-B6D2C16BE0E6}"/>
                </a:ext>
              </a:extLst>
            </p:cNvPr>
            <p:cNvGrpSpPr/>
            <p:nvPr/>
          </p:nvGrpSpPr>
          <p:grpSpPr>
            <a:xfrm>
              <a:off x="4978345" y="1957883"/>
              <a:ext cx="3111555" cy="2680400"/>
              <a:chOff x="4978345" y="1957883"/>
              <a:chExt cx="3111555" cy="2680400"/>
            </a:xfrm>
          </p:grpSpPr>
          <p:pic>
            <p:nvPicPr>
              <p:cNvPr id="41" name="Graphic 24">
                <a:extLst>
                  <a:ext uri="{FF2B5EF4-FFF2-40B4-BE49-F238E27FC236}">
                    <a16:creationId xmlns:a16="http://schemas.microsoft.com/office/drawing/2014/main" id="{54707A31-FA46-E97D-A51B-6940A0BED7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4978345" y="1957883"/>
                <a:ext cx="704173" cy="2680400"/>
              </a:xfrm>
              <a:prstGeom prst="rect">
                <a:avLst/>
              </a:prstGeom>
            </p:spPr>
          </p:pic>
          <p:sp>
            <p:nvSpPr>
              <p:cNvPr id="42" name="Google Shape;1699;p58">
                <a:extLst>
                  <a:ext uri="{FF2B5EF4-FFF2-40B4-BE49-F238E27FC236}">
                    <a16:creationId xmlns:a16="http://schemas.microsoft.com/office/drawing/2014/main" id="{92444041-593B-5381-19FE-A0FB6C902C6C}"/>
                  </a:ext>
                </a:extLst>
              </p:cNvPr>
              <p:cNvSpPr txBox="1"/>
              <p:nvPr/>
            </p:nvSpPr>
            <p:spPr>
              <a:xfrm>
                <a:off x="5682518" y="2075893"/>
                <a:ext cx="1943835" cy="457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 dirty="0">
                    <a:solidFill>
                      <a:schemeClr val="tx1"/>
                    </a:solidFill>
                    <a:latin typeface="+mj-lt"/>
                  </a:rPr>
                  <a:t>Remove as much of the cancer as possible</a:t>
                </a:r>
              </a:p>
            </p:txBody>
          </p:sp>
          <p:sp>
            <p:nvSpPr>
              <p:cNvPr id="43" name="Google Shape;1699;p58">
                <a:extLst>
                  <a:ext uri="{FF2B5EF4-FFF2-40B4-BE49-F238E27FC236}">
                    <a16:creationId xmlns:a16="http://schemas.microsoft.com/office/drawing/2014/main" id="{BB3B216D-C3AD-B583-A946-702916AD4000}"/>
                  </a:ext>
                </a:extLst>
              </p:cNvPr>
              <p:cNvSpPr txBox="1"/>
              <p:nvPr/>
            </p:nvSpPr>
            <p:spPr>
              <a:xfrm>
                <a:off x="5690299" y="2691855"/>
                <a:ext cx="2301902" cy="457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 dirty="0">
                    <a:solidFill>
                      <a:schemeClr val="tx1"/>
                    </a:solidFill>
                    <a:latin typeface="+mj-lt"/>
                  </a:rPr>
                  <a:t>Find out whether the cancer has spread to the lymph nodes under the arm</a:t>
                </a:r>
              </a:p>
            </p:txBody>
          </p:sp>
          <p:sp>
            <p:nvSpPr>
              <p:cNvPr id="44" name="Google Shape;1699;p58">
                <a:extLst>
                  <a:ext uri="{FF2B5EF4-FFF2-40B4-BE49-F238E27FC236}">
                    <a16:creationId xmlns:a16="http://schemas.microsoft.com/office/drawing/2014/main" id="{B9DA9EB2-8A9B-71E4-0B51-6A87C0F47776}"/>
                  </a:ext>
                </a:extLst>
              </p:cNvPr>
              <p:cNvSpPr txBox="1"/>
              <p:nvPr/>
            </p:nvSpPr>
            <p:spPr>
              <a:xfrm>
                <a:off x="5690299" y="3369959"/>
                <a:ext cx="2301902" cy="457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 dirty="0">
                    <a:solidFill>
                      <a:schemeClr val="tx1"/>
                    </a:solidFill>
                    <a:latin typeface="+mj-lt"/>
                  </a:rPr>
                  <a:t>Restore the breast’s shape after the cancer is removed </a:t>
                </a:r>
              </a:p>
            </p:txBody>
          </p:sp>
          <p:sp>
            <p:nvSpPr>
              <p:cNvPr id="45" name="Google Shape;1699;p58">
                <a:extLst>
                  <a:ext uri="{FF2B5EF4-FFF2-40B4-BE49-F238E27FC236}">
                    <a16:creationId xmlns:a16="http://schemas.microsoft.com/office/drawing/2014/main" id="{C290C1BB-919C-38E0-8452-6278CBE2B2A2}"/>
                  </a:ext>
                </a:extLst>
              </p:cNvPr>
              <p:cNvSpPr txBox="1"/>
              <p:nvPr/>
            </p:nvSpPr>
            <p:spPr>
              <a:xfrm>
                <a:off x="5698080" y="4035840"/>
                <a:ext cx="2391820" cy="457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 dirty="0">
                    <a:solidFill>
                      <a:schemeClr val="tx1"/>
                    </a:solidFill>
                    <a:latin typeface="+mj-lt"/>
                  </a:rPr>
                  <a:t>Relieve symptoms of advanced cancer</a:t>
                </a: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64F13BE1-6077-6F17-7BC2-BCC967E11813}"/>
                </a:ext>
              </a:extLst>
            </p:cNvPr>
            <p:cNvGrpSpPr/>
            <p:nvPr/>
          </p:nvGrpSpPr>
          <p:grpSpPr>
            <a:xfrm>
              <a:off x="5121946" y="1356260"/>
              <a:ext cx="2726654" cy="436702"/>
              <a:chOff x="5121946" y="1400710"/>
              <a:chExt cx="2726654" cy="436702"/>
            </a:xfrm>
          </p:grpSpPr>
          <p:sp>
            <p:nvSpPr>
              <p:cNvPr id="39" name="Google Shape;1693;p58">
                <a:extLst>
                  <a:ext uri="{FF2B5EF4-FFF2-40B4-BE49-F238E27FC236}">
                    <a16:creationId xmlns:a16="http://schemas.microsoft.com/office/drawing/2014/main" id="{450CFDFF-658C-7297-E060-1F91BACE723A}"/>
                  </a:ext>
                </a:extLst>
              </p:cNvPr>
              <p:cNvSpPr/>
              <p:nvPr/>
            </p:nvSpPr>
            <p:spPr>
              <a:xfrm>
                <a:off x="5121946" y="1400710"/>
                <a:ext cx="2726654" cy="436702"/>
              </a:xfrm>
              <a:prstGeom prst="round2DiagRect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101600" sx="96000" sy="96000" algn="ctr" rotWithShape="0">
                  <a:srgbClr val="D6538C">
                    <a:alpha val="4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 b="1" dirty="0">
                  <a:solidFill>
                    <a:schemeClr val="dk1"/>
                  </a:solidFill>
                  <a:latin typeface="Arial Light" pitchFamily="2" charset="0"/>
                  <a:ea typeface="Albert Sans"/>
                  <a:cs typeface="Albert Sans"/>
                  <a:sym typeface="Albert Sans"/>
                </a:endParaRPr>
              </a:p>
            </p:txBody>
          </p:sp>
          <p:sp>
            <p:nvSpPr>
              <p:cNvPr id="40" name="Google Shape;1699;p58">
                <a:extLst>
                  <a:ext uri="{FF2B5EF4-FFF2-40B4-BE49-F238E27FC236}">
                    <a16:creationId xmlns:a16="http://schemas.microsoft.com/office/drawing/2014/main" id="{47BE90B5-43B8-F649-D3CD-958721B1CCFF}"/>
                  </a:ext>
                </a:extLst>
              </p:cNvPr>
              <p:cNvSpPr txBox="1"/>
              <p:nvPr/>
            </p:nvSpPr>
            <p:spPr>
              <a:xfrm>
                <a:off x="5343070" y="1478224"/>
                <a:ext cx="2505529" cy="2912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500" b="1" dirty="0">
                    <a:solidFill>
                      <a:srgbClr val="D6538C"/>
                    </a:solidFill>
                    <a:latin typeface="+mj-lt"/>
                  </a:rPr>
                  <a:t>Surgery may be done to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091438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B1A17BB-A90C-E97D-5A08-8D17C337FC41}"/>
              </a:ext>
            </a:extLst>
          </p:cNvPr>
          <p:cNvSpPr txBox="1">
            <a:spLocks/>
          </p:cNvSpPr>
          <p:nvPr/>
        </p:nvSpPr>
        <p:spPr>
          <a:xfrm>
            <a:off x="313109" y="0"/>
            <a:ext cx="658005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r>
              <a:rPr lang="en-US" sz="2800" dirty="0">
                <a:solidFill>
                  <a:srgbClr val="D6538C"/>
                </a:solidFill>
                <a:latin typeface="+mj-lt"/>
                <a:cs typeface="Calibri" panose="020F0502020204030204" pitchFamily="34" charset="0"/>
              </a:rPr>
              <a:t>Surgery</a:t>
            </a:r>
            <a:endParaRPr lang="en-IN" sz="2800" dirty="0">
              <a:solidFill>
                <a:srgbClr val="D6538C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5" name="Google Shape;1718;p59">
            <a:extLst>
              <a:ext uri="{FF2B5EF4-FFF2-40B4-BE49-F238E27FC236}">
                <a16:creationId xmlns:a16="http://schemas.microsoft.com/office/drawing/2014/main" id="{DAFAE7AB-CE7D-CE21-3C31-CF470944E1B9}"/>
              </a:ext>
            </a:extLst>
          </p:cNvPr>
          <p:cNvSpPr txBox="1"/>
          <p:nvPr/>
        </p:nvSpPr>
        <p:spPr>
          <a:xfrm>
            <a:off x="313109" y="776533"/>
            <a:ext cx="8406941" cy="499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500" dirty="0">
                <a:latin typeface="+mj-lt"/>
              </a:rPr>
              <a:t>Breast-conserving surgery is indicated in all patients in stage I and II of the disease &amp; tumor measured up to 3.5 cm regardless of the axillary lymph nodes status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536801" y="1508979"/>
            <a:ext cx="8289716" cy="2857988"/>
            <a:chOff x="869950" y="1670050"/>
            <a:chExt cx="7293705" cy="2514600"/>
          </a:xfrm>
        </p:grpSpPr>
        <p:pic>
          <p:nvPicPr>
            <p:cNvPr id="6" name="Graphic 47">
              <a:extLst>
                <a:ext uri="{FF2B5EF4-FFF2-40B4-BE49-F238E27FC236}">
                  <a16:creationId xmlns:a16="http://schemas.microsoft.com/office/drawing/2014/main" id="{2A24EA15-0112-3427-AEAF-EA10B21BD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190827" y="1670050"/>
              <a:ext cx="2762346" cy="2514600"/>
            </a:xfrm>
            <a:prstGeom prst="rect">
              <a:avLst/>
            </a:prstGeom>
          </p:spPr>
        </p:pic>
        <p:sp>
          <p:nvSpPr>
            <p:cNvPr id="7" name="Google Shape;1699;p58">
              <a:extLst>
                <a:ext uri="{FF2B5EF4-FFF2-40B4-BE49-F238E27FC236}">
                  <a16:creationId xmlns:a16="http://schemas.microsoft.com/office/drawing/2014/main" id="{1C669F09-2C4F-31C8-9E66-DAA7626942BC}"/>
                </a:ext>
              </a:extLst>
            </p:cNvPr>
            <p:cNvSpPr txBox="1"/>
            <p:nvPr/>
          </p:nvSpPr>
          <p:spPr>
            <a:xfrm>
              <a:off x="1230030" y="2032000"/>
              <a:ext cx="1960798" cy="5839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 b="1" dirty="0">
                  <a:solidFill>
                    <a:srgbClr val="D6538C"/>
                  </a:solidFill>
                  <a:latin typeface="+mj-lt"/>
                </a:rPr>
                <a:t>Neoadjuvant therapy 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dirty="0">
                  <a:solidFill>
                    <a:srgbClr val="D6538C"/>
                  </a:solidFill>
                  <a:latin typeface="+mj-lt"/>
                </a:rPr>
                <a:t>Shrink tumor bulk</a:t>
              </a:r>
            </a:p>
          </p:txBody>
        </p:sp>
        <p:sp>
          <p:nvSpPr>
            <p:cNvPr id="8" name="Google Shape;1699;p58">
              <a:extLst>
                <a:ext uri="{FF2B5EF4-FFF2-40B4-BE49-F238E27FC236}">
                  <a16:creationId xmlns:a16="http://schemas.microsoft.com/office/drawing/2014/main" id="{9E470B79-5894-2F17-3A1F-222ED140CAFA}"/>
                </a:ext>
              </a:extLst>
            </p:cNvPr>
            <p:cNvSpPr txBox="1"/>
            <p:nvPr/>
          </p:nvSpPr>
          <p:spPr>
            <a:xfrm>
              <a:off x="5793935" y="2489850"/>
              <a:ext cx="2369720" cy="5839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 b="1" dirty="0">
                  <a:solidFill>
                    <a:srgbClr val="D6538C"/>
                  </a:solidFill>
                  <a:latin typeface="+mj-lt"/>
                </a:rPr>
                <a:t>Breast conservation surgery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dirty="0">
                  <a:solidFill>
                    <a:srgbClr val="D6538C"/>
                  </a:solidFill>
                  <a:latin typeface="+mj-lt"/>
                </a:rPr>
                <a:t>Treatment of localized breast cancer</a:t>
              </a:r>
            </a:p>
          </p:txBody>
        </p:sp>
        <p:sp>
          <p:nvSpPr>
            <p:cNvPr id="9" name="Google Shape;1699;p58">
              <a:extLst>
                <a:ext uri="{FF2B5EF4-FFF2-40B4-BE49-F238E27FC236}">
                  <a16:creationId xmlns:a16="http://schemas.microsoft.com/office/drawing/2014/main" id="{D5FACFCC-B2A9-747E-BD13-131CC76FE896}"/>
                </a:ext>
              </a:extLst>
            </p:cNvPr>
            <p:cNvSpPr txBox="1"/>
            <p:nvPr/>
          </p:nvSpPr>
          <p:spPr>
            <a:xfrm>
              <a:off x="869950" y="3338359"/>
              <a:ext cx="2320877" cy="5839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 b="1" dirty="0">
                  <a:solidFill>
                    <a:srgbClr val="D6538C"/>
                  </a:solidFill>
                  <a:latin typeface="+mj-lt"/>
                </a:rPr>
                <a:t>Adjuvant therapy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dirty="0">
                  <a:solidFill>
                    <a:srgbClr val="D6538C"/>
                  </a:solidFill>
                  <a:latin typeface="+mj-lt"/>
                </a:rPr>
                <a:t>Full recovery and minimize the risk of metastases</a:t>
              </a:r>
            </a:p>
          </p:txBody>
        </p:sp>
      </p:grpSp>
      <p:sp>
        <p:nvSpPr>
          <p:cNvPr id="11" name="Rectangle 10"/>
          <p:cNvSpPr/>
          <p:nvPr/>
        </p:nvSpPr>
        <p:spPr>
          <a:xfrm>
            <a:off x="430334" y="4681835"/>
            <a:ext cx="85026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FFFF">
                  <a:lumMod val="50000"/>
                </a:srgbClr>
              </a:buClr>
              <a:buSzPct val="90000"/>
              <a:defRPr/>
            </a:pPr>
            <a:r>
              <a:rPr lang="en-US" sz="800" kern="1200" dirty="0" err="1">
                <a:solidFill>
                  <a:prstClr val="black"/>
                </a:solidFill>
                <a:latin typeface="+mj-lt"/>
              </a:rPr>
              <a:t>Mitov</a:t>
            </a:r>
            <a:r>
              <a:rPr lang="en-US" sz="800" kern="1200" dirty="0">
                <a:solidFill>
                  <a:prstClr val="black"/>
                </a:solidFill>
                <a:latin typeface="+mj-lt"/>
              </a:rPr>
              <a:t> FS, </a:t>
            </a:r>
            <a:r>
              <a:rPr lang="en-US" sz="800" kern="1200" dirty="0" err="1">
                <a:solidFill>
                  <a:prstClr val="black"/>
                </a:solidFill>
                <a:latin typeface="+mj-lt"/>
              </a:rPr>
              <a:t>Molov</a:t>
            </a:r>
            <a:r>
              <a:rPr lang="en-US" sz="800" kern="1200" dirty="0">
                <a:solidFill>
                  <a:prstClr val="black"/>
                </a:solidFill>
                <a:latin typeface="+mj-lt"/>
              </a:rPr>
              <a:t> VV. Breast-conserving surgery in early-stage breast cancer (indications, local recurrences, survival, cosmetic results). Folia </a:t>
            </a:r>
            <a:r>
              <a:rPr lang="en-US" sz="800" kern="1200" dirty="0" err="1">
                <a:solidFill>
                  <a:prstClr val="black"/>
                </a:solidFill>
                <a:latin typeface="+mj-lt"/>
              </a:rPr>
              <a:t>medica</a:t>
            </a:r>
            <a:r>
              <a:rPr lang="en-US" sz="800" kern="1200" dirty="0">
                <a:solidFill>
                  <a:prstClr val="black"/>
                </a:solidFill>
                <a:latin typeface="+mj-lt"/>
              </a:rPr>
              <a:t>. 2006 Jan 1;48(1):23-30. Nounou MI, </a:t>
            </a:r>
            <a:r>
              <a:rPr lang="en-US" sz="800" kern="1200" dirty="0" err="1">
                <a:solidFill>
                  <a:prstClr val="black"/>
                </a:solidFill>
                <a:latin typeface="+mj-lt"/>
              </a:rPr>
              <a:t>ElAmrawy</a:t>
            </a:r>
            <a:r>
              <a:rPr lang="en-US" sz="800" kern="1200" dirty="0">
                <a:solidFill>
                  <a:prstClr val="black"/>
                </a:solidFill>
                <a:latin typeface="+mj-lt"/>
              </a:rPr>
              <a:t> F, Ahmed N, et al. Breast cancer: conventional diagnosis and treatment modalities and recent patents and technologies. Breast cancer: basic and clinical research. 2015 Jan;9:BCBCR-S29420.</a:t>
            </a:r>
          </a:p>
        </p:txBody>
      </p:sp>
    </p:spTree>
    <p:extLst>
      <p:ext uri="{BB962C8B-B14F-4D97-AF65-F5344CB8AC3E}">
        <p14:creationId xmlns:p14="http://schemas.microsoft.com/office/powerpoint/2010/main" val="39692076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B1A17BB-A90C-E97D-5A08-8D17C337FC41}"/>
              </a:ext>
            </a:extLst>
          </p:cNvPr>
          <p:cNvSpPr txBox="1">
            <a:spLocks/>
          </p:cNvSpPr>
          <p:nvPr/>
        </p:nvSpPr>
        <p:spPr>
          <a:xfrm>
            <a:off x="313109" y="0"/>
            <a:ext cx="8347313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r>
              <a:rPr lang="en-US" sz="2800" dirty="0">
                <a:solidFill>
                  <a:srgbClr val="D6538C"/>
                </a:solidFill>
                <a:latin typeface="+mj-lt"/>
                <a:cs typeface="Calibri" panose="020F0502020204030204" pitchFamily="34" charset="0"/>
              </a:rPr>
              <a:t>Mastectomy and breast-conserving therapy</a:t>
            </a:r>
            <a:endParaRPr lang="en-IN" sz="2800" dirty="0">
              <a:solidFill>
                <a:srgbClr val="D6538C"/>
              </a:solidFill>
              <a:latin typeface="+mj-lt"/>
              <a:cs typeface="Calibri" panose="020F0502020204030204" pitchFamily="34" charset="0"/>
            </a:endParaRPr>
          </a:p>
          <a:p>
            <a:endParaRPr lang="en-IN" sz="2800" dirty="0">
              <a:solidFill>
                <a:srgbClr val="D6538C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34669" y="862010"/>
            <a:ext cx="8313677" cy="655943"/>
          </a:xfrm>
          <a:prstGeom prst="roundRect">
            <a:avLst/>
          </a:prstGeom>
          <a:solidFill>
            <a:srgbClr val="D652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Google Shape;1718;p59">
            <a:extLst>
              <a:ext uri="{FF2B5EF4-FFF2-40B4-BE49-F238E27FC236}">
                <a16:creationId xmlns:a16="http://schemas.microsoft.com/office/drawing/2014/main" id="{DAFAE7AB-CE7D-CE21-3C31-CF470944E1B9}"/>
              </a:ext>
            </a:extLst>
          </p:cNvPr>
          <p:cNvSpPr txBox="1"/>
          <p:nvPr/>
        </p:nvSpPr>
        <p:spPr>
          <a:xfrm>
            <a:off x="597877" y="905575"/>
            <a:ext cx="8062545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+mj-lt"/>
              </a:rPr>
              <a:t>A total of 23,810 breast cancer patients were included, of whom 44.9% received BCT and 55.1% underwent mastectomy, with a median follow-up of 116 months</a:t>
            </a:r>
          </a:p>
        </p:txBody>
      </p:sp>
      <p:sp>
        <p:nvSpPr>
          <p:cNvPr id="8" name="Google Shape;840;p42">
            <a:extLst>
              <a:ext uri="{FF2B5EF4-FFF2-40B4-BE49-F238E27FC236}">
                <a16:creationId xmlns:a16="http://schemas.microsoft.com/office/drawing/2014/main" id="{110193F5-4B58-434E-845E-350410DBB204}"/>
              </a:ext>
            </a:extLst>
          </p:cNvPr>
          <p:cNvSpPr txBox="1">
            <a:spLocks/>
          </p:cNvSpPr>
          <p:nvPr/>
        </p:nvSpPr>
        <p:spPr>
          <a:xfrm>
            <a:off x="313109" y="2060783"/>
            <a:ext cx="3590676" cy="21485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317500">
              <a:buClr>
                <a:schemeClr val="lt2"/>
              </a:buClr>
              <a:buSzPts val="1400"/>
              <a:buFont typeface="Albert Sans"/>
              <a:buChar char="●"/>
              <a:defRPr/>
            </a:pPr>
            <a:r>
              <a:rPr lang="en-US" dirty="0">
                <a:solidFill>
                  <a:schemeClr val="dk1"/>
                </a:solidFill>
                <a:latin typeface="+mj-lt"/>
                <a:ea typeface="Albert Sans"/>
                <a:cs typeface="Albert Sans"/>
              </a:rPr>
              <a:t>BCT group had improved breast cancer-specific survival and overall survival as compared to mastectomy group</a:t>
            </a:r>
          </a:p>
          <a:p>
            <a:pPr marL="457200" indent="-317500">
              <a:buClr>
                <a:schemeClr val="lt2"/>
              </a:buClr>
              <a:buSzPts val="1400"/>
              <a:buFont typeface="Albert Sans"/>
              <a:buChar char="●"/>
              <a:defRPr/>
            </a:pPr>
            <a:endParaRPr lang="en-US" dirty="0">
              <a:solidFill>
                <a:schemeClr val="dk1"/>
              </a:solidFill>
              <a:latin typeface="+mj-lt"/>
              <a:ea typeface="Albert Sans"/>
              <a:cs typeface="Albert Sans"/>
            </a:endParaRPr>
          </a:p>
          <a:p>
            <a:pPr marL="457200" indent="-317500">
              <a:buClr>
                <a:schemeClr val="lt2"/>
              </a:buClr>
              <a:buSzPts val="1400"/>
              <a:buFont typeface="Albert Sans"/>
              <a:buChar char="●"/>
              <a:defRPr/>
            </a:pPr>
            <a:r>
              <a:rPr lang="en-US" dirty="0">
                <a:solidFill>
                  <a:schemeClr val="dk1"/>
                </a:solidFill>
                <a:latin typeface="+mj-lt"/>
                <a:ea typeface="Albert Sans"/>
                <a:cs typeface="Albert Sans"/>
              </a:rPr>
              <a:t>The survival benefit of BCT was more pronounced in the slightly older (36–40 years) group</a:t>
            </a:r>
          </a:p>
        </p:txBody>
      </p:sp>
      <p:pic>
        <p:nvPicPr>
          <p:cNvPr id="9" name="Picture 2" descr="1. Yes, Breasts Can Suffer Infections Too">
            <a:extLst>
              <a:ext uri="{FF2B5EF4-FFF2-40B4-BE49-F238E27FC236}">
                <a16:creationId xmlns:a16="http://schemas.microsoft.com/office/drawing/2014/main" id="{AA7C00A6-AB0B-BDCE-7D4D-8214176DD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859" y="1714213"/>
            <a:ext cx="4207933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434669" y="4752188"/>
            <a:ext cx="850265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FFFFFF">
                  <a:lumMod val="50000"/>
                </a:srgbClr>
              </a:buClr>
              <a:buSzPct val="90000"/>
              <a:defRPr/>
            </a:pPr>
            <a:r>
              <a:rPr lang="en-US" sz="800" kern="1200" dirty="0">
                <a:solidFill>
                  <a:prstClr val="black"/>
                </a:solidFill>
                <a:latin typeface="+mj-lt"/>
              </a:rPr>
              <a:t>Sun ZH, Chen C, </a:t>
            </a:r>
            <a:r>
              <a:rPr lang="en-US" sz="800" kern="1200" dirty="0" err="1">
                <a:solidFill>
                  <a:prstClr val="black"/>
                </a:solidFill>
                <a:latin typeface="+mj-lt"/>
              </a:rPr>
              <a:t>Kuang</a:t>
            </a:r>
            <a:r>
              <a:rPr lang="en-US" sz="800" kern="1200" dirty="0">
                <a:solidFill>
                  <a:prstClr val="black"/>
                </a:solidFill>
                <a:latin typeface="+mj-lt"/>
              </a:rPr>
              <a:t> XW, et al. Breast surgery for young women with early-stage breast cancer: Mastectomy or breast-conserving therapy?. Medicine. 2021 May 7;100(18).</a:t>
            </a:r>
          </a:p>
        </p:txBody>
      </p:sp>
    </p:spTree>
    <p:extLst>
      <p:ext uri="{BB962C8B-B14F-4D97-AF65-F5344CB8AC3E}">
        <p14:creationId xmlns:p14="http://schemas.microsoft.com/office/powerpoint/2010/main" val="7575926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B1A17BB-A90C-E97D-5A08-8D17C337FC41}"/>
              </a:ext>
            </a:extLst>
          </p:cNvPr>
          <p:cNvSpPr txBox="1">
            <a:spLocks/>
          </p:cNvSpPr>
          <p:nvPr/>
        </p:nvSpPr>
        <p:spPr>
          <a:xfrm>
            <a:off x="313109" y="83944"/>
            <a:ext cx="8830891" cy="490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r>
              <a:rPr lang="en-US" sz="1700" dirty="0">
                <a:solidFill>
                  <a:srgbClr val="D6538C"/>
                </a:solidFill>
                <a:latin typeface="+mj-lt"/>
                <a:cs typeface="Calibri" panose="020F0502020204030204" pitchFamily="34" charset="0"/>
              </a:rPr>
              <a:t>Survival of Breast-Conserving Surgery Plus Radiotherapy versus Total Mastectomy</a:t>
            </a:r>
            <a:endParaRPr lang="en-IN" sz="1700" dirty="0">
              <a:solidFill>
                <a:srgbClr val="D6538C"/>
              </a:solidFill>
              <a:latin typeface="+mj-lt"/>
              <a:cs typeface="Calibri" panose="020F0502020204030204" pitchFamily="3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44D0D11-D975-A2FA-8F06-AE09D8C56869}"/>
              </a:ext>
            </a:extLst>
          </p:cNvPr>
          <p:cNvGrpSpPr/>
          <p:nvPr/>
        </p:nvGrpSpPr>
        <p:grpSpPr>
          <a:xfrm>
            <a:off x="660642" y="3820945"/>
            <a:ext cx="7840300" cy="726441"/>
            <a:chOff x="651850" y="3448050"/>
            <a:chExt cx="7840300" cy="726441"/>
          </a:xfrm>
        </p:grpSpPr>
        <p:sp>
          <p:nvSpPr>
            <p:cNvPr id="26" name="Google Shape;1823;p65">
              <a:extLst>
                <a:ext uri="{FF2B5EF4-FFF2-40B4-BE49-F238E27FC236}">
                  <a16:creationId xmlns:a16="http://schemas.microsoft.com/office/drawing/2014/main" id="{5E1D6B62-62DD-7092-45A7-BA624E7FFA17}"/>
                </a:ext>
              </a:extLst>
            </p:cNvPr>
            <p:cNvSpPr/>
            <p:nvPr/>
          </p:nvSpPr>
          <p:spPr>
            <a:xfrm>
              <a:off x="651850" y="3448050"/>
              <a:ext cx="7840300" cy="726441"/>
            </a:xfrm>
            <a:prstGeom prst="roundRect">
              <a:avLst>
                <a:gd name="adj" fmla="val 8861"/>
              </a:avLst>
            </a:prstGeom>
            <a:solidFill>
              <a:srgbClr val="F1C5D8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+mj-lt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27" name="Google Shape;1827;p65">
              <a:extLst>
                <a:ext uri="{FF2B5EF4-FFF2-40B4-BE49-F238E27FC236}">
                  <a16:creationId xmlns:a16="http://schemas.microsoft.com/office/drawing/2014/main" id="{C7E76F91-92AF-7F3A-6824-4952F9289CA8}"/>
                </a:ext>
              </a:extLst>
            </p:cNvPr>
            <p:cNvSpPr txBox="1">
              <a:spLocks/>
            </p:cNvSpPr>
            <p:nvPr/>
          </p:nvSpPr>
          <p:spPr>
            <a:xfrm>
              <a:off x="674511" y="3470019"/>
              <a:ext cx="7794978" cy="6838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048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●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1pPr>
              <a:lvl2pPr marL="914400" marR="0" lvl="1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○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2pPr>
              <a:lvl3pPr marL="1371600" marR="0" lvl="2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■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3pPr>
              <a:lvl4pPr marL="1828800" marR="0" lvl="3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●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4pPr>
              <a:lvl5pPr marL="2286000" marR="0" lvl="4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○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5pPr>
              <a:lvl6pPr marL="2743200" marR="0" lvl="5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■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6pPr>
              <a:lvl7pPr marL="3200400" marR="0" lvl="6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●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7pPr>
              <a:lvl8pPr marL="3657600" marR="0" lvl="7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○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8pPr>
              <a:lvl9pPr marL="4114800" marR="0" lvl="8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1600"/>
                </a:spcAft>
                <a:buClr>
                  <a:schemeClr val="dk1"/>
                </a:buClr>
                <a:buSzPts val="1200"/>
                <a:buFont typeface="Albert Sans"/>
                <a:buChar char="■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9pPr>
            </a:lstStyle>
            <a:p>
              <a:pPr marL="38100" indent="0" algn="ctr">
                <a:buClr>
                  <a:srgbClr val="D6538C"/>
                </a:buClr>
                <a:buSzPct val="80000"/>
                <a:buNone/>
              </a:pPr>
              <a:r>
                <a:rPr lang="en-US" sz="1600" b="1" dirty="0">
                  <a:latin typeface="+mj-lt"/>
                </a:rPr>
                <a:t>BCS + RT is at least equivalent to TM in terms of OS and may affect treatment decisions in early breast cancer patients</a:t>
              </a:r>
            </a:p>
          </p:txBody>
        </p:sp>
      </p:grpSp>
      <p:sp>
        <p:nvSpPr>
          <p:cNvPr id="29" name="Rectangle 28"/>
          <p:cNvSpPr/>
          <p:nvPr/>
        </p:nvSpPr>
        <p:spPr>
          <a:xfrm>
            <a:off x="425877" y="4706532"/>
            <a:ext cx="86760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FFFFFF">
                  <a:lumMod val="50000"/>
                </a:srgbClr>
              </a:buClr>
              <a:buSzPct val="90000"/>
              <a:defRPr/>
            </a:pPr>
            <a:r>
              <a:rPr lang="en-US" sz="800" b="1" kern="1200" dirty="0">
                <a:solidFill>
                  <a:prstClr val="black"/>
                </a:solidFill>
                <a:latin typeface="+mj-lt"/>
              </a:rPr>
              <a:t>BCS: </a:t>
            </a:r>
            <a:r>
              <a:rPr lang="en-US" sz="800" kern="1200" dirty="0">
                <a:solidFill>
                  <a:prstClr val="black"/>
                </a:solidFill>
                <a:latin typeface="+mj-lt"/>
              </a:rPr>
              <a:t>Breast-conserving surgery, </a:t>
            </a:r>
            <a:r>
              <a:rPr lang="en-US" sz="800" b="1" kern="1200" dirty="0">
                <a:solidFill>
                  <a:prstClr val="black"/>
                </a:solidFill>
                <a:latin typeface="+mj-lt"/>
              </a:rPr>
              <a:t>RT:</a:t>
            </a:r>
            <a:r>
              <a:rPr lang="en-US" sz="800" kern="1200" dirty="0">
                <a:solidFill>
                  <a:prstClr val="black"/>
                </a:solidFill>
                <a:latin typeface="+mj-lt"/>
              </a:rPr>
              <a:t> Radiotherapy, </a:t>
            </a:r>
            <a:r>
              <a:rPr lang="en-US" sz="800" b="1" kern="1200" dirty="0">
                <a:solidFill>
                  <a:prstClr val="black"/>
                </a:solidFill>
                <a:latin typeface="+mj-lt"/>
              </a:rPr>
              <a:t>TM:</a:t>
            </a:r>
            <a:r>
              <a:rPr lang="en-US" sz="800" kern="1200" dirty="0">
                <a:solidFill>
                  <a:prstClr val="black"/>
                </a:solidFill>
                <a:latin typeface="+mj-lt"/>
              </a:rPr>
              <a:t> Total mastectomy, </a:t>
            </a:r>
            <a:r>
              <a:rPr lang="en-US" sz="800" b="1" kern="1200" dirty="0">
                <a:solidFill>
                  <a:prstClr val="black"/>
                </a:solidFill>
                <a:latin typeface="+mj-lt"/>
              </a:rPr>
              <a:t>EBC:</a:t>
            </a:r>
            <a:r>
              <a:rPr lang="en-US" sz="800" kern="1200" dirty="0">
                <a:solidFill>
                  <a:prstClr val="black"/>
                </a:solidFill>
                <a:latin typeface="+mj-lt"/>
              </a:rPr>
              <a:t> Early breast cancer. </a:t>
            </a:r>
          </a:p>
          <a:p>
            <a:pPr lvl="0">
              <a:buClr>
                <a:srgbClr val="FFFFFF">
                  <a:lumMod val="50000"/>
                </a:srgbClr>
              </a:buClr>
              <a:buSzPct val="90000"/>
              <a:defRPr/>
            </a:pPr>
            <a:r>
              <a:rPr lang="en-US" sz="800" kern="1200" dirty="0">
                <a:solidFill>
                  <a:prstClr val="black"/>
                </a:solidFill>
                <a:latin typeface="+mj-lt"/>
              </a:rPr>
              <a:t>Kim H, Lee SB, Nam SJ, et al. Survival of Breast-Conserving Surgery Plus Radiotherapy versus Total Mastectomy in Early Breast Cancer. Annals of surgical oncology. 2021 Jan 25:1-9.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72434E4-BA82-5B36-70B7-40FCDA1D537B}"/>
              </a:ext>
            </a:extLst>
          </p:cNvPr>
          <p:cNvGrpSpPr/>
          <p:nvPr/>
        </p:nvGrpSpPr>
        <p:grpSpPr>
          <a:xfrm>
            <a:off x="689317" y="1237525"/>
            <a:ext cx="8113381" cy="2259623"/>
            <a:chOff x="689317" y="1237525"/>
            <a:chExt cx="8113381" cy="2259623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91047FFC-9690-4E8E-A148-953D0224E0FA}"/>
                </a:ext>
              </a:extLst>
            </p:cNvPr>
            <p:cNvGrpSpPr/>
            <p:nvPr/>
          </p:nvGrpSpPr>
          <p:grpSpPr>
            <a:xfrm>
              <a:off x="689317" y="1237525"/>
              <a:ext cx="8113381" cy="2259623"/>
              <a:chOff x="683303" y="1237525"/>
              <a:chExt cx="8113381" cy="2259623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3DC96A6A-7265-7E96-C7F5-B4980786861B}"/>
                  </a:ext>
                </a:extLst>
              </p:cNvPr>
              <p:cNvGrpSpPr/>
              <p:nvPr/>
            </p:nvGrpSpPr>
            <p:grpSpPr>
              <a:xfrm>
                <a:off x="683303" y="1237525"/>
                <a:ext cx="3103684" cy="2259623"/>
                <a:chOff x="823101" y="1237525"/>
                <a:chExt cx="3103684" cy="2259623"/>
              </a:xfrm>
            </p:grpSpPr>
            <p:sp>
              <p:nvSpPr>
                <p:cNvPr id="24" name="Rounded Rectangle 23"/>
                <p:cNvSpPr/>
                <p:nvPr/>
              </p:nvSpPr>
              <p:spPr>
                <a:xfrm>
                  <a:off x="823101" y="1237525"/>
                  <a:ext cx="3103684" cy="2259623"/>
                </a:xfrm>
                <a:prstGeom prst="roundRect">
                  <a:avLst/>
                </a:prstGeom>
                <a:solidFill>
                  <a:srgbClr val="FAECF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grpSp>
              <p:nvGrpSpPr>
                <p:cNvPr id="6" name="Group 5">
                  <a:extLst>
                    <a:ext uri="{FF2B5EF4-FFF2-40B4-BE49-F238E27FC236}">
                      <a16:creationId xmlns:a16="http://schemas.microsoft.com/office/drawing/2014/main" id="{3179F537-762B-DBB0-1C39-4ECC20F13549}"/>
                    </a:ext>
                  </a:extLst>
                </p:cNvPr>
                <p:cNvGrpSpPr/>
                <p:nvPr/>
              </p:nvGrpSpPr>
              <p:grpSpPr>
                <a:xfrm>
                  <a:off x="1141009" y="1514533"/>
                  <a:ext cx="2371075" cy="1574126"/>
                  <a:chOff x="806467" y="1619007"/>
                  <a:chExt cx="2371075" cy="1574126"/>
                </a:xfrm>
              </p:grpSpPr>
              <p:sp>
                <p:nvSpPr>
                  <p:cNvPr id="15" name="Google Shape;1699;p58">
                    <a:extLst>
                      <a:ext uri="{FF2B5EF4-FFF2-40B4-BE49-F238E27FC236}">
                        <a16:creationId xmlns:a16="http://schemas.microsoft.com/office/drawing/2014/main" id="{66536639-D686-746C-EB2C-60938EB36E47}"/>
                      </a:ext>
                    </a:extLst>
                  </p:cNvPr>
                  <p:cNvSpPr txBox="1"/>
                  <p:nvPr/>
                </p:nvSpPr>
                <p:spPr>
                  <a:xfrm>
                    <a:off x="1313587" y="1619007"/>
                    <a:ext cx="1775460" cy="58391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2000" b="1" dirty="0">
                        <a:solidFill>
                          <a:srgbClr val="D6538C"/>
                        </a:solidFill>
                        <a:latin typeface="+mj-lt"/>
                      </a:rPr>
                      <a:t>45,770 EBC</a:t>
                    </a:r>
                  </a:p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200" b="1" dirty="0">
                        <a:solidFill>
                          <a:srgbClr val="D6538C"/>
                        </a:solidFill>
                        <a:latin typeface="+mj-lt"/>
                      </a:rPr>
                      <a:t>patients </a:t>
                    </a:r>
                  </a:p>
                </p:txBody>
              </p:sp>
              <p:cxnSp>
                <p:nvCxnSpPr>
                  <p:cNvPr id="16" name="Google Shape;1707;p58">
                    <a:extLst>
                      <a:ext uri="{FF2B5EF4-FFF2-40B4-BE49-F238E27FC236}">
                        <a16:creationId xmlns:a16="http://schemas.microsoft.com/office/drawing/2014/main" id="{E9A00B43-CE1A-370E-A86A-A49951510EF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203960" y="2178171"/>
                    <a:ext cx="0" cy="195760"/>
                  </a:xfrm>
                  <a:prstGeom prst="straightConnector1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7" name="Google Shape;1707;p58">
                    <a:extLst>
                      <a:ext uri="{FF2B5EF4-FFF2-40B4-BE49-F238E27FC236}">
                        <a16:creationId xmlns:a16="http://schemas.microsoft.com/office/drawing/2014/main" id="{0BBCF908-A255-2945-0B0B-80C9618F945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480060" y="2373931"/>
                    <a:ext cx="1377190" cy="0"/>
                  </a:xfrm>
                  <a:prstGeom prst="straightConnector1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8" name="Google Shape;1707;p58">
                    <a:extLst>
                      <a:ext uri="{FF2B5EF4-FFF2-40B4-BE49-F238E27FC236}">
                        <a16:creationId xmlns:a16="http://schemas.microsoft.com/office/drawing/2014/main" id="{2EDAE835-7961-2CB3-A2AD-C12C4397878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482441" y="2373931"/>
                    <a:ext cx="0" cy="195760"/>
                  </a:xfrm>
                  <a:prstGeom prst="straightConnector1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9" name="Google Shape;1707;p58">
                    <a:extLst>
                      <a:ext uri="{FF2B5EF4-FFF2-40B4-BE49-F238E27FC236}">
                        <a16:creationId xmlns:a16="http://schemas.microsoft.com/office/drawing/2014/main" id="{BEA76E2C-1DED-AE59-5254-86E5B3FFCF0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854869" y="2373931"/>
                    <a:ext cx="0" cy="195760"/>
                  </a:xfrm>
                  <a:prstGeom prst="straightConnector1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sp>
                <p:nvSpPr>
                  <p:cNvPr id="20" name="Oval 19">
                    <a:extLst>
                      <a:ext uri="{FF2B5EF4-FFF2-40B4-BE49-F238E27FC236}">
                        <a16:creationId xmlns:a16="http://schemas.microsoft.com/office/drawing/2014/main" id="{5A869E3E-2602-5A13-C08A-E7E3DE26B92C}"/>
                      </a:ext>
                    </a:extLst>
                  </p:cNvPr>
                  <p:cNvSpPr/>
                  <p:nvPr/>
                </p:nvSpPr>
                <p:spPr>
                  <a:xfrm>
                    <a:off x="2791204" y="2553267"/>
                    <a:ext cx="127330" cy="127330"/>
                  </a:xfrm>
                  <a:prstGeom prst="ellipse">
                    <a:avLst/>
                  </a:prstGeom>
                  <a:solidFill>
                    <a:srgbClr val="D6538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21" name="Oval 20">
                    <a:extLst>
                      <a:ext uri="{FF2B5EF4-FFF2-40B4-BE49-F238E27FC236}">
                        <a16:creationId xmlns:a16="http://schemas.microsoft.com/office/drawing/2014/main" id="{87DFE79D-B663-9F0A-15FB-953829AC835A}"/>
                      </a:ext>
                    </a:extLst>
                  </p:cNvPr>
                  <p:cNvSpPr/>
                  <p:nvPr/>
                </p:nvSpPr>
                <p:spPr>
                  <a:xfrm>
                    <a:off x="1416395" y="2553267"/>
                    <a:ext cx="127330" cy="127330"/>
                  </a:xfrm>
                  <a:prstGeom prst="ellipse">
                    <a:avLst/>
                  </a:prstGeom>
                  <a:solidFill>
                    <a:srgbClr val="D6538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22" name="Google Shape;1699;p58">
                    <a:extLst>
                      <a:ext uri="{FF2B5EF4-FFF2-40B4-BE49-F238E27FC236}">
                        <a16:creationId xmlns:a16="http://schemas.microsoft.com/office/drawing/2014/main" id="{CF0B2E28-CF5D-8236-35B0-8B95069450FA}"/>
                      </a:ext>
                    </a:extLst>
                  </p:cNvPr>
                  <p:cNvSpPr txBox="1"/>
                  <p:nvPr/>
                </p:nvSpPr>
                <p:spPr>
                  <a:xfrm>
                    <a:off x="806467" y="2813475"/>
                    <a:ext cx="1433368" cy="35164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2000" b="1" dirty="0">
                        <a:solidFill>
                          <a:srgbClr val="D6538C"/>
                        </a:solidFill>
                        <a:latin typeface="+mj-lt"/>
                      </a:rPr>
                      <a:t>BCS + RT</a:t>
                    </a:r>
                    <a:endParaRPr lang="en-US" sz="1200" b="1" dirty="0">
                      <a:solidFill>
                        <a:srgbClr val="D6538C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3" name="Google Shape;1699;p58">
                    <a:extLst>
                      <a:ext uri="{FF2B5EF4-FFF2-40B4-BE49-F238E27FC236}">
                        <a16:creationId xmlns:a16="http://schemas.microsoft.com/office/drawing/2014/main" id="{58BE697F-441C-55E4-9B64-B144379C51FE}"/>
                      </a:ext>
                    </a:extLst>
                  </p:cNvPr>
                  <p:cNvSpPr txBox="1"/>
                  <p:nvPr/>
                </p:nvSpPr>
                <p:spPr>
                  <a:xfrm>
                    <a:off x="2532196" y="2785463"/>
                    <a:ext cx="645346" cy="40767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2000" b="1" dirty="0">
                        <a:solidFill>
                          <a:srgbClr val="D6538C"/>
                        </a:solidFill>
                        <a:latin typeface="+mj-lt"/>
                      </a:rPr>
                      <a:t>TM</a:t>
                    </a:r>
                    <a:endParaRPr lang="en-US" sz="1200" b="1" dirty="0">
                      <a:solidFill>
                        <a:srgbClr val="D6538C"/>
                      </a:solidFill>
                      <a:latin typeface="+mj-lt"/>
                    </a:endParaRPr>
                  </a:p>
                </p:txBody>
              </p:sp>
            </p:grpSp>
            <p:pic>
              <p:nvPicPr>
                <p:cNvPr id="30" name="Graphic 29">
                  <a:extLst>
                    <a:ext uri="{FF2B5EF4-FFF2-40B4-BE49-F238E27FC236}">
                      <a16:creationId xmlns:a16="http://schemas.microsoft.com/office/drawing/2014/main" id="{39232116-F45F-51DF-81F3-4D0A998CDDC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70810" y="1355387"/>
                  <a:ext cx="609992" cy="734058"/>
                </a:xfrm>
                <a:prstGeom prst="rect">
                  <a:avLst/>
                </a:prstGeom>
              </p:spPr>
            </p:pic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1955EC44-A62B-6516-3F84-51549E617EC1}"/>
                  </a:ext>
                </a:extLst>
              </p:cNvPr>
              <p:cNvGrpSpPr/>
              <p:nvPr/>
            </p:nvGrpSpPr>
            <p:grpSpPr>
              <a:xfrm>
                <a:off x="5042285" y="1590581"/>
                <a:ext cx="3754399" cy="1561361"/>
                <a:chOff x="5017402" y="1487316"/>
                <a:chExt cx="3754399" cy="1561361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820FE8E0-380E-7AFF-561A-3D22EA475C86}"/>
                    </a:ext>
                  </a:extLst>
                </p:cNvPr>
                <p:cNvGrpSpPr/>
                <p:nvPr/>
              </p:nvGrpSpPr>
              <p:grpSpPr>
                <a:xfrm>
                  <a:off x="5017402" y="1487316"/>
                  <a:ext cx="3754399" cy="572699"/>
                  <a:chOff x="4212553" y="1382308"/>
                  <a:chExt cx="3754399" cy="572699"/>
                </a:xfrm>
              </p:grpSpPr>
              <p:sp>
                <p:nvSpPr>
                  <p:cNvPr id="12" name="Google Shape;1699;p58">
                    <a:extLst>
                      <a:ext uri="{FF2B5EF4-FFF2-40B4-BE49-F238E27FC236}">
                        <a16:creationId xmlns:a16="http://schemas.microsoft.com/office/drawing/2014/main" id="{BD4B559D-3620-F6A6-8E2B-B1BC10852512}"/>
                      </a:ext>
                    </a:extLst>
                  </p:cNvPr>
                  <p:cNvSpPr txBox="1"/>
                  <p:nvPr/>
                </p:nvSpPr>
                <p:spPr>
                  <a:xfrm>
                    <a:off x="5662776" y="1466251"/>
                    <a:ext cx="2304176" cy="40481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b="1" dirty="0">
                        <a:solidFill>
                          <a:srgbClr val="D6538C"/>
                        </a:solidFill>
                        <a:latin typeface="+mj-lt"/>
                      </a:rPr>
                      <a:t>BCS + RT: OS- 1.541</a:t>
                    </a:r>
                  </a:p>
                  <a:p>
                    <a:pPr marL="0" lvl="0" indent="0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b="1" dirty="0">
                        <a:solidFill>
                          <a:srgbClr val="D6538C"/>
                        </a:solidFill>
                        <a:latin typeface="+mj-lt"/>
                      </a:rPr>
                      <a:t>BCSS- 1.405</a:t>
                    </a:r>
                  </a:p>
                </p:txBody>
              </p:sp>
              <p:sp>
                <p:nvSpPr>
                  <p:cNvPr id="13" name="Google Shape;1699;p58">
                    <a:extLst>
                      <a:ext uri="{FF2B5EF4-FFF2-40B4-BE49-F238E27FC236}">
                        <a16:creationId xmlns:a16="http://schemas.microsoft.com/office/drawing/2014/main" id="{89B56739-2E82-9C3D-0361-DC2D4DEFA36B}"/>
                      </a:ext>
                    </a:extLst>
                  </p:cNvPr>
                  <p:cNvSpPr txBox="1"/>
                  <p:nvPr/>
                </p:nvSpPr>
                <p:spPr>
                  <a:xfrm>
                    <a:off x="4212553" y="1382308"/>
                    <a:ext cx="1450223" cy="57269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b="1" dirty="0">
                        <a:solidFill>
                          <a:srgbClr val="D6538C"/>
                        </a:solidFill>
                        <a:latin typeface="+mj-lt"/>
                      </a:rPr>
                      <a:t>Korean Breast</a:t>
                    </a:r>
                  </a:p>
                  <a:p>
                    <a:pPr marL="0" lvl="0" indent="0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b="1" dirty="0">
                        <a:solidFill>
                          <a:srgbClr val="D6538C"/>
                        </a:solidFill>
                        <a:latin typeface="+mj-lt"/>
                      </a:rPr>
                      <a:t>Cancer Registry </a:t>
                    </a:r>
                  </a:p>
                </p:txBody>
              </p:sp>
              <p:cxnSp>
                <p:nvCxnSpPr>
                  <p:cNvPr id="14" name="Google Shape;1707;p58">
                    <a:extLst>
                      <a:ext uri="{FF2B5EF4-FFF2-40B4-BE49-F238E27FC236}">
                        <a16:creationId xmlns:a16="http://schemas.microsoft.com/office/drawing/2014/main" id="{55B2FC15-E372-455C-4D13-742D7D94B80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5583876" y="1441601"/>
                    <a:ext cx="3294" cy="454112"/>
                  </a:xfrm>
                  <a:prstGeom prst="straightConnector1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274DCFD4-99B3-1BBD-9374-F8C2CCED0DDD}"/>
                    </a:ext>
                  </a:extLst>
                </p:cNvPr>
                <p:cNvGrpSpPr/>
                <p:nvPr/>
              </p:nvGrpSpPr>
              <p:grpSpPr>
                <a:xfrm>
                  <a:off x="5017402" y="2475978"/>
                  <a:ext cx="3754399" cy="572699"/>
                  <a:chOff x="4212553" y="1667905"/>
                  <a:chExt cx="3754399" cy="572699"/>
                </a:xfrm>
              </p:grpSpPr>
              <p:sp>
                <p:nvSpPr>
                  <p:cNvPr id="9" name="Google Shape;1699;p58">
                    <a:extLst>
                      <a:ext uri="{FF2B5EF4-FFF2-40B4-BE49-F238E27FC236}">
                        <a16:creationId xmlns:a16="http://schemas.microsoft.com/office/drawing/2014/main" id="{E88526E1-02C8-DE15-139B-BBCE8A78D2F2}"/>
                      </a:ext>
                    </a:extLst>
                  </p:cNvPr>
                  <p:cNvSpPr txBox="1"/>
                  <p:nvPr/>
                </p:nvSpPr>
                <p:spPr>
                  <a:xfrm>
                    <a:off x="5662776" y="1751848"/>
                    <a:ext cx="2304176" cy="40481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b="1" dirty="0">
                        <a:solidFill>
                          <a:srgbClr val="D6538C"/>
                        </a:solidFill>
                        <a:latin typeface="+mj-lt"/>
                      </a:rPr>
                      <a:t>BCS + RT: OS- 1.854 </a:t>
                    </a:r>
                  </a:p>
                  <a:p>
                    <a:pPr marL="0" lvl="0" indent="0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b="1" dirty="0">
                        <a:solidFill>
                          <a:srgbClr val="D6538C"/>
                        </a:solidFill>
                        <a:latin typeface="+mj-lt"/>
                      </a:rPr>
                      <a:t>BCSS- 1.807</a:t>
                    </a:r>
                  </a:p>
                </p:txBody>
              </p:sp>
              <p:sp>
                <p:nvSpPr>
                  <p:cNvPr id="10" name="Google Shape;1699;p58">
                    <a:extLst>
                      <a:ext uri="{FF2B5EF4-FFF2-40B4-BE49-F238E27FC236}">
                        <a16:creationId xmlns:a16="http://schemas.microsoft.com/office/drawing/2014/main" id="{01DB13BF-B223-AEE1-46D0-02F523FF87D1}"/>
                      </a:ext>
                    </a:extLst>
                  </p:cNvPr>
                  <p:cNvSpPr txBox="1"/>
                  <p:nvPr/>
                </p:nvSpPr>
                <p:spPr>
                  <a:xfrm>
                    <a:off x="4212553" y="1667905"/>
                    <a:ext cx="1450223" cy="57269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b="1" dirty="0">
                        <a:solidFill>
                          <a:srgbClr val="D6538C"/>
                        </a:solidFill>
                        <a:latin typeface="+mj-lt"/>
                      </a:rPr>
                      <a:t>Asian Medical Center </a:t>
                    </a:r>
                  </a:p>
                </p:txBody>
              </p:sp>
              <p:cxnSp>
                <p:nvCxnSpPr>
                  <p:cNvPr id="11" name="Google Shape;1707;p58">
                    <a:extLst>
                      <a:ext uri="{FF2B5EF4-FFF2-40B4-BE49-F238E27FC236}">
                        <a16:creationId xmlns:a16="http://schemas.microsoft.com/office/drawing/2014/main" id="{2ADA4B9E-2DD5-322C-98BE-9B755429B35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5583876" y="1727198"/>
                    <a:ext cx="3294" cy="454112"/>
                  </a:xfrm>
                  <a:prstGeom prst="straightConnector1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</p:grpSp>
        </p:grpSp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323B8DA8-4F20-AE67-0157-020416A01D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867751" y="3032525"/>
              <a:ext cx="416040" cy="397400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BE8E007B-BB8F-4B8D-9C03-2A0902487E9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52272" y="3014784"/>
              <a:ext cx="383674" cy="378580"/>
            </a:xfrm>
            <a:prstGeom prst="rect">
              <a:avLst/>
            </a:prstGeom>
          </p:spPr>
        </p:pic>
        <p:pic>
          <p:nvPicPr>
            <p:cNvPr id="41" name="Graphic 40">
              <a:extLst>
                <a:ext uri="{FF2B5EF4-FFF2-40B4-BE49-F238E27FC236}">
                  <a16:creationId xmlns:a16="http://schemas.microsoft.com/office/drawing/2014/main" id="{AF857BC9-BEF9-6D91-AE95-C7A80059C78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858208" y="3064127"/>
              <a:ext cx="400752" cy="311332"/>
            </a:xfrm>
            <a:prstGeom prst="rect">
              <a:avLst/>
            </a:prstGeom>
          </p:spPr>
        </p:pic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159" y="2448793"/>
            <a:ext cx="790874" cy="8793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486" y="1590581"/>
            <a:ext cx="781086" cy="705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8424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B1A17BB-A90C-E97D-5A08-8D17C337FC41}"/>
              </a:ext>
            </a:extLst>
          </p:cNvPr>
          <p:cNvSpPr txBox="1">
            <a:spLocks/>
          </p:cNvSpPr>
          <p:nvPr/>
        </p:nvSpPr>
        <p:spPr>
          <a:xfrm>
            <a:off x="313109" y="0"/>
            <a:ext cx="7388953" cy="549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r>
              <a:rPr lang="en-US" sz="2800" dirty="0">
                <a:solidFill>
                  <a:srgbClr val="D6538C"/>
                </a:solidFill>
                <a:latin typeface="+mj-lt"/>
                <a:cs typeface="Calibri" panose="020F0502020204030204" pitchFamily="34" charset="0"/>
              </a:rPr>
              <a:t>Hormonal/Endocrine therapy</a:t>
            </a:r>
            <a:endParaRPr lang="en-IN" sz="2800" dirty="0">
              <a:solidFill>
                <a:srgbClr val="D6538C"/>
              </a:solidFill>
              <a:latin typeface="+mj-lt"/>
              <a:cs typeface="Calibri" panose="020F0502020204030204" pitchFamily="3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44D0D11-D975-A2FA-8F06-AE09D8C56869}"/>
              </a:ext>
            </a:extLst>
          </p:cNvPr>
          <p:cNvGrpSpPr/>
          <p:nvPr/>
        </p:nvGrpSpPr>
        <p:grpSpPr>
          <a:xfrm>
            <a:off x="660642" y="3687595"/>
            <a:ext cx="7840300" cy="726441"/>
            <a:chOff x="651850" y="3448050"/>
            <a:chExt cx="7840300" cy="726441"/>
          </a:xfrm>
        </p:grpSpPr>
        <p:sp>
          <p:nvSpPr>
            <p:cNvPr id="26" name="Google Shape;1823;p65">
              <a:extLst>
                <a:ext uri="{FF2B5EF4-FFF2-40B4-BE49-F238E27FC236}">
                  <a16:creationId xmlns:a16="http://schemas.microsoft.com/office/drawing/2014/main" id="{5E1D6B62-62DD-7092-45A7-BA624E7FFA17}"/>
                </a:ext>
              </a:extLst>
            </p:cNvPr>
            <p:cNvSpPr/>
            <p:nvPr/>
          </p:nvSpPr>
          <p:spPr>
            <a:xfrm>
              <a:off x="651850" y="3448050"/>
              <a:ext cx="7840300" cy="726441"/>
            </a:xfrm>
            <a:prstGeom prst="roundRect">
              <a:avLst>
                <a:gd name="adj" fmla="val 8861"/>
              </a:avLst>
            </a:prstGeom>
            <a:solidFill>
              <a:srgbClr val="F1C5D8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+mj-lt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27" name="Google Shape;1827;p65">
              <a:extLst>
                <a:ext uri="{FF2B5EF4-FFF2-40B4-BE49-F238E27FC236}">
                  <a16:creationId xmlns:a16="http://schemas.microsoft.com/office/drawing/2014/main" id="{C7E76F91-92AF-7F3A-6824-4952F9289CA8}"/>
                </a:ext>
              </a:extLst>
            </p:cNvPr>
            <p:cNvSpPr txBox="1">
              <a:spLocks/>
            </p:cNvSpPr>
            <p:nvPr/>
          </p:nvSpPr>
          <p:spPr>
            <a:xfrm>
              <a:off x="674511" y="3470019"/>
              <a:ext cx="7794978" cy="6838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048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●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1pPr>
              <a:lvl2pPr marL="914400" marR="0" lvl="1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○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2pPr>
              <a:lvl3pPr marL="1371600" marR="0" lvl="2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■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3pPr>
              <a:lvl4pPr marL="1828800" marR="0" lvl="3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●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4pPr>
              <a:lvl5pPr marL="2286000" marR="0" lvl="4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○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5pPr>
              <a:lvl6pPr marL="2743200" marR="0" lvl="5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■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6pPr>
              <a:lvl7pPr marL="3200400" marR="0" lvl="6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●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7pPr>
              <a:lvl8pPr marL="3657600" marR="0" lvl="7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lbert Sans"/>
                <a:buChar char="○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8pPr>
              <a:lvl9pPr marL="4114800" marR="0" lvl="8" indent="-304800" algn="l" rtl="0">
                <a:lnSpc>
                  <a:spcPct val="100000"/>
                </a:lnSpc>
                <a:spcBef>
                  <a:spcPts val="1600"/>
                </a:spcBef>
                <a:spcAft>
                  <a:spcPts val="1600"/>
                </a:spcAft>
                <a:buClr>
                  <a:schemeClr val="dk1"/>
                </a:buClr>
                <a:buSzPts val="1200"/>
                <a:buFont typeface="Albert Sans"/>
                <a:buChar char="■"/>
                <a:defRPr sz="1200" b="0" i="0" u="none" strike="noStrike" cap="none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defRPr>
              </a:lvl9pPr>
            </a:lstStyle>
            <a:p>
              <a:pPr marL="38100" indent="0" algn="ctr">
                <a:buClr>
                  <a:srgbClr val="D6538C"/>
                </a:buClr>
                <a:buSzPct val="80000"/>
                <a:buNone/>
              </a:pPr>
              <a:r>
                <a:rPr lang="en-US" b="1" dirty="0">
                  <a:latin typeface="+mj-lt"/>
                </a:rPr>
                <a:t>ER represents a critical growth and survival pathway in breast tumors. Blocking the ER with an antiestrogen is selectively toxic to the tumor </a:t>
              </a:r>
            </a:p>
          </p:txBody>
        </p:sp>
      </p:grpSp>
      <p:sp>
        <p:nvSpPr>
          <p:cNvPr id="29" name="Rectangle 28"/>
          <p:cNvSpPr/>
          <p:nvPr/>
        </p:nvSpPr>
        <p:spPr>
          <a:xfrm>
            <a:off x="425877" y="4706532"/>
            <a:ext cx="850265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FFFF">
                  <a:lumMod val="50000"/>
                </a:srgbClr>
              </a:buClr>
              <a:buSzPct val="90000"/>
              <a:defRPr/>
            </a:pPr>
            <a:r>
              <a:rPr lang="en-US" sz="800" kern="1200" dirty="0">
                <a:solidFill>
                  <a:prstClr val="black"/>
                </a:solidFill>
                <a:latin typeface="+mj-lt"/>
              </a:rPr>
              <a:t>Hussain SA, Williams S, Stevens A, et al. Endocrine therapy for early breast cancer. Expert review of anticancer therapy. 2004 Oct 1;4(5):877-88.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A13B749-ED25-B271-2188-7E79C9781BE8}"/>
              </a:ext>
            </a:extLst>
          </p:cNvPr>
          <p:cNvGrpSpPr/>
          <p:nvPr/>
        </p:nvGrpSpPr>
        <p:grpSpPr>
          <a:xfrm>
            <a:off x="977821" y="1719590"/>
            <a:ext cx="7188358" cy="1134208"/>
            <a:chOff x="759888" y="1635369"/>
            <a:chExt cx="7188358" cy="1134208"/>
          </a:xfrm>
        </p:grpSpPr>
        <p:sp>
          <p:nvSpPr>
            <p:cNvPr id="28" name="TextBox 27"/>
            <p:cNvSpPr txBox="1"/>
            <p:nvPr/>
          </p:nvSpPr>
          <p:spPr>
            <a:xfrm>
              <a:off x="759888" y="1889467"/>
              <a:ext cx="2111475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D6528B"/>
                  </a:solidFill>
                  <a:latin typeface="+mj-lt"/>
                </a:rPr>
                <a:t>Key to the remarkable</a:t>
              </a:r>
              <a:br>
                <a:rPr lang="en-US" b="1" dirty="0">
                  <a:solidFill>
                    <a:srgbClr val="D6528B"/>
                  </a:solidFill>
                  <a:latin typeface="+mj-lt"/>
                </a:rPr>
              </a:br>
              <a:r>
                <a:rPr lang="en-US" b="1" dirty="0">
                  <a:solidFill>
                    <a:srgbClr val="D6528B"/>
                  </a:solidFill>
                  <a:latin typeface="+mj-lt"/>
                </a:rPr>
                <a:t>advances in endocrine</a:t>
              </a:r>
              <a:br>
                <a:rPr lang="en-US" b="1" dirty="0">
                  <a:solidFill>
                    <a:srgbClr val="D6528B"/>
                  </a:solidFill>
                  <a:latin typeface="+mj-lt"/>
                </a:rPr>
              </a:br>
              <a:r>
                <a:rPr lang="en-US" b="1" dirty="0">
                  <a:solidFill>
                    <a:srgbClr val="D6528B"/>
                  </a:solidFill>
                  <a:latin typeface="+mj-lt"/>
                </a:rPr>
                <a:t>therapy 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3240C73-6B9F-9535-201F-BE9AF7BB271A}"/>
                </a:ext>
              </a:extLst>
            </p:cNvPr>
            <p:cNvGrpSpPr/>
            <p:nvPr/>
          </p:nvGrpSpPr>
          <p:grpSpPr>
            <a:xfrm>
              <a:off x="5178669" y="1635369"/>
              <a:ext cx="2769577" cy="1134208"/>
              <a:chOff x="5178669" y="1635369"/>
              <a:chExt cx="2769577" cy="1134208"/>
            </a:xfrm>
          </p:grpSpPr>
          <p:sp>
            <p:nvSpPr>
              <p:cNvPr id="33" name="Rounded Rectangle 32"/>
              <p:cNvSpPr/>
              <p:nvPr/>
            </p:nvSpPr>
            <p:spPr>
              <a:xfrm>
                <a:off x="5178669" y="1635369"/>
                <a:ext cx="2769577" cy="1134208"/>
              </a:xfrm>
              <a:prstGeom prst="roundRect">
                <a:avLst/>
              </a:prstGeom>
              <a:solidFill>
                <a:srgbClr val="D653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latin typeface="+mj-lt"/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5292970" y="1855176"/>
                <a:ext cx="2576146" cy="738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dirty="0">
                    <a:solidFill>
                      <a:schemeClr val="bg1"/>
                    </a:solidFill>
                    <a:latin typeface="+mj-lt"/>
                  </a:rPr>
                  <a:t>Identification of the estrogen receptor (ER) as the mechanism and catalyst  </a:t>
                </a:r>
              </a:p>
            </p:txBody>
          </p:sp>
        </p:grpSp>
        <p:sp>
          <p:nvSpPr>
            <p:cNvPr id="2" name="Arrow: Chevron 1">
              <a:extLst>
                <a:ext uri="{FF2B5EF4-FFF2-40B4-BE49-F238E27FC236}">
                  <a16:creationId xmlns:a16="http://schemas.microsoft.com/office/drawing/2014/main" id="{629FF294-7AB2-5C16-F9CC-F1EF2CDA4FC8}"/>
                </a:ext>
              </a:extLst>
            </p:cNvPr>
            <p:cNvSpPr/>
            <p:nvPr/>
          </p:nvSpPr>
          <p:spPr>
            <a:xfrm>
              <a:off x="2673350" y="1635369"/>
              <a:ext cx="824221" cy="1134208"/>
            </a:xfrm>
            <a:prstGeom prst="chevron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4" name="Arrow: Chevron 3">
              <a:extLst>
                <a:ext uri="{FF2B5EF4-FFF2-40B4-BE49-F238E27FC236}">
                  <a16:creationId xmlns:a16="http://schemas.microsoft.com/office/drawing/2014/main" id="{0CD12932-CED0-AC5F-26E2-33511D34ECC5}"/>
                </a:ext>
              </a:extLst>
            </p:cNvPr>
            <p:cNvSpPr/>
            <p:nvPr/>
          </p:nvSpPr>
          <p:spPr>
            <a:xfrm>
              <a:off x="3325262" y="1635369"/>
              <a:ext cx="824221" cy="1134208"/>
            </a:xfrm>
            <a:prstGeom prst="chevron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5" name="Arrow: Chevron 4">
              <a:extLst>
                <a:ext uri="{FF2B5EF4-FFF2-40B4-BE49-F238E27FC236}">
                  <a16:creationId xmlns:a16="http://schemas.microsoft.com/office/drawing/2014/main" id="{FA9025A4-63FD-70A3-7C6E-0413BBBCBB68}"/>
                </a:ext>
              </a:extLst>
            </p:cNvPr>
            <p:cNvSpPr/>
            <p:nvPr/>
          </p:nvSpPr>
          <p:spPr>
            <a:xfrm>
              <a:off x="3977174" y="1635369"/>
              <a:ext cx="824221" cy="1134208"/>
            </a:xfrm>
            <a:prstGeom prst="chevron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93246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B1A17BB-A90C-E97D-5A08-8D17C337FC41}"/>
              </a:ext>
            </a:extLst>
          </p:cNvPr>
          <p:cNvSpPr txBox="1">
            <a:spLocks/>
          </p:cNvSpPr>
          <p:nvPr/>
        </p:nvSpPr>
        <p:spPr>
          <a:xfrm>
            <a:off x="313109" y="0"/>
            <a:ext cx="7388953" cy="549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r>
              <a:rPr lang="en-US" sz="2800" dirty="0">
                <a:solidFill>
                  <a:srgbClr val="D6538C"/>
                </a:solidFill>
                <a:latin typeface="+mj-lt"/>
                <a:cs typeface="Calibri" panose="020F0502020204030204" pitchFamily="34" charset="0"/>
              </a:rPr>
              <a:t>Hormonal/Endocrine therapy</a:t>
            </a:r>
            <a:endParaRPr lang="en-IN" sz="2800" dirty="0">
              <a:solidFill>
                <a:srgbClr val="D6538C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17085" y="4723947"/>
            <a:ext cx="850265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FFFFFF">
                  <a:lumMod val="50000"/>
                </a:srgbClr>
              </a:buClr>
              <a:buSzPct val="90000"/>
              <a:defRPr/>
            </a:pPr>
            <a:r>
              <a:rPr lang="en-US" sz="800" kern="1200" dirty="0">
                <a:solidFill>
                  <a:prstClr val="black"/>
                </a:solidFill>
                <a:latin typeface="+mj-lt"/>
              </a:rPr>
              <a:t>Hussain SA, Williams S, Stevens A, et al. Endocrine therapy for early breast cancer. Expert review of anticancer therapy. 2004 Oct 1;4(5):877-88. </a:t>
            </a:r>
            <a:r>
              <a:rPr lang="en-US" sz="800" kern="1200" dirty="0" err="1">
                <a:solidFill>
                  <a:prstClr val="black"/>
                </a:solidFill>
                <a:latin typeface="+mj-lt"/>
              </a:rPr>
              <a:t>Morden</a:t>
            </a:r>
            <a:r>
              <a:rPr lang="en-US" sz="800" kern="1200" dirty="0">
                <a:solidFill>
                  <a:prstClr val="black"/>
                </a:solidFill>
                <a:latin typeface="+mj-lt"/>
              </a:rPr>
              <a:t> JP, Alvarez I, </a:t>
            </a:r>
            <a:r>
              <a:rPr lang="en-US" sz="800" kern="1200" dirty="0" err="1">
                <a:solidFill>
                  <a:prstClr val="black"/>
                </a:solidFill>
                <a:latin typeface="+mj-lt"/>
              </a:rPr>
              <a:t>Bertelli</a:t>
            </a:r>
            <a:r>
              <a:rPr lang="en-US" sz="800" kern="1200" dirty="0">
                <a:solidFill>
                  <a:prstClr val="black"/>
                </a:solidFill>
                <a:latin typeface="+mj-lt"/>
              </a:rPr>
              <a:t> G. et al. Long term follow-up of the Intergroup </a:t>
            </a:r>
            <a:r>
              <a:rPr lang="en-US" sz="800" kern="1200" dirty="0" err="1">
                <a:solidFill>
                  <a:prstClr val="black"/>
                </a:solidFill>
                <a:latin typeface="+mj-lt"/>
              </a:rPr>
              <a:t>Exemestane</a:t>
            </a:r>
            <a:r>
              <a:rPr lang="en-US" sz="800" kern="1200" dirty="0">
                <a:solidFill>
                  <a:prstClr val="black"/>
                </a:solidFill>
                <a:latin typeface="+mj-lt"/>
              </a:rPr>
              <a:t> Study (IES). Journal of clinical oncology: official journal of the American Society of Clinical Oncology. 2017 Aug 1;35(22):2507.</a:t>
            </a:r>
          </a:p>
        </p:txBody>
      </p:sp>
      <p:pic>
        <p:nvPicPr>
          <p:cNvPr id="13" name="Graphic 30">
            <a:extLst>
              <a:ext uri="{FF2B5EF4-FFF2-40B4-BE49-F238E27FC236}">
                <a16:creationId xmlns:a16="http://schemas.microsoft.com/office/drawing/2014/main" id="{1E04EFFA-F358-0D45-1183-7E0E50213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30939" y="1188994"/>
            <a:ext cx="3638550" cy="29931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Graphic 27">
            <a:extLst>
              <a:ext uri="{FF2B5EF4-FFF2-40B4-BE49-F238E27FC236}">
                <a16:creationId xmlns:a16="http://schemas.microsoft.com/office/drawing/2014/main" id="{DD51C82E-484A-24CB-8883-32E4F11CCE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4511" y="1188994"/>
            <a:ext cx="3638550" cy="29931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5" name="Google Shape;1699;p58">
            <a:extLst>
              <a:ext uri="{FF2B5EF4-FFF2-40B4-BE49-F238E27FC236}">
                <a16:creationId xmlns:a16="http://schemas.microsoft.com/office/drawing/2014/main" id="{668136CA-458A-50CE-34CF-D9D5036BCEB2}"/>
              </a:ext>
            </a:extLst>
          </p:cNvPr>
          <p:cNvSpPr txBox="1"/>
          <p:nvPr/>
        </p:nvSpPr>
        <p:spPr>
          <a:xfrm>
            <a:off x="1768674" y="1220366"/>
            <a:ext cx="1450223" cy="240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bg1"/>
                </a:solidFill>
                <a:latin typeface="+mj-lt"/>
              </a:rPr>
              <a:t>Tamoxifen</a:t>
            </a:r>
          </a:p>
        </p:txBody>
      </p:sp>
      <p:sp>
        <p:nvSpPr>
          <p:cNvPr id="16" name="Google Shape;1699;p58">
            <a:extLst>
              <a:ext uri="{FF2B5EF4-FFF2-40B4-BE49-F238E27FC236}">
                <a16:creationId xmlns:a16="http://schemas.microsoft.com/office/drawing/2014/main" id="{A3AB69CF-5116-3465-ED00-08073CF33BFE}"/>
              </a:ext>
            </a:extLst>
          </p:cNvPr>
          <p:cNvSpPr txBox="1"/>
          <p:nvPr/>
        </p:nvSpPr>
        <p:spPr>
          <a:xfrm>
            <a:off x="5718964" y="1211080"/>
            <a:ext cx="1862500" cy="240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bg1"/>
                </a:solidFill>
                <a:latin typeface="+mj-lt"/>
              </a:rPr>
              <a:t>Aromatase inhibitors</a:t>
            </a:r>
          </a:p>
        </p:txBody>
      </p:sp>
      <p:sp>
        <p:nvSpPr>
          <p:cNvPr id="17" name="Google Shape;840;p42">
            <a:extLst>
              <a:ext uri="{FF2B5EF4-FFF2-40B4-BE49-F238E27FC236}">
                <a16:creationId xmlns:a16="http://schemas.microsoft.com/office/drawing/2014/main" id="{6F361E6C-1DE9-CD17-CE12-0BBFB573DF37}"/>
              </a:ext>
            </a:extLst>
          </p:cNvPr>
          <p:cNvSpPr txBox="1">
            <a:spLocks/>
          </p:cNvSpPr>
          <p:nvPr/>
        </p:nvSpPr>
        <p:spPr>
          <a:xfrm>
            <a:off x="813769" y="1781838"/>
            <a:ext cx="3360032" cy="222945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 indent="-228600">
              <a:spcBef>
                <a:spcPts val="1000"/>
              </a:spcBef>
              <a:buClr>
                <a:srgbClr val="D6538C"/>
              </a:buClr>
              <a:buSzPct val="90000"/>
              <a:buFont typeface="Arial" panose="020B0604020202020204" pitchFamily="34" charset="0"/>
              <a:buChar char="•"/>
              <a:defRPr/>
            </a:pPr>
            <a:r>
              <a:rPr lang="en-US" sz="1200" kern="1200" dirty="0">
                <a:solidFill>
                  <a:srgbClr val="1F1E3C"/>
                </a:solidFill>
                <a:latin typeface="+mj-lt"/>
                <a:ea typeface="+mn-ea"/>
                <a:cs typeface="+mn-cs"/>
              </a:rPr>
              <a:t>The </a:t>
            </a:r>
            <a:r>
              <a:rPr lang="en-US" sz="1200" b="1" kern="1200" dirty="0">
                <a:solidFill>
                  <a:srgbClr val="1F1E3C"/>
                </a:solidFill>
                <a:latin typeface="+mj-lt"/>
                <a:ea typeface="+mn-ea"/>
                <a:cs typeface="+mn-cs"/>
              </a:rPr>
              <a:t>Early Breast Cancer Trialists </a:t>
            </a:r>
            <a:r>
              <a:rPr lang="en-US" sz="1200" kern="1200" dirty="0">
                <a:solidFill>
                  <a:srgbClr val="1F1E3C"/>
                </a:solidFill>
                <a:latin typeface="+mj-lt"/>
                <a:ea typeface="+mn-ea"/>
                <a:cs typeface="+mn-cs"/>
              </a:rPr>
              <a:t>collaborative group analyzed 55 randomized trials involving 37,000 women</a:t>
            </a:r>
          </a:p>
          <a:p>
            <a:pPr marL="228600" indent="-228600">
              <a:spcBef>
                <a:spcPts val="1000"/>
              </a:spcBef>
              <a:buClr>
                <a:srgbClr val="D6538C"/>
              </a:buClr>
              <a:buSzPct val="90000"/>
              <a:buFont typeface="Arial" panose="020B0604020202020204" pitchFamily="34" charset="0"/>
              <a:buChar char="•"/>
              <a:defRPr/>
            </a:pPr>
            <a:r>
              <a:rPr lang="en-US" sz="1200" kern="1200" dirty="0">
                <a:solidFill>
                  <a:srgbClr val="1F1E3C"/>
                </a:solidFill>
                <a:latin typeface="+mj-lt"/>
                <a:ea typeface="+mn-ea"/>
                <a:cs typeface="+mn-cs"/>
              </a:rPr>
              <a:t>Positive impact of tamoxifen therapy was seen in women with ER-positive breast cancer, and in women who received 5 years of therapy as compared with those having shorter duration.</a:t>
            </a:r>
          </a:p>
        </p:txBody>
      </p:sp>
      <p:sp>
        <p:nvSpPr>
          <p:cNvPr id="18" name="Google Shape;840;p42">
            <a:extLst>
              <a:ext uri="{FF2B5EF4-FFF2-40B4-BE49-F238E27FC236}">
                <a16:creationId xmlns:a16="http://schemas.microsoft.com/office/drawing/2014/main" id="{13034A24-520A-DB55-418A-6C699F2FE488}"/>
              </a:ext>
            </a:extLst>
          </p:cNvPr>
          <p:cNvSpPr txBox="1">
            <a:spLocks/>
          </p:cNvSpPr>
          <p:nvPr/>
        </p:nvSpPr>
        <p:spPr>
          <a:xfrm>
            <a:off x="4970198" y="1782563"/>
            <a:ext cx="3360032" cy="222945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 indent="-228600">
              <a:spcBef>
                <a:spcPts val="1000"/>
              </a:spcBef>
              <a:buClr>
                <a:srgbClr val="D6538C"/>
              </a:buClr>
              <a:buSzPct val="90000"/>
              <a:buFont typeface="Arial" panose="020B0604020202020204" pitchFamily="34" charset="0"/>
              <a:buChar char="•"/>
              <a:defRPr/>
            </a:pPr>
            <a:r>
              <a:rPr lang="en-US" sz="1200" b="1" kern="1200" dirty="0">
                <a:solidFill>
                  <a:srgbClr val="1F1E3C"/>
                </a:solidFill>
                <a:latin typeface="+mj-lt"/>
                <a:ea typeface="+mn-ea"/>
                <a:cs typeface="+mn-cs"/>
              </a:rPr>
              <a:t>Anastrozole</a:t>
            </a:r>
            <a:r>
              <a:rPr lang="en-US" sz="1200" kern="1200" dirty="0">
                <a:solidFill>
                  <a:srgbClr val="1F1E3C"/>
                </a:solidFill>
                <a:latin typeface="+mj-lt"/>
                <a:ea typeface="+mn-ea"/>
                <a:cs typeface="+mn-cs"/>
              </a:rPr>
              <a:t> demonstrated equivalence to tamoxifen in the primary end points of time to progression (TTP: 8.2 vs. 8.3 min) and overall response rate (ORR: 32.9 vs. 32.6%) within the </a:t>
            </a:r>
            <a:r>
              <a:rPr lang="en-US" sz="1200" b="1" kern="1200" dirty="0">
                <a:solidFill>
                  <a:srgbClr val="1F1E3C"/>
                </a:solidFill>
                <a:latin typeface="+mj-lt"/>
                <a:ea typeface="+mn-ea"/>
                <a:cs typeface="+mn-cs"/>
              </a:rPr>
              <a:t>TARGET study </a:t>
            </a:r>
          </a:p>
          <a:p>
            <a:pPr marL="228600" indent="-228600">
              <a:spcBef>
                <a:spcPts val="1000"/>
              </a:spcBef>
              <a:buClr>
                <a:srgbClr val="D6538C"/>
              </a:buClr>
              <a:buSzPct val="90000"/>
              <a:buFont typeface="Arial" panose="020B0604020202020204" pitchFamily="34" charset="0"/>
              <a:buChar char="•"/>
              <a:defRPr/>
            </a:pPr>
            <a:r>
              <a:rPr lang="en-US" sz="1200" kern="1200" dirty="0">
                <a:solidFill>
                  <a:srgbClr val="1F1E3C"/>
                </a:solidFill>
                <a:latin typeface="+mj-lt"/>
                <a:ea typeface="+mn-ea"/>
                <a:cs typeface="+mn-cs"/>
              </a:rPr>
              <a:t>The Intergroup </a:t>
            </a:r>
            <a:r>
              <a:rPr lang="en-US" sz="1200" b="1" kern="1200" dirty="0">
                <a:solidFill>
                  <a:srgbClr val="1F1E3C"/>
                </a:solidFill>
                <a:latin typeface="+mj-lt"/>
                <a:ea typeface="+mn-ea"/>
                <a:cs typeface="+mn-cs"/>
              </a:rPr>
              <a:t>Exemestane</a:t>
            </a:r>
            <a:r>
              <a:rPr lang="en-US" sz="1200" kern="1200" dirty="0">
                <a:solidFill>
                  <a:srgbClr val="1F1E3C"/>
                </a:solidFill>
                <a:latin typeface="+mj-lt"/>
                <a:ea typeface="+mn-ea"/>
                <a:cs typeface="+mn-cs"/>
              </a:rPr>
              <a:t> Study: Switching adjuvant endocrine therapy after 2-3 years tamoxifen to exemestane is associated with clinically relevant improvements in efficacy</a:t>
            </a:r>
          </a:p>
        </p:txBody>
      </p:sp>
    </p:spTree>
    <p:extLst>
      <p:ext uri="{BB962C8B-B14F-4D97-AF65-F5344CB8AC3E}">
        <p14:creationId xmlns:p14="http://schemas.microsoft.com/office/powerpoint/2010/main" val="24711216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B1A17BB-A90C-E97D-5A08-8D17C337FC41}"/>
              </a:ext>
            </a:extLst>
          </p:cNvPr>
          <p:cNvSpPr txBox="1">
            <a:spLocks/>
          </p:cNvSpPr>
          <p:nvPr/>
        </p:nvSpPr>
        <p:spPr>
          <a:xfrm>
            <a:off x="313109" y="0"/>
            <a:ext cx="7388953" cy="549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r>
              <a:rPr lang="en-US" sz="2800" dirty="0">
                <a:solidFill>
                  <a:srgbClr val="D6538C"/>
                </a:solidFill>
                <a:latin typeface="+mj-lt"/>
                <a:cs typeface="Calibri" panose="020F0502020204030204" pitchFamily="34" charset="0"/>
              </a:rPr>
              <a:t>Radiotherapy</a:t>
            </a:r>
            <a:endParaRPr lang="en-IN" sz="2800" dirty="0">
              <a:solidFill>
                <a:srgbClr val="D6538C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17085" y="4738562"/>
            <a:ext cx="850265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FFFF">
                  <a:lumMod val="50000"/>
                </a:srgbClr>
              </a:buClr>
              <a:buSzPct val="90000"/>
              <a:defRPr/>
            </a:pPr>
            <a:r>
              <a:rPr lang="en-US" sz="800" kern="1200" dirty="0">
                <a:solidFill>
                  <a:prstClr val="black"/>
                </a:solidFill>
                <a:latin typeface="+mj-lt"/>
              </a:rPr>
              <a:t>Sanjeev Chandra J, FA K, </a:t>
            </a:r>
            <a:r>
              <a:rPr lang="en-US" sz="800" kern="1200" dirty="0" err="1">
                <a:solidFill>
                  <a:prstClr val="black"/>
                </a:solidFill>
                <a:latin typeface="+mj-lt"/>
              </a:rPr>
              <a:t>Ishita</a:t>
            </a:r>
            <a:r>
              <a:rPr lang="en-US" sz="800" kern="1200" dirty="0">
                <a:solidFill>
                  <a:prstClr val="black"/>
                </a:solidFill>
                <a:latin typeface="+mj-lt"/>
              </a:rPr>
              <a:t> P. Role of radiotherapy in early Breast Cancer: an overview. Radiation for Early Stage Breast Cancer. Available at: https://www.uofmhealth.org/health-library/abq5398</a:t>
            </a:r>
          </a:p>
        </p:txBody>
      </p:sp>
      <p:sp>
        <p:nvSpPr>
          <p:cNvPr id="19" name="Google Shape;840;p42">
            <a:extLst>
              <a:ext uri="{FF2B5EF4-FFF2-40B4-BE49-F238E27FC236}">
                <a16:creationId xmlns:a16="http://schemas.microsoft.com/office/drawing/2014/main" id="{809C4F3B-1CE8-5119-AF0C-8820E480EBDF}"/>
              </a:ext>
            </a:extLst>
          </p:cNvPr>
          <p:cNvSpPr txBox="1">
            <a:spLocks/>
          </p:cNvSpPr>
          <p:nvPr/>
        </p:nvSpPr>
        <p:spPr>
          <a:xfrm>
            <a:off x="163640" y="705091"/>
            <a:ext cx="4436992" cy="375205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317500">
              <a:buClr>
                <a:schemeClr val="lt2"/>
              </a:buClr>
              <a:buSzPts val="1400"/>
              <a:buFont typeface="Albert Sans"/>
              <a:buChar char="●"/>
              <a:defRPr/>
            </a:pPr>
            <a:r>
              <a:rPr lang="en-US" dirty="0">
                <a:solidFill>
                  <a:schemeClr val="dk1"/>
                </a:solidFill>
                <a:latin typeface="+mj-lt"/>
                <a:ea typeface="Albert Sans"/>
                <a:cs typeface="Albert Sans"/>
              </a:rPr>
              <a:t>Established role in reducing the local relapses in breast cancer patients. </a:t>
            </a:r>
          </a:p>
          <a:p>
            <a:pPr marL="457200" indent="-317500">
              <a:buClr>
                <a:schemeClr val="lt2"/>
              </a:buClr>
              <a:buSzPts val="1400"/>
              <a:buFont typeface="Albert Sans"/>
              <a:buChar char="●"/>
              <a:defRPr/>
            </a:pPr>
            <a:endParaRPr lang="en-US" dirty="0">
              <a:solidFill>
                <a:schemeClr val="dk1"/>
              </a:solidFill>
              <a:latin typeface="+mj-lt"/>
              <a:ea typeface="Albert Sans"/>
              <a:cs typeface="Albert Sans"/>
            </a:endParaRPr>
          </a:p>
          <a:p>
            <a:pPr marL="457200" indent="-317500">
              <a:buClr>
                <a:schemeClr val="lt2"/>
              </a:buClr>
              <a:buSzPts val="1400"/>
              <a:buFont typeface="Albert Sans"/>
              <a:buChar char="●"/>
              <a:defRPr/>
            </a:pPr>
            <a:r>
              <a:rPr lang="en-US" dirty="0">
                <a:solidFill>
                  <a:schemeClr val="dk1"/>
                </a:solidFill>
                <a:latin typeface="+mj-lt"/>
                <a:ea typeface="Albert Sans"/>
                <a:cs typeface="Albert Sans"/>
              </a:rPr>
              <a:t>They are usually given 5 days a week during short appointments at a hospital or clinic</a:t>
            </a:r>
          </a:p>
          <a:p>
            <a:pPr marL="457200" indent="-317500">
              <a:buClr>
                <a:schemeClr val="lt2"/>
              </a:buClr>
              <a:buSzPts val="1400"/>
              <a:buFont typeface="Albert Sans"/>
              <a:buChar char="●"/>
              <a:defRPr/>
            </a:pPr>
            <a:endParaRPr lang="en-US" dirty="0">
              <a:solidFill>
                <a:schemeClr val="dk1"/>
              </a:solidFill>
              <a:latin typeface="+mj-lt"/>
              <a:ea typeface="Albert Sans"/>
              <a:cs typeface="Albert Sans"/>
            </a:endParaRPr>
          </a:p>
          <a:p>
            <a:pPr marL="457200" indent="-317500">
              <a:buClr>
                <a:schemeClr val="lt2"/>
              </a:buClr>
              <a:buSzPts val="1400"/>
              <a:buFont typeface="Albert Sans"/>
              <a:buChar char="●"/>
              <a:defRPr/>
            </a:pPr>
            <a:r>
              <a:rPr lang="en-US" dirty="0">
                <a:solidFill>
                  <a:schemeClr val="dk1"/>
                </a:solidFill>
                <a:latin typeface="+mj-lt"/>
                <a:ea typeface="Albert Sans"/>
                <a:cs typeface="Albert Sans"/>
              </a:rPr>
              <a:t>Standard radiation treatments are usually given over a period of 5 to 7 weeks. Another option is to have higher doses of radiation for about 3 week</a:t>
            </a:r>
          </a:p>
          <a:p>
            <a:pPr marL="457200" indent="-317500">
              <a:buClr>
                <a:schemeClr val="lt2"/>
              </a:buClr>
              <a:buSzPts val="1400"/>
              <a:buFont typeface="Albert Sans"/>
              <a:buChar char="●"/>
              <a:defRPr/>
            </a:pPr>
            <a:endParaRPr lang="en-US" dirty="0">
              <a:solidFill>
                <a:schemeClr val="dk1"/>
              </a:solidFill>
              <a:latin typeface="+mj-lt"/>
              <a:ea typeface="Albert Sans"/>
              <a:cs typeface="Albert Sans"/>
            </a:endParaRPr>
          </a:p>
          <a:p>
            <a:pPr marL="457200" indent="-317500">
              <a:buClr>
                <a:schemeClr val="lt2"/>
              </a:buClr>
              <a:buSzPts val="1400"/>
              <a:buFont typeface="Albert Sans"/>
              <a:buChar char="●"/>
              <a:defRPr/>
            </a:pPr>
            <a:r>
              <a:rPr lang="en-US" dirty="0">
                <a:solidFill>
                  <a:schemeClr val="dk1"/>
                </a:solidFill>
                <a:latin typeface="+mj-lt"/>
                <a:ea typeface="Albert Sans"/>
                <a:cs typeface="Albert Sans"/>
              </a:rPr>
              <a:t>Radiotherapy following mastectomy and / or breast-conserving surgery has a beneficial effect on survival.</a:t>
            </a:r>
          </a:p>
          <a:p>
            <a:pPr marL="457200" indent="-317500">
              <a:buClr>
                <a:schemeClr val="lt2"/>
              </a:buClr>
              <a:buSzPts val="1400"/>
              <a:buFont typeface="Albert Sans"/>
              <a:buChar char="●"/>
              <a:defRPr/>
            </a:pPr>
            <a:endParaRPr lang="en-US" dirty="0">
              <a:solidFill>
                <a:schemeClr val="dk1"/>
              </a:solidFill>
              <a:latin typeface="+mj-lt"/>
              <a:ea typeface="Albert Sans"/>
              <a:cs typeface="Albert Sans"/>
            </a:endParaRPr>
          </a:p>
          <a:p>
            <a:pPr marL="457200" indent="-317500">
              <a:buClr>
                <a:schemeClr val="lt2"/>
              </a:buClr>
              <a:buSzPts val="1400"/>
              <a:buFont typeface="Albert Sans"/>
              <a:buChar char="●"/>
              <a:defRPr/>
            </a:pPr>
            <a:r>
              <a:rPr lang="en-US" dirty="0">
                <a:solidFill>
                  <a:schemeClr val="dk1"/>
                </a:solidFill>
                <a:latin typeface="+mj-lt"/>
                <a:ea typeface="Albert Sans"/>
                <a:cs typeface="Albert Sans"/>
              </a:rPr>
              <a:t>Challenged: Treatment-related morbidity and limited radiotherapy resources. </a:t>
            </a:r>
          </a:p>
        </p:txBody>
      </p:sp>
      <p:pic>
        <p:nvPicPr>
          <p:cNvPr id="20" name="Graphic 6">
            <a:extLst>
              <a:ext uri="{FF2B5EF4-FFF2-40B4-BE49-F238E27FC236}">
                <a16:creationId xmlns:a16="http://schemas.microsoft.com/office/drawing/2014/main" id="{B5271A19-97AF-804F-5064-B005665CBC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7763" y="1075312"/>
            <a:ext cx="3507351" cy="322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8307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B1A17BB-A90C-E97D-5A08-8D17C337FC41}"/>
              </a:ext>
            </a:extLst>
          </p:cNvPr>
          <p:cNvSpPr txBox="1">
            <a:spLocks/>
          </p:cNvSpPr>
          <p:nvPr/>
        </p:nvSpPr>
        <p:spPr>
          <a:xfrm>
            <a:off x="313109" y="0"/>
            <a:ext cx="7388953" cy="549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r>
              <a:rPr lang="en-US" sz="2800" dirty="0">
                <a:solidFill>
                  <a:srgbClr val="D6538C"/>
                </a:solidFill>
                <a:latin typeface="+mj-lt"/>
                <a:cs typeface="Calibri" panose="020F0502020204030204" pitchFamily="34" charset="0"/>
              </a:rPr>
              <a:t>Summary</a:t>
            </a:r>
            <a:endParaRPr lang="en-IN" sz="2800" dirty="0">
              <a:solidFill>
                <a:srgbClr val="D6538C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8" name="Google Shape;840;p42">
            <a:extLst>
              <a:ext uri="{FF2B5EF4-FFF2-40B4-BE49-F238E27FC236}">
                <a16:creationId xmlns:a16="http://schemas.microsoft.com/office/drawing/2014/main" id="{809C4F3B-1CE8-5119-AF0C-8820E480EBDF}"/>
              </a:ext>
            </a:extLst>
          </p:cNvPr>
          <p:cNvSpPr txBox="1">
            <a:spLocks/>
          </p:cNvSpPr>
          <p:nvPr/>
        </p:nvSpPr>
        <p:spPr>
          <a:xfrm>
            <a:off x="1332890" y="1616314"/>
            <a:ext cx="6275019" cy="206677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317500">
              <a:buClr>
                <a:schemeClr val="lt2"/>
              </a:buClr>
              <a:buSzPts val="1400"/>
              <a:buFont typeface="Albert Sans"/>
              <a:buChar char="●"/>
              <a:defRPr/>
            </a:pPr>
            <a:r>
              <a:rPr lang="en-US" dirty="0">
                <a:solidFill>
                  <a:schemeClr val="dk1"/>
                </a:solidFill>
                <a:latin typeface="+mj-lt"/>
                <a:ea typeface="Albert Sans"/>
                <a:cs typeface="Albert Sans"/>
              </a:rPr>
              <a:t>About 2.1 million newly diagnosed female breast cancer cases, accounting for almost one in four cancer cases among women, and ∼630 000 died of it </a:t>
            </a:r>
          </a:p>
          <a:p>
            <a:pPr marL="457200" indent="-317500">
              <a:buClr>
                <a:schemeClr val="lt2"/>
              </a:buClr>
              <a:buSzPts val="1400"/>
              <a:buFont typeface="Albert Sans"/>
              <a:buChar char="●"/>
              <a:defRPr/>
            </a:pPr>
            <a:endParaRPr lang="en-US" dirty="0">
              <a:solidFill>
                <a:schemeClr val="dk1"/>
              </a:solidFill>
              <a:latin typeface="+mj-lt"/>
              <a:ea typeface="Albert Sans"/>
              <a:cs typeface="Albert Sans"/>
            </a:endParaRPr>
          </a:p>
          <a:p>
            <a:pPr marL="457200" indent="-317500">
              <a:buClr>
                <a:schemeClr val="lt2"/>
              </a:buClr>
              <a:buSzPts val="1400"/>
              <a:buFont typeface="Albert Sans"/>
              <a:buChar char="●"/>
              <a:defRPr/>
            </a:pPr>
            <a:r>
              <a:rPr lang="en-US" dirty="0">
                <a:solidFill>
                  <a:schemeClr val="dk1"/>
                </a:solidFill>
                <a:latin typeface="+mj-lt"/>
                <a:ea typeface="Albert Sans"/>
                <a:cs typeface="Albert Sans"/>
              </a:rPr>
              <a:t>The choice of treatment strategy should be based on the </a:t>
            </a:r>
            <a:r>
              <a:rPr lang="en-US" dirty="0" err="1">
                <a:solidFill>
                  <a:schemeClr val="dk1"/>
                </a:solidFill>
                <a:latin typeface="+mj-lt"/>
                <a:ea typeface="Albert Sans"/>
                <a:cs typeface="Albert Sans"/>
              </a:rPr>
              <a:t>tumour</a:t>
            </a:r>
            <a:r>
              <a:rPr lang="en-US" dirty="0">
                <a:solidFill>
                  <a:schemeClr val="dk1"/>
                </a:solidFill>
                <a:latin typeface="+mj-lt"/>
                <a:ea typeface="Albert Sans"/>
                <a:cs typeface="Albert Sans"/>
              </a:rPr>
              <a:t> burden/location and biology as well as the age, menopausal status, general health status and preferences of the patient</a:t>
            </a:r>
          </a:p>
          <a:p>
            <a:pPr marL="457200" indent="-317500">
              <a:buClr>
                <a:schemeClr val="lt2"/>
              </a:buClr>
              <a:buSzPts val="1400"/>
              <a:buFont typeface="Albert Sans"/>
              <a:buChar char="●"/>
              <a:defRPr/>
            </a:pPr>
            <a:endParaRPr lang="en-US" dirty="0">
              <a:solidFill>
                <a:schemeClr val="dk1"/>
              </a:solidFill>
              <a:latin typeface="+mj-lt"/>
              <a:ea typeface="Albert Sans"/>
              <a:cs typeface="Albert Sans"/>
            </a:endParaRPr>
          </a:p>
          <a:p>
            <a:pPr marL="457200" indent="-317500">
              <a:buClr>
                <a:schemeClr val="lt2"/>
              </a:buClr>
              <a:buSzPts val="1400"/>
              <a:buFont typeface="Albert Sans"/>
              <a:buChar char="●"/>
              <a:defRPr/>
            </a:pPr>
            <a:r>
              <a:rPr lang="en-US" dirty="0">
                <a:solidFill>
                  <a:schemeClr val="dk1"/>
                </a:solidFill>
                <a:latin typeface="+mj-lt"/>
                <a:ea typeface="Albert Sans"/>
                <a:cs typeface="Albert Sans"/>
              </a:rPr>
              <a:t>ER, </a:t>
            </a:r>
            <a:r>
              <a:rPr lang="en-US" dirty="0" err="1">
                <a:solidFill>
                  <a:schemeClr val="dk1"/>
                </a:solidFill>
                <a:latin typeface="+mj-lt"/>
                <a:ea typeface="Albert Sans"/>
                <a:cs typeface="Albert Sans"/>
              </a:rPr>
              <a:t>PgR</a:t>
            </a:r>
            <a:r>
              <a:rPr lang="en-US" dirty="0">
                <a:solidFill>
                  <a:schemeClr val="dk1"/>
                </a:solidFill>
                <a:latin typeface="+mj-lt"/>
                <a:ea typeface="Albert Sans"/>
                <a:cs typeface="Albert Sans"/>
              </a:rPr>
              <a:t> and HER2 status are predictive factors to select patients for targeted ET or anti-HER2 treatment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8409445-B3F1-D6EF-B9C4-279F90E0E9F7}"/>
              </a:ext>
            </a:extLst>
          </p:cNvPr>
          <p:cNvSpPr/>
          <p:nvPr/>
        </p:nvSpPr>
        <p:spPr>
          <a:xfrm>
            <a:off x="313108" y="4666417"/>
            <a:ext cx="23647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7">
              <a:defRPr/>
            </a:pPr>
            <a:r>
              <a:rPr lang="pt-BR" sz="600" kern="1200" dirty="0">
                <a:latin typeface="+mj-lt"/>
                <a:ea typeface="SimSun" panose="02010600030101010101" pitchFamily="2" charset="-122"/>
                <a:cs typeface="Arial" panose="020B0604020202020204" pitchFamily="34" charset="0"/>
              </a:rPr>
              <a:t>Trademark Proprietor: Pfizer Inc., USA</a:t>
            </a:r>
          </a:p>
          <a:p>
            <a:pPr defTabSz="914377">
              <a:defRPr/>
            </a:pPr>
            <a:r>
              <a:rPr lang="en-US" sz="600" kern="1200" dirty="0">
                <a:latin typeface="+mj-lt"/>
                <a:ea typeface="SimSun" panose="02010600030101010101" pitchFamily="2" charset="-122"/>
                <a:cs typeface="Arial" panose="020B0604020202020204" pitchFamily="34" charset="0"/>
              </a:rPr>
              <a:t>Licensed User: Pfizer Products India Private Limited, India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667875-2A69-A22A-B1F6-175453BB73B1}"/>
              </a:ext>
            </a:extLst>
          </p:cNvPr>
          <p:cNvSpPr/>
          <p:nvPr/>
        </p:nvSpPr>
        <p:spPr>
          <a:xfrm>
            <a:off x="313108" y="4857313"/>
            <a:ext cx="3163062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7">
              <a:defRPr/>
            </a:pPr>
            <a:r>
              <a:rPr lang="en-US" sz="600" kern="1200" dirty="0">
                <a:latin typeface="+mj-lt"/>
                <a:ea typeface="SimSun" panose="02010600030101010101" pitchFamily="2" charset="-122"/>
                <a:cs typeface="Arial" panose="020B0604020202020204" pitchFamily="34" charset="0"/>
              </a:rPr>
              <a:t>For the use only of Registered Medical Practitioners or a Hospital or a Laboratory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DF8AB5-EBB9-E3AA-665E-7A9B8547A9C1}"/>
              </a:ext>
            </a:extLst>
          </p:cNvPr>
          <p:cNvSpPr txBox="1"/>
          <p:nvPr/>
        </p:nvSpPr>
        <p:spPr>
          <a:xfrm>
            <a:off x="7390256" y="4634167"/>
            <a:ext cx="238708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b="1" dirty="0">
                <a:solidFill>
                  <a:schemeClr val="tx1"/>
                </a:solidFill>
                <a:latin typeface="+mj-lt"/>
              </a:rPr>
              <a:t>GCMA - PP-UNP-IND-0213, 02-11-2023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9B028F-BA99-D4F2-FC07-A329E377471E}"/>
              </a:ext>
            </a:extLst>
          </p:cNvPr>
          <p:cNvSpPr/>
          <p:nvPr/>
        </p:nvSpPr>
        <p:spPr>
          <a:xfrm>
            <a:off x="6907772" y="4749674"/>
            <a:ext cx="21107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914377">
              <a:defRPr/>
            </a:pPr>
            <a:r>
              <a:rPr lang="en-US" sz="600" kern="1200" dirty="0">
                <a:latin typeface="+mj-lt"/>
                <a:ea typeface="SimSun" panose="02010600030101010101" pitchFamily="2" charset="-122"/>
                <a:cs typeface="Arial" panose="020B0604020202020204" pitchFamily="34" charset="0"/>
              </a:rPr>
              <a:t>Pfizer Products India Pvt Ltd, The Capital, B Wing 1802, 18th Floor, Plot No. C-70, G Block, Bandra Kurla Complex, Bandra (East), Mumbai 400051, India</a:t>
            </a:r>
          </a:p>
        </p:txBody>
      </p:sp>
      <p:pic>
        <p:nvPicPr>
          <p:cNvPr id="7" name="Google Shape;53;p7">
            <a:extLst>
              <a:ext uri="{FF2B5EF4-FFF2-40B4-BE49-F238E27FC236}">
                <a16:creationId xmlns:a16="http://schemas.microsoft.com/office/drawing/2014/main" id="{FA635761-D974-229D-08BF-12CF398B9A1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87" b="787"/>
          <a:stretch/>
        </p:blipFill>
        <p:spPr bwMode="gray">
          <a:xfrm>
            <a:off x="84393" y="4957501"/>
            <a:ext cx="457429" cy="185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933573"/>
      </p:ext>
    </p:extLst>
  </p:cSld>
  <p:clrMapOvr>
    <a:masterClrMapping/>
  </p:clrMapOvr>
</p:sld>
</file>

<file path=ppt/theme/theme1.xml><?xml version="1.0" encoding="utf-8"?>
<a:theme xmlns:a="http://schemas.openxmlformats.org/drawingml/2006/main" name="Hospital Labs by Slidesgo">
  <a:themeElements>
    <a:clrScheme name="Simple Light">
      <a:dk1>
        <a:srgbClr val="1F1E3C"/>
      </a:dk1>
      <a:lt1>
        <a:srgbClr val="FFFFFF"/>
      </a:lt1>
      <a:dk2>
        <a:srgbClr val="E2EEFC"/>
      </a:dk2>
      <a:lt2>
        <a:srgbClr val="98BBF5"/>
      </a:lt2>
      <a:accent1>
        <a:srgbClr val="5C6E9F"/>
      </a:accent1>
      <a:accent2>
        <a:srgbClr val="3E3C70"/>
      </a:accent2>
      <a:accent3>
        <a:srgbClr val="7FBA9A"/>
      </a:accent3>
      <a:accent4>
        <a:srgbClr val="E65961"/>
      </a:accent4>
      <a:accent5>
        <a:srgbClr val="CB2B37"/>
      </a:accent5>
      <a:accent6>
        <a:srgbClr val="FFFFFF"/>
      </a:accent6>
      <a:hlink>
        <a:srgbClr val="1F1E3C"/>
      </a:hlink>
      <a:folHlink>
        <a:srgbClr val="0097A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1269</TotalTime>
  <Words>3411</Words>
  <Application>Microsoft Office PowerPoint</Application>
  <PresentationFormat>On-screen Show (16:9)</PresentationFormat>
  <Paragraphs>317</Paragraphs>
  <Slides>28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Google Sans</vt:lpstr>
      <vt:lpstr>Arial Light</vt:lpstr>
      <vt:lpstr>Albert Sans</vt:lpstr>
      <vt:lpstr>Hospital Labs by Slidesgo</vt:lpstr>
      <vt:lpstr>- Breast Cancer Awareness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Neoadjuvant treatment in patients with hormone receptor-positive HER2-negative tumours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BREASTCANCER Awareness</dc:title>
  <dc:creator>Neha Jagadale</dc:creator>
  <cp:lastModifiedBy>Kukadia, Mihir</cp:lastModifiedBy>
  <cp:revision>138</cp:revision>
  <dcterms:modified xsi:type="dcterms:W3CDTF">2023-11-07T05:55:47Z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8f72598-90ab-4748-9618-88402b5e95d2_Enabled">
    <vt:lpwstr>true</vt:lpwstr>
  </property>
  <property fmtid="{D5CDD505-2E9C-101B-9397-08002B2CF9AE}" pid="3" name="MSIP_Label_68f72598-90ab-4748-9618-88402b5e95d2_SetDate">
    <vt:lpwstr>2023-11-02T05:48:45Z</vt:lpwstr>
  </property>
  <property fmtid="{D5CDD505-2E9C-101B-9397-08002B2CF9AE}" pid="4" name="MSIP_Label_68f72598-90ab-4748-9618-88402b5e95d2_Method">
    <vt:lpwstr>Privileged</vt:lpwstr>
  </property>
  <property fmtid="{D5CDD505-2E9C-101B-9397-08002B2CF9AE}" pid="5" name="MSIP_Label_68f72598-90ab-4748-9618-88402b5e95d2_Name">
    <vt:lpwstr>68f72598-90ab-4748-9618-88402b5e95d2</vt:lpwstr>
  </property>
  <property fmtid="{D5CDD505-2E9C-101B-9397-08002B2CF9AE}" pid="6" name="MSIP_Label_68f72598-90ab-4748-9618-88402b5e95d2_SiteId">
    <vt:lpwstr>7a916015-20ae-4ad1-9170-eefd915e9272</vt:lpwstr>
  </property>
  <property fmtid="{D5CDD505-2E9C-101B-9397-08002B2CF9AE}" pid="7" name="MSIP_Label_68f72598-90ab-4748-9618-88402b5e95d2_ActionId">
    <vt:lpwstr>29cfc253-ac53-49d7-a1d6-9e220dfd1f14</vt:lpwstr>
  </property>
  <property fmtid="{D5CDD505-2E9C-101B-9397-08002B2CF9AE}" pid="8" name="MSIP_Label_68f72598-90ab-4748-9618-88402b5e95d2_ContentBits">
    <vt:lpwstr>0</vt:lpwstr>
  </property>
</Properties>
</file>